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9"/>
  </p:notesMasterIdLst>
  <p:sldIdLst>
    <p:sldId id="256" r:id="rId2"/>
    <p:sldId id="277" r:id="rId3"/>
    <p:sldId id="278" r:id="rId4"/>
    <p:sldId id="279" r:id="rId5"/>
    <p:sldId id="281" r:id="rId6"/>
    <p:sldId id="282" r:id="rId7"/>
    <p:sldId id="283" r:id="rId8"/>
    <p:sldId id="284" r:id="rId9"/>
    <p:sldId id="285" r:id="rId10"/>
    <p:sldId id="313" r:id="rId11"/>
    <p:sldId id="286" r:id="rId12"/>
    <p:sldId id="287" r:id="rId13"/>
    <p:sldId id="314" r:id="rId14"/>
    <p:sldId id="288" r:id="rId15"/>
    <p:sldId id="289" r:id="rId16"/>
    <p:sldId id="290" r:id="rId17"/>
    <p:sldId id="291" r:id="rId18"/>
    <p:sldId id="292" r:id="rId19"/>
    <p:sldId id="293" r:id="rId20"/>
    <p:sldId id="294" r:id="rId21"/>
    <p:sldId id="295" r:id="rId22"/>
    <p:sldId id="296" r:id="rId23"/>
    <p:sldId id="315" r:id="rId24"/>
    <p:sldId id="297" r:id="rId25"/>
    <p:sldId id="298" r:id="rId26"/>
    <p:sldId id="299" r:id="rId27"/>
    <p:sldId id="300" r:id="rId28"/>
    <p:sldId id="301" r:id="rId29"/>
    <p:sldId id="302" r:id="rId30"/>
    <p:sldId id="303" r:id="rId31"/>
    <p:sldId id="304" r:id="rId32"/>
    <p:sldId id="305" r:id="rId33"/>
    <p:sldId id="306" r:id="rId34"/>
    <p:sldId id="307" r:id="rId35"/>
    <p:sldId id="316" r:id="rId36"/>
    <p:sldId id="308" r:id="rId37"/>
    <p:sldId id="309" r:id="rId38"/>
    <p:sldId id="310" r:id="rId39"/>
    <p:sldId id="311" r:id="rId40"/>
    <p:sldId id="331" r:id="rId41"/>
    <p:sldId id="332" r:id="rId42"/>
    <p:sldId id="333" r:id="rId43"/>
    <p:sldId id="335" r:id="rId44"/>
    <p:sldId id="337" r:id="rId45"/>
    <p:sldId id="336" r:id="rId46"/>
    <p:sldId id="334" r:id="rId47"/>
    <p:sldId id="312" r:id="rId48"/>
    <p:sldId id="317" r:id="rId49"/>
    <p:sldId id="318" r:id="rId50"/>
    <p:sldId id="319" r:id="rId51"/>
    <p:sldId id="320" r:id="rId52"/>
    <p:sldId id="321" r:id="rId53"/>
    <p:sldId id="322" r:id="rId54"/>
    <p:sldId id="323" r:id="rId55"/>
    <p:sldId id="324" r:id="rId56"/>
    <p:sldId id="325" r:id="rId57"/>
    <p:sldId id="326" r:id="rId58"/>
    <p:sldId id="327" r:id="rId59"/>
    <p:sldId id="328" r:id="rId60"/>
    <p:sldId id="329" r:id="rId61"/>
    <p:sldId id="330" r:id="rId62"/>
    <p:sldId id="345" r:id="rId63"/>
    <p:sldId id="338" r:id="rId64"/>
    <p:sldId id="346" r:id="rId65"/>
    <p:sldId id="339" r:id="rId66"/>
    <p:sldId id="347" r:id="rId67"/>
    <p:sldId id="348" r:id="rId68"/>
    <p:sldId id="340" r:id="rId69"/>
    <p:sldId id="341" r:id="rId70"/>
    <p:sldId id="342" r:id="rId71"/>
    <p:sldId id="343" r:id="rId72"/>
    <p:sldId id="344" r:id="rId73"/>
    <p:sldId id="349" r:id="rId74"/>
    <p:sldId id="364" r:id="rId75"/>
    <p:sldId id="365" r:id="rId76"/>
    <p:sldId id="366" r:id="rId77"/>
    <p:sldId id="367" r:id="rId78"/>
    <p:sldId id="368" r:id="rId79"/>
    <p:sldId id="350" r:id="rId80"/>
    <p:sldId id="351" r:id="rId81"/>
    <p:sldId id="352" r:id="rId82"/>
    <p:sldId id="353" r:id="rId83"/>
    <p:sldId id="354" r:id="rId84"/>
    <p:sldId id="357" r:id="rId85"/>
    <p:sldId id="369" r:id="rId86"/>
    <p:sldId id="355" r:id="rId87"/>
    <p:sldId id="356" r:id="rId88"/>
    <p:sldId id="358" r:id="rId89"/>
    <p:sldId id="370" r:id="rId90"/>
    <p:sldId id="371" r:id="rId91"/>
    <p:sldId id="376" r:id="rId92"/>
    <p:sldId id="372" r:id="rId93"/>
    <p:sldId id="373" r:id="rId94"/>
    <p:sldId id="374" r:id="rId95"/>
    <p:sldId id="375" r:id="rId96"/>
    <p:sldId id="359" r:id="rId97"/>
    <p:sldId id="377" r:id="rId98"/>
    <p:sldId id="378" r:id="rId99"/>
    <p:sldId id="379" r:id="rId100"/>
    <p:sldId id="380" r:id="rId101"/>
    <p:sldId id="381" r:id="rId102"/>
    <p:sldId id="360" r:id="rId103"/>
    <p:sldId id="361" r:id="rId104"/>
    <p:sldId id="362" r:id="rId105"/>
    <p:sldId id="363" r:id="rId106"/>
    <p:sldId id="382" r:id="rId107"/>
    <p:sldId id="383" r:id="rId108"/>
    <p:sldId id="384" r:id="rId109"/>
    <p:sldId id="385" r:id="rId110"/>
    <p:sldId id="386" r:id="rId111"/>
    <p:sldId id="387" r:id="rId112"/>
    <p:sldId id="388" r:id="rId113"/>
    <p:sldId id="392" r:id="rId114"/>
    <p:sldId id="389" r:id="rId115"/>
    <p:sldId id="390" r:id="rId116"/>
    <p:sldId id="391" r:id="rId117"/>
    <p:sldId id="393" r:id="rId1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81010" autoAdjust="0"/>
  </p:normalViewPr>
  <p:slideViewPr>
    <p:cSldViewPr snapToGrid="0">
      <p:cViewPr varScale="1">
        <p:scale>
          <a:sx n="111" d="100"/>
          <a:sy n="111" d="100"/>
        </p:scale>
        <p:origin x="420" y="114"/>
      </p:cViewPr>
      <p:guideLst/>
    </p:cSldViewPr>
  </p:slideViewPr>
  <p:outlineViewPr>
    <p:cViewPr>
      <p:scale>
        <a:sx n="33" d="100"/>
        <a:sy n="33" d="100"/>
      </p:scale>
      <p:origin x="0" y="-33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notesMaster" Target="notesMasters/notes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265D45-4699-4B6C-8A4E-473218DD833C}"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43E66B7D-7F27-4A1F-B06B-CF8B7A97BB3A}">
      <dgm:prSet phldrT="[Text]" custT="1"/>
      <dgm:spPr/>
      <dgm:t>
        <a:bodyPr/>
        <a:lstStyle/>
        <a:p>
          <a:r>
            <a:rPr lang="en-US" sz="1800" b="1">
              <a:latin typeface="Century Gothic" panose="020B0502020202020204" pitchFamily="34" charset="0"/>
            </a:rPr>
            <a:t>Specifies the material or device in placement procedure (e.g., splint, traction apparatus, pressure dressing, bandage)</a:t>
          </a:r>
          <a:endParaRPr lang="en-US" sz="1800" b="1" dirty="0">
            <a:latin typeface="Century Gothic" panose="020B0502020202020204" pitchFamily="34" charset="0"/>
          </a:endParaRPr>
        </a:p>
      </dgm:t>
    </dgm:pt>
    <dgm:pt modelId="{E77B6FC4-B949-41CE-A439-9FF0DC165B64}" type="parTrans" cxnId="{1AF5D6A3-CEF5-4293-B587-2837A57EE9B1}">
      <dgm:prSet/>
      <dgm:spPr/>
      <dgm:t>
        <a:bodyPr/>
        <a:lstStyle/>
        <a:p>
          <a:endParaRPr lang="en-US"/>
        </a:p>
      </dgm:t>
    </dgm:pt>
    <dgm:pt modelId="{AA537162-0F7D-4E2A-BD0E-B5C6C5471A3E}" type="sibTrans" cxnId="{1AF5D6A3-CEF5-4293-B587-2837A57EE9B1}">
      <dgm:prSet/>
      <dgm:spPr/>
      <dgm:t>
        <a:bodyPr/>
        <a:lstStyle/>
        <a:p>
          <a:endParaRPr lang="en-US"/>
        </a:p>
      </dgm:t>
    </dgm:pt>
    <dgm:pt modelId="{A13721E4-D95E-40BC-8F15-1B5BA42D6F8A}">
      <dgm:prSet phldrT="[Text]" custT="1"/>
      <dgm:spPr/>
      <dgm:t>
        <a:bodyPr/>
        <a:lstStyle/>
        <a:p>
          <a:r>
            <a:rPr lang="en-US" sz="1800" b="1">
              <a:latin typeface="Century Gothic" panose="020B0502020202020204" pitchFamily="34" charset="0"/>
            </a:rPr>
            <a:t>Includes casts for fractures and dislocations</a:t>
          </a:r>
          <a:endParaRPr lang="en-US" sz="1800" b="1" dirty="0">
            <a:latin typeface="Century Gothic" panose="020B0502020202020204" pitchFamily="34" charset="0"/>
          </a:endParaRPr>
        </a:p>
      </dgm:t>
    </dgm:pt>
    <dgm:pt modelId="{FD9574D1-8E4F-4330-895C-659256A9C10E}" type="parTrans" cxnId="{6F0A1DF1-C3C8-4E41-BA9C-649F8ACB58D3}">
      <dgm:prSet/>
      <dgm:spPr/>
      <dgm:t>
        <a:bodyPr/>
        <a:lstStyle/>
        <a:p>
          <a:endParaRPr lang="en-US"/>
        </a:p>
      </dgm:t>
    </dgm:pt>
    <dgm:pt modelId="{858B5F82-205F-44A6-AF4E-8F1F62FF407B}" type="sibTrans" cxnId="{6F0A1DF1-C3C8-4E41-BA9C-649F8ACB58D3}">
      <dgm:prSet/>
      <dgm:spPr/>
      <dgm:t>
        <a:bodyPr/>
        <a:lstStyle/>
        <a:p>
          <a:endParaRPr lang="en-US"/>
        </a:p>
      </dgm:t>
    </dgm:pt>
    <dgm:pt modelId="{027B60C1-1BAE-4FD0-85F7-B21D2F49B6D1}">
      <dgm:prSet phldrT="[Text]" custT="1"/>
      <dgm:spPr/>
      <dgm:t>
        <a:bodyPr/>
        <a:lstStyle/>
        <a:p>
          <a:r>
            <a:rPr lang="en-US" sz="1800" b="1">
              <a:latin typeface="Century Gothic" panose="020B0502020202020204" pitchFamily="34" charset="0"/>
            </a:rPr>
            <a:t>Devices in the Placement section are off the shelf and do not require any extensive design, fabrication or fitting</a:t>
          </a:r>
          <a:endParaRPr lang="en-US" sz="1800" b="1" dirty="0">
            <a:latin typeface="Century Gothic" panose="020B0502020202020204" pitchFamily="34" charset="0"/>
          </a:endParaRPr>
        </a:p>
      </dgm:t>
    </dgm:pt>
    <dgm:pt modelId="{5902DF19-2E28-48E7-9AAB-0654EF2799CA}" type="parTrans" cxnId="{C7E871F4-BDDA-4D03-9FD4-584009FB5796}">
      <dgm:prSet/>
      <dgm:spPr/>
      <dgm:t>
        <a:bodyPr/>
        <a:lstStyle/>
        <a:p>
          <a:endParaRPr lang="en-US"/>
        </a:p>
      </dgm:t>
    </dgm:pt>
    <dgm:pt modelId="{C5A4CD3F-44EE-4DEB-BAB7-89D5AD3F3616}" type="sibTrans" cxnId="{C7E871F4-BDDA-4D03-9FD4-584009FB5796}">
      <dgm:prSet/>
      <dgm:spPr/>
      <dgm:t>
        <a:bodyPr/>
        <a:lstStyle/>
        <a:p>
          <a:endParaRPr lang="en-US"/>
        </a:p>
      </dgm:t>
    </dgm:pt>
    <dgm:pt modelId="{3DF627B5-2262-41A5-B585-FF4960AA110F}">
      <dgm:prSet phldrT="[Text]" custT="1"/>
      <dgm:spPr/>
      <dgm:t>
        <a:bodyPr/>
        <a:lstStyle/>
        <a:p>
          <a:r>
            <a:rPr lang="en-US" sz="1800" b="1">
              <a:latin typeface="Century Gothic" panose="020B0502020202020204" pitchFamily="34" charset="0"/>
            </a:rPr>
            <a:t>The placement of devices that require extensive design, fabrication or fitting are coded in the Rehabilitation section of ICD-10-PCS</a:t>
          </a:r>
          <a:endParaRPr lang="en-US" sz="1800" b="1" dirty="0">
            <a:latin typeface="Century Gothic" panose="020B0502020202020204" pitchFamily="34" charset="0"/>
          </a:endParaRPr>
        </a:p>
      </dgm:t>
    </dgm:pt>
    <dgm:pt modelId="{ABE57CF8-83F4-4310-A688-49E4788CAD96}" type="parTrans" cxnId="{A7F3956C-C96D-4BD2-B720-E63FC78466A7}">
      <dgm:prSet/>
      <dgm:spPr/>
      <dgm:t>
        <a:bodyPr/>
        <a:lstStyle/>
        <a:p>
          <a:endParaRPr lang="en-US"/>
        </a:p>
      </dgm:t>
    </dgm:pt>
    <dgm:pt modelId="{CD96C9D5-3288-4E4A-8AE7-A4C48219A248}" type="sibTrans" cxnId="{A7F3956C-C96D-4BD2-B720-E63FC78466A7}">
      <dgm:prSet/>
      <dgm:spPr/>
      <dgm:t>
        <a:bodyPr/>
        <a:lstStyle/>
        <a:p>
          <a:endParaRPr lang="en-US"/>
        </a:p>
      </dgm:t>
    </dgm:pt>
    <dgm:pt modelId="{C64C5961-525F-4648-9DEC-5F201D0BC2B6}" type="pres">
      <dgm:prSet presAssocID="{8B265D45-4699-4B6C-8A4E-473218DD833C}" presName="linear" presStyleCnt="0">
        <dgm:presLayoutVars>
          <dgm:dir/>
          <dgm:animLvl val="lvl"/>
          <dgm:resizeHandles val="exact"/>
        </dgm:presLayoutVars>
      </dgm:prSet>
      <dgm:spPr/>
    </dgm:pt>
    <dgm:pt modelId="{7204BD79-3A04-4008-816D-59AF74104A51}" type="pres">
      <dgm:prSet presAssocID="{43E66B7D-7F27-4A1F-B06B-CF8B7A97BB3A}" presName="parentLin" presStyleCnt="0"/>
      <dgm:spPr/>
    </dgm:pt>
    <dgm:pt modelId="{D0BD6439-F064-416B-87A5-D87FAAC7897B}" type="pres">
      <dgm:prSet presAssocID="{43E66B7D-7F27-4A1F-B06B-CF8B7A97BB3A}" presName="parentLeftMargin" presStyleLbl="node1" presStyleIdx="0" presStyleCnt="4"/>
      <dgm:spPr/>
    </dgm:pt>
    <dgm:pt modelId="{5CD1D9FC-BFAE-4BDA-B6CC-25E5C1003EA9}" type="pres">
      <dgm:prSet presAssocID="{43E66B7D-7F27-4A1F-B06B-CF8B7A97BB3A}" presName="parentText" presStyleLbl="node1" presStyleIdx="0" presStyleCnt="4">
        <dgm:presLayoutVars>
          <dgm:chMax val="0"/>
          <dgm:bulletEnabled val="1"/>
        </dgm:presLayoutVars>
      </dgm:prSet>
      <dgm:spPr/>
    </dgm:pt>
    <dgm:pt modelId="{E4586584-6072-4E89-8091-B19EE5F9537B}" type="pres">
      <dgm:prSet presAssocID="{43E66B7D-7F27-4A1F-B06B-CF8B7A97BB3A}" presName="negativeSpace" presStyleCnt="0"/>
      <dgm:spPr/>
    </dgm:pt>
    <dgm:pt modelId="{67C14B6F-80FA-4782-ACF2-D560CC280EA6}" type="pres">
      <dgm:prSet presAssocID="{43E66B7D-7F27-4A1F-B06B-CF8B7A97BB3A}" presName="childText" presStyleLbl="conFgAcc1" presStyleIdx="0" presStyleCnt="4">
        <dgm:presLayoutVars>
          <dgm:bulletEnabled val="1"/>
        </dgm:presLayoutVars>
      </dgm:prSet>
      <dgm:spPr/>
    </dgm:pt>
    <dgm:pt modelId="{89C16420-B0B0-4239-8FE6-726892516FF5}" type="pres">
      <dgm:prSet presAssocID="{AA537162-0F7D-4E2A-BD0E-B5C6C5471A3E}" presName="spaceBetweenRectangles" presStyleCnt="0"/>
      <dgm:spPr/>
    </dgm:pt>
    <dgm:pt modelId="{8DE52E25-4CB7-4992-A867-1F2B8037A46D}" type="pres">
      <dgm:prSet presAssocID="{A13721E4-D95E-40BC-8F15-1B5BA42D6F8A}" presName="parentLin" presStyleCnt="0"/>
      <dgm:spPr/>
    </dgm:pt>
    <dgm:pt modelId="{8294EB49-4819-4CBA-A265-40795887AC7B}" type="pres">
      <dgm:prSet presAssocID="{A13721E4-D95E-40BC-8F15-1B5BA42D6F8A}" presName="parentLeftMargin" presStyleLbl="node1" presStyleIdx="0" presStyleCnt="4"/>
      <dgm:spPr/>
    </dgm:pt>
    <dgm:pt modelId="{92A52272-2068-4EB7-A5DB-EB09932BBC0B}" type="pres">
      <dgm:prSet presAssocID="{A13721E4-D95E-40BC-8F15-1B5BA42D6F8A}" presName="parentText" presStyleLbl="node1" presStyleIdx="1" presStyleCnt="4">
        <dgm:presLayoutVars>
          <dgm:chMax val="0"/>
          <dgm:bulletEnabled val="1"/>
        </dgm:presLayoutVars>
      </dgm:prSet>
      <dgm:spPr/>
    </dgm:pt>
    <dgm:pt modelId="{11BAA873-D036-4387-B812-93A04E5D41CF}" type="pres">
      <dgm:prSet presAssocID="{A13721E4-D95E-40BC-8F15-1B5BA42D6F8A}" presName="negativeSpace" presStyleCnt="0"/>
      <dgm:spPr/>
    </dgm:pt>
    <dgm:pt modelId="{C8529D49-5507-41DA-9E8F-924EC8F16CC4}" type="pres">
      <dgm:prSet presAssocID="{A13721E4-D95E-40BC-8F15-1B5BA42D6F8A}" presName="childText" presStyleLbl="conFgAcc1" presStyleIdx="1" presStyleCnt="4">
        <dgm:presLayoutVars>
          <dgm:bulletEnabled val="1"/>
        </dgm:presLayoutVars>
      </dgm:prSet>
      <dgm:spPr/>
    </dgm:pt>
    <dgm:pt modelId="{6CBD7437-F83C-4763-9821-B8C01C7C8F6F}" type="pres">
      <dgm:prSet presAssocID="{858B5F82-205F-44A6-AF4E-8F1F62FF407B}" presName="spaceBetweenRectangles" presStyleCnt="0"/>
      <dgm:spPr/>
    </dgm:pt>
    <dgm:pt modelId="{EF2C887E-FA97-4E6A-8895-C61CA2FE6D97}" type="pres">
      <dgm:prSet presAssocID="{027B60C1-1BAE-4FD0-85F7-B21D2F49B6D1}" presName="parentLin" presStyleCnt="0"/>
      <dgm:spPr/>
    </dgm:pt>
    <dgm:pt modelId="{46929EB4-27BA-4D0F-9B7D-4A0EEBE49BE8}" type="pres">
      <dgm:prSet presAssocID="{027B60C1-1BAE-4FD0-85F7-B21D2F49B6D1}" presName="parentLeftMargin" presStyleLbl="node1" presStyleIdx="1" presStyleCnt="4"/>
      <dgm:spPr/>
    </dgm:pt>
    <dgm:pt modelId="{264DE44D-68E5-4D63-A3F3-744E3C1628AC}" type="pres">
      <dgm:prSet presAssocID="{027B60C1-1BAE-4FD0-85F7-B21D2F49B6D1}" presName="parentText" presStyleLbl="node1" presStyleIdx="2" presStyleCnt="4">
        <dgm:presLayoutVars>
          <dgm:chMax val="0"/>
          <dgm:bulletEnabled val="1"/>
        </dgm:presLayoutVars>
      </dgm:prSet>
      <dgm:spPr/>
    </dgm:pt>
    <dgm:pt modelId="{FBD67E10-7ABA-4096-AF61-69459C5F4438}" type="pres">
      <dgm:prSet presAssocID="{027B60C1-1BAE-4FD0-85F7-B21D2F49B6D1}" presName="negativeSpace" presStyleCnt="0"/>
      <dgm:spPr/>
    </dgm:pt>
    <dgm:pt modelId="{59125C05-6376-4976-AD66-DDD980A7AC9A}" type="pres">
      <dgm:prSet presAssocID="{027B60C1-1BAE-4FD0-85F7-B21D2F49B6D1}" presName="childText" presStyleLbl="conFgAcc1" presStyleIdx="2" presStyleCnt="4">
        <dgm:presLayoutVars>
          <dgm:bulletEnabled val="1"/>
        </dgm:presLayoutVars>
      </dgm:prSet>
      <dgm:spPr/>
    </dgm:pt>
    <dgm:pt modelId="{2E30F983-28E2-47E8-8007-328BC7DE2C3E}" type="pres">
      <dgm:prSet presAssocID="{C5A4CD3F-44EE-4DEB-BAB7-89D5AD3F3616}" presName="spaceBetweenRectangles" presStyleCnt="0"/>
      <dgm:spPr/>
    </dgm:pt>
    <dgm:pt modelId="{0C9E9F6B-1921-454A-B881-16F6A5F64516}" type="pres">
      <dgm:prSet presAssocID="{3DF627B5-2262-41A5-B585-FF4960AA110F}" presName="parentLin" presStyleCnt="0"/>
      <dgm:spPr/>
    </dgm:pt>
    <dgm:pt modelId="{FB53883B-9142-4CF1-8B0D-75EB265855DD}" type="pres">
      <dgm:prSet presAssocID="{3DF627B5-2262-41A5-B585-FF4960AA110F}" presName="parentLeftMargin" presStyleLbl="node1" presStyleIdx="2" presStyleCnt="4"/>
      <dgm:spPr/>
    </dgm:pt>
    <dgm:pt modelId="{C1E8B635-6B1F-4479-8C98-75FCCA24B0C5}" type="pres">
      <dgm:prSet presAssocID="{3DF627B5-2262-41A5-B585-FF4960AA110F}" presName="parentText" presStyleLbl="node1" presStyleIdx="3" presStyleCnt="4" custScaleY="135543" custLinFactNeighborX="6195" custLinFactNeighborY="-4235">
        <dgm:presLayoutVars>
          <dgm:chMax val="0"/>
          <dgm:bulletEnabled val="1"/>
        </dgm:presLayoutVars>
      </dgm:prSet>
      <dgm:spPr/>
    </dgm:pt>
    <dgm:pt modelId="{0D495EDE-0157-4689-81F7-1D780E27FB66}" type="pres">
      <dgm:prSet presAssocID="{3DF627B5-2262-41A5-B585-FF4960AA110F}" presName="negativeSpace" presStyleCnt="0"/>
      <dgm:spPr/>
    </dgm:pt>
    <dgm:pt modelId="{9299783D-4D5D-45A1-B6C0-EA3C60A1942F}" type="pres">
      <dgm:prSet presAssocID="{3DF627B5-2262-41A5-B585-FF4960AA110F}" presName="childText" presStyleLbl="conFgAcc1" presStyleIdx="3" presStyleCnt="4">
        <dgm:presLayoutVars>
          <dgm:bulletEnabled val="1"/>
        </dgm:presLayoutVars>
      </dgm:prSet>
      <dgm:spPr/>
    </dgm:pt>
  </dgm:ptLst>
  <dgm:cxnLst>
    <dgm:cxn modelId="{C8DEC102-184B-4880-A316-DE6FB4170392}" type="presOf" srcId="{A13721E4-D95E-40BC-8F15-1B5BA42D6F8A}" destId="{92A52272-2068-4EB7-A5DB-EB09932BBC0B}" srcOrd="1" destOrd="0" presId="urn:microsoft.com/office/officeart/2005/8/layout/list1"/>
    <dgm:cxn modelId="{55ED5A2F-0E63-4570-9295-F2A1F343FFBE}" type="presOf" srcId="{027B60C1-1BAE-4FD0-85F7-B21D2F49B6D1}" destId="{264DE44D-68E5-4D63-A3F3-744E3C1628AC}" srcOrd="1" destOrd="0" presId="urn:microsoft.com/office/officeart/2005/8/layout/list1"/>
    <dgm:cxn modelId="{5BC20A5C-539E-4154-BC66-5FFC53881CD4}" type="presOf" srcId="{43E66B7D-7F27-4A1F-B06B-CF8B7A97BB3A}" destId="{5CD1D9FC-BFAE-4BDA-B6CC-25E5C1003EA9}" srcOrd="1" destOrd="0" presId="urn:microsoft.com/office/officeart/2005/8/layout/list1"/>
    <dgm:cxn modelId="{611B3565-A7C0-4F0A-BB3E-5476CDFE6FC2}" type="presOf" srcId="{43E66B7D-7F27-4A1F-B06B-CF8B7A97BB3A}" destId="{D0BD6439-F064-416B-87A5-D87FAAC7897B}" srcOrd="0" destOrd="0" presId="urn:microsoft.com/office/officeart/2005/8/layout/list1"/>
    <dgm:cxn modelId="{CBBBBC65-F204-46E6-A2A4-B8B9DC1F41EC}" type="presOf" srcId="{3DF627B5-2262-41A5-B585-FF4960AA110F}" destId="{FB53883B-9142-4CF1-8B0D-75EB265855DD}" srcOrd="0" destOrd="0" presId="urn:microsoft.com/office/officeart/2005/8/layout/list1"/>
    <dgm:cxn modelId="{A7F3956C-C96D-4BD2-B720-E63FC78466A7}" srcId="{8B265D45-4699-4B6C-8A4E-473218DD833C}" destId="{3DF627B5-2262-41A5-B585-FF4960AA110F}" srcOrd="3" destOrd="0" parTransId="{ABE57CF8-83F4-4310-A688-49E4788CAD96}" sibTransId="{CD96C9D5-3288-4E4A-8AE7-A4C48219A248}"/>
    <dgm:cxn modelId="{63AD8751-5CBC-4A20-98AF-A683EE9F0B11}" type="presOf" srcId="{8B265D45-4699-4B6C-8A4E-473218DD833C}" destId="{C64C5961-525F-4648-9DEC-5F201D0BC2B6}" srcOrd="0" destOrd="0" presId="urn:microsoft.com/office/officeart/2005/8/layout/list1"/>
    <dgm:cxn modelId="{B87CEF52-2999-4FFC-93C5-79F8FF5651B0}" type="presOf" srcId="{3DF627B5-2262-41A5-B585-FF4960AA110F}" destId="{C1E8B635-6B1F-4479-8C98-75FCCA24B0C5}" srcOrd="1" destOrd="0" presId="urn:microsoft.com/office/officeart/2005/8/layout/list1"/>
    <dgm:cxn modelId="{C4AF7E58-A4CE-4888-AEA1-6AA608EE9670}" type="presOf" srcId="{027B60C1-1BAE-4FD0-85F7-B21D2F49B6D1}" destId="{46929EB4-27BA-4D0F-9B7D-4A0EEBE49BE8}" srcOrd="0" destOrd="0" presId="urn:microsoft.com/office/officeart/2005/8/layout/list1"/>
    <dgm:cxn modelId="{71CF4E80-D058-4EFC-A11E-C1E212182C8C}" type="presOf" srcId="{A13721E4-D95E-40BC-8F15-1B5BA42D6F8A}" destId="{8294EB49-4819-4CBA-A265-40795887AC7B}" srcOrd="0" destOrd="0" presId="urn:microsoft.com/office/officeart/2005/8/layout/list1"/>
    <dgm:cxn modelId="{1AF5D6A3-CEF5-4293-B587-2837A57EE9B1}" srcId="{8B265D45-4699-4B6C-8A4E-473218DD833C}" destId="{43E66B7D-7F27-4A1F-B06B-CF8B7A97BB3A}" srcOrd="0" destOrd="0" parTransId="{E77B6FC4-B949-41CE-A439-9FF0DC165B64}" sibTransId="{AA537162-0F7D-4E2A-BD0E-B5C6C5471A3E}"/>
    <dgm:cxn modelId="{6F0A1DF1-C3C8-4E41-BA9C-649F8ACB58D3}" srcId="{8B265D45-4699-4B6C-8A4E-473218DD833C}" destId="{A13721E4-D95E-40BC-8F15-1B5BA42D6F8A}" srcOrd="1" destOrd="0" parTransId="{FD9574D1-8E4F-4330-895C-659256A9C10E}" sibTransId="{858B5F82-205F-44A6-AF4E-8F1F62FF407B}"/>
    <dgm:cxn modelId="{C7E871F4-BDDA-4D03-9FD4-584009FB5796}" srcId="{8B265D45-4699-4B6C-8A4E-473218DD833C}" destId="{027B60C1-1BAE-4FD0-85F7-B21D2F49B6D1}" srcOrd="2" destOrd="0" parTransId="{5902DF19-2E28-48E7-9AAB-0654EF2799CA}" sibTransId="{C5A4CD3F-44EE-4DEB-BAB7-89D5AD3F3616}"/>
    <dgm:cxn modelId="{707A1A84-C33E-444D-ADCB-AC442ECA720C}" type="presParOf" srcId="{C64C5961-525F-4648-9DEC-5F201D0BC2B6}" destId="{7204BD79-3A04-4008-816D-59AF74104A51}" srcOrd="0" destOrd="0" presId="urn:microsoft.com/office/officeart/2005/8/layout/list1"/>
    <dgm:cxn modelId="{F85CFB46-44AC-4E0D-A9E7-EB7E61084794}" type="presParOf" srcId="{7204BD79-3A04-4008-816D-59AF74104A51}" destId="{D0BD6439-F064-416B-87A5-D87FAAC7897B}" srcOrd="0" destOrd="0" presId="urn:microsoft.com/office/officeart/2005/8/layout/list1"/>
    <dgm:cxn modelId="{8526DE12-38DB-4959-AAEC-6927AF000811}" type="presParOf" srcId="{7204BD79-3A04-4008-816D-59AF74104A51}" destId="{5CD1D9FC-BFAE-4BDA-B6CC-25E5C1003EA9}" srcOrd="1" destOrd="0" presId="urn:microsoft.com/office/officeart/2005/8/layout/list1"/>
    <dgm:cxn modelId="{3DD7EECB-7CF0-43A8-AD98-60BEA2A1D19C}" type="presParOf" srcId="{C64C5961-525F-4648-9DEC-5F201D0BC2B6}" destId="{E4586584-6072-4E89-8091-B19EE5F9537B}" srcOrd="1" destOrd="0" presId="urn:microsoft.com/office/officeart/2005/8/layout/list1"/>
    <dgm:cxn modelId="{F2B617BD-7DBD-4144-8A94-A5C189EE69B3}" type="presParOf" srcId="{C64C5961-525F-4648-9DEC-5F201D0BC2B6}" destId="{67C14B6F-80FA-4782-ACF2-D560CC280EA6}" srcOrd="2" destOrd="0" presId="urn:microsoft.com/office/officeart/2005/8/layout/list1"/>
    <dgm:cxn modelId="{EE051503-731A-4FE9-9FD5-662FE9B11565}" type="presParOf" srcId="{C64C5961-525F-4648-9DEC-5F201D0BC2B6}" destId="{89C16420-B0B0-4239-8FE6-726892516FF5}" srcOrd="3" destOrd="0" presId="urn:microsoft.com/office/officeart/2005/8/layout/list1"/>
    <dgm:cxn modelId="{5FB45172-BF9D-4BB5-B5C0-C9680AF01E14}" type="presParOf" srcId="{C64C5961-525F-4648-9DEC-5F201D0BC2B6}" destId="{8DE52E25-4CB7-4992-A867-1F2B8037A46D}" srcOrd="4" destOrd="0" presId="urn:microsoft.com/office/officeart/2005/8/layout/list1"/>
    <dgm:cxn modelId="{0D436BA1-B924-4974-BA9E-D676370210EC}" type="presParOf" srcId="{8DE52E25-4CB7-4992-A867-1F2B8037A46D}" destId="{8294EB49-4819-4CBA-A265-40795887AC7B}" srcOrd="0" destOrd="0" presId="urn:microsoft.com/office/officeart/2005/8/layout/list1"/>
    <dgm:cxn modelId="{DD194205-6BAF-42DC-AF2A-F9055E7959BA}" type="presParOf" srcId="{8DE52E25-4CB7-4992-A867-1F2B8037A46D}" destId="{92A52272-2068-4EB7-A5DB-EB09932BBC0B}" srcOrd="1" destOrd="0" presId="urn:microsoft.com/office/officeart/2005/8/layout/list1"/>
    <dgm:cxn modelId="{FE3FB03E-B115-489B-8BEC-32ACBC6F4045}" type="presParOf" srcId="{C64C5961-525F-4648-9DEC-5F201D0BC2B6}" destId="{11BAA873-D036-4387-B812-93A04E5D41CF}" srcOrd="5" destOrd="0" presId="urn:microsoft.com/office/officeart/2005/8/layout/list1"/>
    <dgm:cxn modelId="{16A5C73E-F99A-42D9-9FB4-F3FD6755B230}" type="presParOf" srcId="{C64C5961-525F-4648-9DEC-5F201D0BC2B6}" destId="{C8529D49-5507-41DA-9E8F-924EC8F16CC4}" srcOrd="6" destOrd="0" presId="urn:microsoft.com/office/officeart/2005/8/layout/list1"/>
    <dgm:cxn modelId="{75ABB35F-02C8-4824-B81F-394943FDF7D7}" type="presParOf" srcId="{C64C5961-525F-4648-9DEC-5F201D0BC2B6}" destId="{6CBD7437-F83C-4763-9821-B8C01C7C8F6F}" srcOrd="7" destOrd="0" presId="urn:microsoft.com/office/officeart/2005/8/layout/list1"/>
    <dgm:cxn modelId="{0E15AFE4-5E5B-48BD-8F5A-0696A7B60D3A}" type="presParOf" srcId="{C64C5961-525F-4648-9DEC-5F201D0BC2B6}" destId="{EF2C887E-FA97-4E6A-8895-C61CA2FE6D97}" srcOrd="8" destOrd="0" presId="urn:microsoft.com/office/officeart/2005/8/layout/list1"/>
    <dgm:cxn modelId="{6B6A4553-0666-4026-A243-F49814D09EB1}" type="presParOf" srcId="{EF2C887E-FA97-4E6A-8895-C61CA2FE6D97}" destId="{46929EB4-27BA-4D0F-9B7D-4A0EEBE49BE8}" srcOrd="0" destOrd="0" presId="urn:microsoft.com/office/officeart/2005/8/layout/list1"/>
    <dgm:cxn modelId="{2568B9C7-FFC5-4803-97F2-7CF3DB3A2791}" type="presParOf" srcId="{EF2C887E-FA97-4E6A-8895-C61CA2FE6D97}" destId="{264DE44D-68E5-4D63-A3F3-744E3C1628AC}" srcOrd="1" destOrd="0" presId="urn:microsoft.com/office/officeart/2005/8/layout/list1"/>
    <dgm:cxn modelId="{84EE8527-F46C-4951-92A3-1A1E95B9383D}" type="presParOf" srcId="{C64C5961-525F-4648-9DEC-5F201D0BC2B6}" destId="{FBD67E10-7ABA-4096-AF61-69459C5F4438}" srcOrd="9" destOrd="0" presId="urn:microsoft.com/office/officeart/2005/8/layout/list1"/>
    <dgm:cxn modelId="{55C13516-DB20-4192-8165-0D17AA4A9F81}" type="presParOf" srcId="{C64C5961-525F-4648-9DEC-5F201D0BC2B6}" destId="{59125C05-6376-4976-AD66-DDD980A7AC9A}" srcOrd="10" destOrd="0" presId="urn:microsoft.com/office/officeart/2005/8/layout/list1"/>
    <dgm:cxn modelId="{C5B18866-1159-4A94-BE12-EF94CF97836F}" type="presParOf" srcId="{C64C5961-525F-4648-9DEC-5F201D0BC2B6}" destId="{2E30F983-28E2-47E8-8007-328BC7DE2C3E}" srcOrd="11" destOrd="0" presId="urn:microsoft.com/office/officeart/2005/8/layout/list1"/>
    <dgm:cxn modelId="{C6A8FCCB-036E-47BC-825C-B94B1E20A761}" type="presParOf" srcId="{C64C5961-525F-4648-9DEC-5F201D0BC2B6}" destId="{0C9E9F6B-1921-454A-B881-16F6A5F64516}" srcOrd="12" destOrd="0" presId="urn:microsoft.com/office/officeart/2005/8/layout/list1"/>
    <dgm:cxn modelId="{CB2901A2-7200-4DDD-9871-13536EEB30BF}" type="presParOf" srcId="{0C9E9F6B-1921-454A-B881-16F6A5F64516}" destId="{FB53883B-9142-4CF1-8B0D-75EB265855DD}" srcOrd="0" destOrd="0" presId="urn:microsoft.com/office/officeart/2005/8/layout/list1"/>
    <dgm:cxn modelId="{7B2FD9EC-B56C-43B1-964F-94438F76E694}" type="presParOf" srcId="{0C9E9F6B-1921-454A-B881-16F6A5F64516}" destId="{C1E8B635-6B1F-4479-8C98-75FCCA24B0C5}" srcOrd="1" destOrd="0" presId="urn:microsoft.com/office/officeart/2005/8/layout/list1"/>
    <dgm:cxn modelId="{FF6413DF-AE68-44BD-8DD0-6CE40896C45C}" type="presParOf" srcId="{C64C5961-525F-4648-9DEC-5F201D0BC2B6}" destId="{0D495EDE-0157-4689-81F7-1D780E27FB66}" srcOrd="13" destOrd="0" presId="urn:microsoft.com/office/officeart/2005/8/layout/list1"/>
    <dgm:cxn modelId="{8E22DAE5-8115-459B-BFD7-408757E84282}" type="presParOf" srcId="{C64C5961-525F-4648-9DEC-5F201D0BC2B6}" destId="{9299783D-4D5D-45A1-B6C0-EA3C60A1942F}" srcOrd="14" destOrd="0" presId="urn:microsoft.com/office/officeart/2005/8/layout/list1"/>
  </dgm:cxnLst>
  <dgm:bg>
    <a:solidFill>
      <a:schemeClr val="bg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14B6F-80FA-4782-ACF2-D560CC280EA6}">
      <dsp:nvSpPr>
        <dsp:cNvPr id="0" name=""/>
        <dsp:cNvSpPr/>
      </dsp:nvSpPr>
      <dsp:spPr>
        <a:xfrm>
          <a:off x="0" y="431176"/>
          <a:ext cx="11142755"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CD1D9FC-BFAE-4BDA-B6CC-25E5C1003EA9}">
      <dsp:nvSpPr>
        <dsp:cNvPr id="0" name=""/>
        <dsp:cNvSpPr/>
      </dsp:nvSpPr>
      <dsp:spPr>
        <a:xfrm>
          <a:off x="557137" y="62176"/>
          <a:ext cx="7799928" cy="73800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819" tIns="0" rIns="294819" bIns="0" numCol="1" spcCol="1270" anchor="ctr" anchorCtr="0">
          <a:noAutofit/>
        </a:bodyPr>
        <a:lstStyle/>
        <a:p>
          <a:pPr marL="0" lvl="0" indent="0" algn="l" defTabSz="800100">
            <a:lnSpc>
              <a:spcPct val="90000"/>
            </a:lnSpc>
            <a:spcBef>
              <a:spcPct val="0"/>
            </a:spcBef>
            <a:spcAft>
              <a:spcPct val="35000"/>
            </a:spcAft>
            <a:buNone/>
          </a:pPr>
          <a:r>
            <a:rPr lang="en-US" sz="1800" b="1" kern="1200">
              <a:latin typeface="Century Gothic" panose="020B0502020202020204" pitchFamily="34" charset="0"/>
            </a:rPr>
            <a:t>Specifies the material or device in placement procedure (e.g., splint, traction apparatus, pressure dressing, bandage)</a:t>
          </a:r>
          <a:endParaRPr lang="en-US" sz="1800" b="1" kern="1200" dirty="0">
            <a:latin typeface="Century Gothic" panose="020B0502020202020204" pitchFamily="34" charset="0"/>
          </a:endParaRPr>
        </a:p>
      </dsp:txBody>
      <dsp:txXfrm>
        <a:off x="593163" y="98202"/>
        <a:ext cx="7727876" cy="665948"/>
      </dsp:txXfrm>
    </dsp:sp>
    <dsp:sp modelId="{C8529D49-5507-41DA-9E8F-924EC8F16CC4}">
      <dsp:nvSpPr>
        <dsp:cNvPr id="0" name=""/>
        <dsp:cNvSpPr/>
      </dsp:nvSpPr>
      <dsp:spPr>
        <a:xfrm>
          <a:off x="0" y="1565176"/>
          <a:ext cx="11142755"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2A52272-2068-4EB7-A5DB-EB09932BBC0B}">
      <dsp:nvSpPr>
        <dsp:cNvPr id="0" name=""/>
        <dsp:cNvSpPr/>
      </dsp:nvSpPr>
      <dsp:spPr>
        <a:xfrm>
          <a:off x="557137" y="1196176"/>
          <a:ext cx="7799928" cy="73800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819" tIns="0" rIns="294819" bIns="0" numCol="1" spcCol="1270" anchor="ctr" anchorCtr="0">
          <a:noAutofit/>
        </a:bodyPr>
        <a:lstStyle/>
        <a:p>
          <a:pPr marL="0" lvl="0" indent="0" algn="l" defTabSz="800100">
            <a:lnSpc>
              <a:spcPct val="90000"/>
            </a:lnSpc>
            <a:spcBef>
              <a:spcPct val="0"/>
            </a:spcBef>
            <a:spcAft>
              <a:spcPct val="35000"/>
            </a:spcAft>
            <a:buNone/>
          </a:pPr>
          <a:r>
            <a:rPr lang="en-US" sz="1800" b="1" kern="1200">
              <a:latin typeface="Century Gothic" panose="020B0502020202020204" pitchFamily="34" charset="0"/>
            </a:rPr>
            <a:t>Includes casts for fractures and dislocations</a:t>
          </a:r>
          <a:endParaRPr lang="en-US" sz="1800" b="1" kern="1200" dirty="0">
            <a:latin typeface="Century Gothic" panose="020B0502020202020204" pitchFamily="34" charset="0"/>
          </a:endParaRPr>
        </a:p>
      </dsp:txBody>
      <dsp:txXfrm>
        <a:off x="593163" y="1232202"/>
        <a:ext cx="7727876" cy="665948"/>
      </dsp:txXfrm>
    </dsp:sp>
    <dsp:sp modelId="{59125C05-6376-4976-AD66-DDD980A7AC9A}">
      <dsp:nvSpPr>
        <dsp:cNvPr id="0" name=""/>
        <dsp:cNvSpPr/>
      </dsp:nvSpPr>
      <dsp:spPr>
        <a:xfrm>
          <a:off x="0" y="2699176"/>
          <a:ext cx="11142755"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64DE44D-68E5-4D63-A3F3-744E3C1628AC}">
      <dsp:nvSpPr>
        <dsp:cNvPr id="0" name=""/>
        <dsp:cNvSpPr/>
      </dsp:nvSpPr>
      <dsp:spPr>
        <a:xfrm>
          <a:off x="557137" y="2330176"/>
          <a:ext cx="7799928" cy="738000"/>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819" tIns="0" rIns="294819" bIns="0" numCol="1" spcCol="1270" anchor="ctr" anchorCtr="0">
          <a:noAutofit/>
        </a:bodyPr>
        <a:lstStyle/>
        <a:p>
          <a:pPr marL="0" lvl="0" indent="0" algn="l" defTabSz="800100">
            <a:lnSpc>
              <a:spcPct val="90000"/>
            </a:lnSpc>
            <a:spcBef>
              <a:spcPct val="0"/>
            </a:spcBef>
            <a:spcAft>
              <a:spcPct val="35000"/>
            </a:spcAft>
            <a:buNone/>
          </a:pPr>
          <a:r>
            <a:rPr lang="en-US" sz="1800" b="1" kern="1200">
              <a:latin typeface="Century Gothic" panose="020B0502020202020204" pitchFamily="34" charset="0"/>
            </a:rPr>
            <a:t>Devices in the Placement section are off the shelf and do not require any extensive design, fabrication or fitting</a:t>
          </a:r>
          <a:endParaRPr lang="en-US" sz="1800" b="1" kern="1200" dirty="0">
            <a:latin typeface="Century Gothic" panose="020B0502020202020204" pitchFamily="34" charset="0"/>
          </a:endParaRPr>
        </a:p>
      </dsp:txBody>
      <dsp:txXfrm>
        <a:off x="593163" y="2366202"/>
        <a:ext cx="7727876" cy="665948"/>
      </dsp:txXfrm>
    </dsp:sp>
    <dsp:sp modelId="{9299783D-4D5D-45A1-B6C0-EA3C60A1942F}">
      <dsp:nvSpPr>
        <dsp:cNvPr id="0" name=""/>
        <dsp:cNvSpPr/>
      </dsp:nvSpPr>
      <dsp:spPr>
        <a:xfrm>
          <a:off x="0" y="4095483"/>
          <a:ext cx="11142755"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1E8B635-6B1F-4479-8C98-75FCCA24B0C5}">
      <dsp:nvSpPr>
        <dsp:cNvPr id="0" name=""/>
        <dsp:cNvSpPr/>
      </dsp:nvSpPr>
      <dsp:spPr>
        <a:xfrm>
          <a:off x="591652" y="3432922"/>
          <a:ext cx="7799928" cy="1000307"/>
        </a:xfrm>
        <a:prstGeom prst="roundRect">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94819" tIns="0" rIns="294819" bIns="0" numCol="1" spcCol="1270" anchor="ctr" anchorCtr="0">
          <a:noAutofit/>
        </a:bodyPr>
        <a:lstStyle/>
        <a:p>
          <a:pPr marL="0" lvl="0" indent="0" algn="l" defTabSz="800100">
            <a:lnSpc>
              <a:spcPct val="90000"/>
            </a:lnSpc>
            <a:spcBef>
              <a:spcPct val="0"/>
            </a:spcBef>
            <a:spcAft>
              <a:spcPct val="35000"/>
            </a:spcAft>
            <a:buNone/>
          </a:pPr>
          <a:r>
            <a:rPr lang="en-US" sz="1800" b="1" kern="1200">
              <a:latin typeface="Century Gothic" panose="020B0502020202020204" pitchFamily="34" charset="0"/>
            </a:rPr>
            <a:t>The placement of devices that require extensive design, fabrication or fitting are coded in the Rehabilitation section of ICD-10-PCS</a:t>
          </a:r>
          <a:endParaRPr lang="en-US" sz="1800" b="1" kern="1200" dirty="0">
            <a:latin typeface="Century Gothic" panose="020B0502020202020204" pitchFamily="34" charset="0"/>
          </a:endParaRPr>
        </a:p>
      </dsp:txBody>
      <dsp:txXfrm>
        <a:off x="640483" y="3481753"/>
        <a:ext cx="7702266" cy="90264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E1C11B-5404-48E7-974E-3FAE6E4409F6}" type="datetimeFigureOut">
              <a:rPr lang="en-US" smtClean="0"/>
              <a:t>2/13/2018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DFA60B-1524-4839-9C08-C5642C452B14}" type="slidenum">
              <a:rPr lang="en-US" smtClean="0"/>
              <a:t>‹#›</a:t>
            </a:fld>
            <a:endParaRPr lang="en-US"/>
          </a:p>
        </p:txBody>
      </p:sp>
    </p:spTree>
    <p:extLst>
      <p:ext uri="{BB962C8B-B14F-4D97-AF65-F5344CB8AC3E}">
        <p14:creationId xmlns:p14="http://schemas.microsoft.com/office/powerpoint/2010/main" val="405317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D475F-088A-476A-8F9A-707E203AB48E}"/>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6F4DDE95-D059-4493-8E1A-F7C699D6A3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B75A3C-C4D0-4EA0-8A5C-9484A346B344}"/>
              </a:ext>
            </a:extLst>
          </p:cNvPr>
          <p:cNvSpPr>
            <a:spLocks noGrp="1"/>
          </p:cNvSpPr>
          <p:nvPr>
            <p:ph type="dt" sz="half" idx="10"/>
          </p:nvPr>
        </p:nvSpPr>
        <p:spPr/>
        <p:txBody>
          <a:bodyPr/>
          <a:lstStyle/>
          <a:p>
            <a:fld id="{D6AD3A6E-2727-4517-A75B-2F6A2A90BA14}" type="datetimeFigureOut">
              <a:rPr lang="en-US" smtClean="0"/>
              <a:t>2/13/2018</a:t>
            </a:fld>
            <a:endParaRPr lang="en-US"/>
          </a:p>
        </p:txBody>
      </p:sp>
      <p:sp>
        <p:nvSpPr>
          <p:cNvPr id="5" name="Footer Placeholder 4">
            <a:extLst>
              <a:ext uri="{FF2B5EF4-FFF2-40B4-BE49-F238E27FC236}">
                <a16:creationId xmlns:a16="http://schemas.microsoft.com/office/drawing/2014/main" id="{13225DF9-6D58-4058-B366-D0BCD05029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C5F4D0-C91F-421F-8ECC-43989765C8CE}"/>
              </a:ext>
            </a:extLst>
          </p:cNvPr>
          <p:cNvSpPr>
            <a:spLocks noGrp="1"/>
          </p:cNvSpPr>
          <p:nvPr>
            <p:ph type="sldNum" sz="quarter" idx="12"/>
          </p:nvPr>
        </p:nvSpPr>
        <p:spPr/>
        <p:txBody>
          <a:bodyPr/>
          <a:lstStyle/>
          <a:p>
            <a:fld id="{1C755008-9F4B-4E60-8AA8-C1B277697C3B}" type="slidenum">
              <a:rPr lang="en-US" smtClean="0"/>
              <a:t>‹#›</a:t>
            </a:fld>
            <a:endParaRPr lang="en-US"/>
          </a:p>
        </p:txBody>
      </p:sp>
    </p:spTree>
    <p:extLst>
      <p:ext uri="{BB962C8B-B14F-4D97-AF65-F5344CB8AC3E}">
        <p14:creationId xmlns:p14="http://schemas.microsoft.com/office/powerpoint/2010/main" val="1171382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7A4D9-4E5D-4C98-BA51-75D2BC2AD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BB885-0189-4C8F-962E-DAD4904FE45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48A352-DA3A-4E3F-AE5A-38A7EF955B65}"/>
              </a:ext>
            </a:extLst>
          </p:cNvPr>
          <p:cNvSpPr>
            <a:spLocks noGrp="1"/>
          </p:cNvSpPr>
          <p:nvPr>
            <p:ph type="dt" sz="half" idx="10"/>
          </p:nvPr>
        </p:nvSpPr>
        <p:spPr/>
        <p:txBody>
          <a:bodyPr/>
          <a:lstStyle/>
          <a:p>
            <a:fld id="{D6AD3A6E-2727-4517-A75B-2F6A2A90BA14}" type="datetimeFigureOut">
              <a:rPr lang="en-US" smtClean="0"/>
              <a:t>2/13/2018</a:t>
            </a:fld>
            <a:endParaRPr lang="en-US"/>
          </a:p>
        </p:txBody>
      </p:sp>
      <p:sp>
        <p:nvSpPr>
          <p:cNvPr id="5" name="Footer Placeholder 4">
            <a:extLst>
              <a:ext uri="{FF2B5EF4-FFF2-40B4-BE49-F238E27FC236}">
                <a16:creationId xmlns:a16="http://schemas.microsoft.com/office/drawing/2014/main" id="{3A9F6DF2-DFEB-4443-BD38-89E97501F0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E81E0E-576D-4292-A6A1-9EA061C2AD1F}"/>
              </a:ext>
            </a:extLst>
          </p:cNvPr>
          <p:cNvSpPr>
            <a:spLocks noGrp="1"/>
          </p:cNvSpPr>
          <p:nvPr>
            <p:ph type="sldNum" sz="quarter" idx="12"/>
          </p:nvPr>
        </p:nvSpPr>
        <p:spPr/>
        <p:txBody>
          <a:bodyPr/>
          <a:lstStyle/>
          <a:p>
            <a:fld id="{1C755008-9F4B-4E60-8AA8-C1B277697C3B}" type="slidenum">
              <a:rPr lang="en-US" smtClean="0"/>
              <a:t>‹#›</a:t>
            </a:fld>
            <a:endParaRPr lang="en-US"/>
          </a:p>
        </p:txBody>
      </p:sp>
    </p:spTree>
    <p:extLst>
      <p:ext uri="{BB962C8B-B14F-4D97-AF65-F5344CB8AC3E}">
        <p14:creationId xmlns:p14="http://schemas.microsoft.com/office/powerpoint/2010/main" val="3436600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079682-A15E-4AA1-A5D1-62A0AE7E90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2B0D02-686E-46B6-882C-4AA96478FAB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F5B0DA-1993-4490-9F45-0B7FECE3A7FA}"/>
              </a:ext>
            </a:extLst>
          </p:cNvPr>
          <p:cNvSpPr>
            <a:spLocks noGrp="1"/>
          </p:cNvSpPr>
          <p:nvPr>
            <p:ph type="dt" sz="half" idx="10"/>
          </p:nvPr>
        </p:nvSpPr>
        <p:spPr/>
        <p:txBody>
          <a:bodyPr/>
          <a:lstStyle/>
          <a:p>
            <a:fld id="{D6AD3A6E-2727-4517-A75B-2F6A2A90BA14}" type="datetimeFigureOut">
              <a:rPr lang="en-US" smtClean="0"/>
              <a:t>2/13/2018</a:t>
            </a:fld>
            <a:endParaRPr lang="en-US"/>
          </a:p>
        </p:txBody>
      </p:sp>
      <p:sp>
        <p:nvSpPr>
          <p:cNvPr id="5" name="Footer Placeholder 4">
            <a:extLst>
              <a:ext uri="{FF2B5EF4-FFF2-40B4-BE49-F238E27FC236}">
                <a16:creationId xmlns:a16="http://schemas.microsoft.com/office/drawing/2014/main" id="{4499BC70-4979-49F5-8898-CC8CB1D3EA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C08AEB-055B-41B5-9195-2CA721511F5F}"/>
              </a:ext>
            </a:extLst>
          </p:cNvPr>
          <p:cNvSpPr>
            <a:spLocks noGrp="1"/>
          </p:cNvSpPr>
          <p:nvPr>
            <p:ph type="sldNum" sz="quarter" idx="12"/>
          </p:nvPr>
        </p:nvSpPr>
        <p:spPr/>
        <p:txBody>
          <a:bodyPr/>
          <a:lstStyle/>
          <a:p>
            <a:fld id="{1C755008-9F4B-4E60-8AA8-C1B277697C3B}" type="slidenum">
              <a:rPr lang="en-US" smtClean="0"/>
              <a:t>‹#›</a:t>
            </a:fld>
            <a:endParaRPr lang="en-US"/>
          </a:p>
        </p:txBody>
      </p:sp>
    </p:spTree>
    <p:extLst>
      <p:ext uri="{BB962C8B-B14F-4D97-AF65-F5344CB8AC3E}">
        <p14:creationId xmlns:p14="http://schemas.microsoft.com/office/powerpoint/2010/main" val="2507375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F99FC-B89F-4EB7-92CE-791A277479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CED5BD-1F1E-47C5-9B07-37BB7D0CCEF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64AAF-9E78-4562-A76C-FA27B944EB02}"/>
              </a:ext>
            </a:extLst>
          </p:cNvPr>
          <p:cNvSpPr>
            <a:spLocks noGrp="1"/>
          </p:cNvSpPr>
          <p:nvPr>
            <p:ph type="dt" sz="half" idx="10"/>
          </p:nvPr>
        </p:nvSpPr>
        <p:spPr/>
        <p:txBody>
          <a:bodyPr/>
          <a:lstStyle/>
          <a:p>
            <a:fld id="{D6AD3A6E-2727-4517-A75B-2F6A2A90BA14}" type="datetimeFigureOut">
              <a:rPr lang="en-US" smtClean="0"/>
              <a:t>2/13/2018</a:t>
            </a:fld>
            <a:endParaRPr lang="en-US"/>
          </a:p>
        </p:txBody>
      </p:sp>
      <p:sp>
        <p:nvSpPr>
          <p:cNvPr id="5" name="Footer Placeholder 4">
            <a:extLst>
              <a:ext uri="{FF2B5EF4-FFF2-40B4-BE49-F238E27FC236}">
                <a16:creationId xmlns:a16="http://schemas.microsoft.com/office/drawing/2014/main" id="{DC91B801-121F-414C-9E3F-F6DF84B55C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FE9126-6C63-4A76-B522-F6D46203C495}"/>
              </a:ext>
            </a:extLst>
          </p:cNvPr>
          <p:cNvSpPr>
            <a:spLocks noGrp="1"/>
          </p:cNvSpPr>
          <p:nvPr>
            <p:ph type="sldNum" sz="quarter" idx="12"/>
          </p:nvPr>
        </p:nvSpPr>
        <p:spPr/>
        <p:txBody>
          <a:bodyPr/>
          <a:lstStyle/>
          <a:p>
            <a:fld id="{1C755008-9F4B-4E60-8AA8-C1B277697C3B}" type="slidenum">
              <a:rPr lang="en-US" smtClean="0"/>
              <a:t>‹#›</a:t>
            </a:fld>
            <a:endParaRPr lang="en-US"/>
          </a:p>
        </p:txBody>
      </p:sp>
    </p:spTree>
    <p:extLst>
      <p:ext uri="{BB962C8B-B14F-4D97-AF65-F5344CB8AC3E}">
        <p14:creationId xmlns:p14="http://schemas.microsoft.com/office/powerpoint/2010/main" val="724709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62D2E-9942-4EA6-BEB7-3BC645DC0E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055796-9217-4984-AB0F-D21FDE1163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D28C61F-9245-4957-8258-60AF73624C48}"/>
              </a:ext>
            </a:extLst>
          </p:cNvPr>
          <p:cNvSpPr>
            <a:spLocks noGrp="1"/>
          </p:cNvSpPr>
          <p:nvPr>
            <p:ph type="dt" sz="half" idx="10"/>
          </p:nvPr>
        </p:nvSpPr>
        <p:spPr/>
        <p:txBody>
          <a:bodyPr/>
          <a:lstStyle/>
          <a:p>
            <a:fld id="{D6AD3A6E-2727-4517-A75B-2F6A2A90BA14}" type="datetimeFigureOut">
              <a:rPr lang="en-US" smtClean="0"/>
              <a:t>2/13/2018</a:t>
            </a:fld>
            <a:endParaRPr lang="en-US"/>
          </a:p>
        </p:txBody>
      </p:sp>
      <p:sp>
        <p:nvSpPr>
          <p:cNvPr id="5" name="Footer Placeholder 4">
            <a:extLst>
              <a:ext uri="{FF2B5EF4-FFF2-40B4-BE49-F238E27FC236}">
                <a16:creationId xmlns:a16="http://schemas.microsoft.com/office/drawing/2014/main" id="{8A2C016C-0FC1-4947-B74A-9FD388CE71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E5377-23BF-47E4-8496-EEB8024A693B}"/>
              </a:ext>
            </a:extLst>
          </p:cNvPr>
          <p:cNvSpPr>
            <a:spLocks noGrp="1"/>
          </p:cNvSpPr>
          <p:nvPr>
            <p:ph type="sldNum" sz="quarter" idx="12"/>
          </p:nvPr>
        </p:nvSpPr>
        <p:spPr/>
        <p:txBody>
          <a:bodyPr/>
          <a:lstStyle/>
          <a:p>
            <a:fld id="{1C755008-9F4B-4E60-8AA8-C1B277697C3B}" type="slidenum">
              <a:rPr lang="en-US" smtClean="0"/>
              <a:t>‹#›</a:t>
            </a:fld>
            <a:endParaRPr lang="en-US"/>
          </a:p>
        </p:txBody>
      </p:sp>
    </p:spTree>
    <p:extLst>
      <p:ext uri="{BB962C8B-B14F-4D97-AF65-F5344CB8AC3E}">
        <p14:creationId xmlns:p14="http://schemas.microsoft.com/office/powerpoint/2010/main" val="1147261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8269-A557-41AD-A2DE-5933784012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1210CC-15E5-431C-B833-DF09C708F231}"/>
              </a:ext>
            </a:extLst>
          </p:cNvPr>
          <p:cNvSpPr>
            <a:spLocks noGrp="1"/>
          </p:cNvSpPr>
          <p:nvPr>
            <p:ph sz="half" idx="1"/>
          </p:nvPr>
        </p:nvSpPr>
        <p:spPr>
          <a:xfrm>
            <a:off x="216818" y="1118114"/>
            <a:ext cx="5486398" cy="50588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2F2549-AE35-4AC5-89CE-CEAA3E33A6F1}"/>
              </a:ext>
            </a:extLst>
          </p:cNvPr>
          <p:cNvSpPr>
            <a:spLocks noGrp="1"/>
          </p:cNvSpPr>
          <p:nvPr>
            <p:ph sz="half" idx="2"/>
          </p:nvPr>
        </p:nvSpPr>
        <p:spPr>
          <a:xfrm>
            <a:off x="5891753" y="1118113"/>
            <a:ext cx="6052007" cy="50588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ADF16C-F11C-4C0E-B8E3-24B1C5EA9E34}"/>
              </a:ext>
            </a:extLst>
          </p:cNvPr>
          <p:cNvSpPr>
            <a:spLocks noGrp="1"/>
          </p:cNvSpPr>
          <p:nvPr>
            <p:ph type="dt" sz="half" idx="10"/>
          </p:nvPr>
        </p:nvSpPr>
        <p:spPr/>
        <p:txBody>
          <a:bodyPr/>
          <a:lstStyle/>
          <a:p>
            <a:fld id="{D6AD3A6E-2727-4517-A75B-2F6A2A90BA14}" type="datetimeFigureOut">
              <a:rPr lang="en-US" smtClean="0"/>
              <a:t>2/13/2018</a:t>
            </a:fld>
            <a:endParaRPr lang="en-US"/>
          </a:p>
        </p:txBody>
      </p:sp>
      <p:sp>
        <p:nvSpPr>
          <p:cNvPr id="6" name="Footer Placeholder 5">
            <a:extLst>
              <a:ext uri="{FF2B5EF4-FFF2-40B4-BE49-F238E27FC236}">
                <a16:creationId xmlns:a16="http://schemas.microsoft.com/office/drawing/2014/main" id="{E1D72FE6-9135-4DD0-ADED-744EE62562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D8BB13-8A2F-441A-9C38-C222AA7DB188}"/>
              </a:ext>
            </a:extLst>
          </p:cNvPr>
          <p:cNvSpPr>
            <a:spLocks noGrp="1"/>
          </p:cNvSpPr>
          <p:nvPr>
            <p:ph type="sldNum" sz="quarter" idx="12"/>
          </p:nvPr>
        </p:nvSpPr>
        <p:spPr/>
        <p:txBody>
          <a:bodyPr/>
          <a:lstStyle/>
          <a:p>
            <a:fld id="{1C755008-9F4B-4E60-8AA8-C1B277697C3B}" type="slidenum">
              <a:rPr lang="en-US" smtClean="0"/>
              <a:t>‹#›</a:t>
            </a:fld>
            <a:endParaRPr lang="en-US"/>
          </a:p>
        </p:txBody>
      </p:sp>
    </p:spTree>
    <p:extLst>
      <p:ext uri="{BB962C8B-B14F-4D97-AF65-F5344CB8AC3E}">
        <p14:creationId xmlns:p14="http://schemas.microsoft.com/office/powerpoint/2010/main" val="2820039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3F417-C9E2-4884-B778-AF6FBDE14D71}"/>
              </a:ext>
            </a:extLst>
          </p:cNvPr>
          <p:cNvSpPr>
            <a:spLocks noGrp="1"/>
          </p:cNvSpPr>
          <p:nvPr>
            <p:ph type="title"/>
          </p:nvPr>
        </p:nvSpPr>
        <p:spPr>
          <a:xfrm>
            <a:off x="226244" y="94646"/>
            <a:ext cx="8925596" cy="82918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0F74ED1-5B97-4F48-AEF1-7678B9FF3E6B}"/>
              </a:ext>
            </a:extLst>
          </p:cNvPr>
          <p:cNvSpPr>
            <a:spLocks noGrp="1"/>
          </p:cNvSpPr>
          <p:nvPr>
            <p:ph type="body" idx="1"/>
          </p:nvPr>
        </p:nvSpPr>
        <p:spPr>
          <a:xfrm>
            <a:off x="204248" y="1106374"/>
            <a:ext cx="575349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036473F-EC25-4D28-A67A-D9F89F3BDFFB}"/>
              </a:ext>
            </a:extLst>
          </p:cNvPr>
          <p:cNvSpPr>
            <a:spLocks noGrp="1"/>
          </p:cNvSpPr>
          <p:nvPr>
            <p:ph sz="half" idx="2"/>
          </p:nvPr>
        </p:nvSpPr>
        <p:spPr>
          <a:xfrm>
            <a:off x="226243" y="2081114"/>
            <a:ext cx="5731497" cy="410287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1F55038-9A38-4256-9491-275710F13A31}"/>
              </a:ext>
            </a:extLst>
          </p:cNvPr>
          <p:cNvSpPr>
            <a:spLocks noGrp="1"/>
          </p:cNvSpPr>
          <p:nvPr>
            <p:ph type="body" sz="quarter" idx="3"/>
          </p:nvPr>
        </p:nvSpPr>
        <p:spPr>
          <a:xfrm>
            <a:off x="6136849" y="1106374"/>
            <a:ext cx="585248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3B906CD-AEA9-4FD8-AE48-45BC939AF11C}"/>
              </a:ext>
            </a:extLst>
          </p:cNvPr>
          <p:cNvSpPr>
            <a:spLocks noGrp="1"/>
          </p:cNvSpPr>
          <p:nvPr>
            <p:ph sz="quarter" idx="4"/>
          </p:nvPr>
        </p:nvSpPr>
        <p:spPr>
          <a:xfrm>
            <a:off x="6136849" y="2081114"/>
            <a:ext cx="5852483" cy="41028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4F4897-46F0-4EF7-BEC2-D3AFF4D26C2C}"/>
              </a:ext>
            </a:extLst>
          </p:cNvPr>
          <p:cNvSpPr>
            <a:spLocks noGrp="1"/>
          </p:cNvSpPr>
          <p:nvPr>
            <p:ph type="dt" sz="half" idx="10"/>
          </p:nvPr>
        </p:nvSpPr>
        <p:spPr/>
        <p:txBody>
          <a:bodyPr/>
          <a:lstStyle/>
          <a:p>
            <a:fld id="{D6AD3A6E-2727-4517-A75B-2F6A2A90BA14}" type="datetimeFigureOut">
              <a:rPr lang="en-US" smtClean="0"/>
              <a:t>2/13/2018</a:t>
            </a:fld>
            <a:endParaRPr lang="en-US"/>
          </a:p>
        </p:txBody>
      </p:sp>
      <p:sp>
        <p:nvSpPr>
          <p:cNvPr id="8" name="Footer Placeholder 7">
            <a:extLst>
              <a:ext uri="{FF2B5EF4-FFF2-40B4-BE49-F238E27FC236}">
                <a16:creationId xmlns:a16="http://schemas.microsoft.com/office/drawing/2014/main" id="{4F630E04-2937-4493-BEDD-9FC57CEEC7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3DAB00-D162-4ED8-96BA-06C87030180D}"/>
              </a:ext>
            </a:extLst>
          </p:cNvPr>
          <p:cNvSpPr>
            <a:spLocks noGrp="1"/>
          </p:cNvSpPr>
          <p:nvPr>
            <p:ph type="sldNum" sz="quarter" idx="12"/>
          </p:nvPr>
        </p:nvSpPr>
        <p:spPr/>
        <p:txBody>
          <a:bodyPr/>
          <a:lstStyle/>
          <a:p>
            <a:fld id="{1C755008-9F4B-4E60-8AA8-C1B277697C3B}" type="slidenum">
              <a:rPr lang="en-US" smtClean="0"/>
              <a:t>‹#›</a:t>
            </a:fld>
            <a:endParaRPr lang="en-US"/>
          </a:p>
        </p:txBody>
      </p:sp>
    </p:spTree>
    <p:extLst>
      <p:ext uri="{BB962C8B-B14F-4D97-AF65-F5344CB8AC3E}">
        <p14:creationId xmlns:p14="http://schemas.microsoft.com/office/powerpoint/2010/main" val="4074281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3D94E-8005-4971-9DC3-199024B03C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E37B01-8E03-4BEE-92FD-E20EC92957A6}"/>
              </a:ext>
            </a:extLst>
          </p:cNvPr>
          <p:cNvSpPr>
            <a:spLocks noGrp="1"/>
          </p:cNvSpPr>
          <p:nvPr>
            <p:ph type="dt" sz="half" idx="10"/>
          </p:nvPr>
        </p:nvSpPr>
        <p:spPr/>
        <p:txBody>
          <a:bodyPr/>
          <a:lstStyle/>
          <a:p>
            <a:fld id="{D6AD3A6E-2727-4517-A75B-2F6A2A90BA14}" type="datetimeFigureOut">
              <a:rPr lang="en-US" smtClean="0"/>
              <a:t>2/13/2018</a:t>
            </a:fld>
            <a:endParaRPr lang="en-US"/>
          </a:p>
        </p:txBody>
      </p:sp>
      <p:sp>
        <p:nvSpPr>
          <p:cNvPr id="4" name="Footer Placeholder 3">
            <a:extLst>
              <a:ext uri="{FF2B5EF4-FFF2-40B4-BE49-F238E27FC236}">
                <a16:creationId xmlns:a16="http://schemas.microsoft.com/office/drawing/2014/main" id="{C907239A-6E2D-442C-9466-87A0FC7B08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E7E743-5FE2-4046-9069-89BD86F88993}"/>
              </a:ext>
            </a:extLst>
          </p:cNvPr>
          <p:cNvSpPr>
            <a:spLocks noGrp="1"/>
          </p:cNvSpPr>
          <p:nvPr>
            <p:ph type="sldNum" sz="quarter" idx="12"/>
          </p:nvPr>
        </p:nvSpPr>
        <p:spPr/>
        <p:txBody>
          <a:bodyPr/>
          <a:lstStyle/>
          <a:p>
            <a:fld id="{1C755008-9F4B-4E60-8AA8-C1B277697C3B}" type="slidenum">
              <a:rPr lang="en-US" smtClean="0"/>
              <a:t>‹#›</a:t>
            </a:fld>
            <a:endParaRPr lang="en-US"/>
          </a:p>
        </p:txBody>
      </p:sp>
    </p:spTree>
    <p:extLst>
      <p:ext uri="{BB962C8B-B14F-4D97-AF65-F5344CB8AC3E}">
        <p14:creationId xmlns:p14="http://schemas.microsoft.com/office/powerpoint/2010/main" val="281438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1B8AE-B401-4F15-9C54-3D9A98ADC1B6}"/>
              </a:ext>
            </a:extLst>
          </p:cNvPr>
          <p:cNvSpPr>
            <a:spLocks noGrp="1"/>
          </p:cNvSpPr>
          <p:nvPr>
            <p:ph type="dt" sz="half" idx="10"/>
          </p:nvPr>
        </p:nvSpPr>
        <p:spPr/>
        <p:txBody>
          <a:bodyPr/>
          <a:lstStyle/>
          <a:p>
            <a:fld id="{D6AD3A6E-2727-4517-A75B-2F6A2A90BA14}" type="datetimeFigureOut">
              <a:rPr lang="en-US" smtClean="0"/>
              <a:t>2/13/2018</a:t>
            </a:fld>
            <a:endParaRPr lang="en-US"/>
          </a:p>
        </p:txBody>
      </p:sp>
      <p:sp>
        <p:nvSpPr>
          <p:cNvPr id="3" name="Footer Placeholder 2">
            <a:extLst>
              <a:ext uri="{FF2B5EF4-FFF2-40B4-BE49-F238E27FC236}">
                <a16:creationId xmlns:a16="http://schemas.microsoft.com/office/drawing/2014/main" id="{290F2E16-EBFF-46B2-9DD4-9445AD3B66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15977F-7B8A-40C4-8A2D-B83CE9975301}"/>
              </a:ext>
            </a:extLst>
          </p:cNvPr>
          <p:cNvSpPr>
            <a:spLocks noGrp="1"/>
          </p:cNvSpPr>
          <p:nvPr>
            <p:ph type="sldNum" sz="quarter" idx="12"/>
          </p:nvPr>
        </p:nvSpPr>
        <p:spPr/>
        <p:txBody>
          <a:bodyPr/>
          <a:lstStyle/>
          <a:p>
            <a:fld id="{1C755008-9F4B-4E60-8AA8-C1B277697C3B}" type="slidenum">
              <a:rPr lang="en-US" smtClean="0"/>
              <a:t>‹#›</a:t>
            </a:fld>
            <a:endParaRPr lang="en-US"/>
          </a:p>
        </p:txBody>
      </p:sp>
    </p:spTree>
    <p:extLst>
      <p:ext uri="{BB962C8B-B14F-4D97-AF65-F5344CB8AC3E}">
        <p14:creationId xmlns:p14="http://schemas.microsoft.com/office/powerpoint/2010/main" val="2825759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AC5D8-D521-4854-8418-AA186F129EE9}"/>
              </a:ext>
            </a:extLst>
          </p:cNvPr>
          <p:cNvSpPr>
            <a:spLocks noGrp="1"/>
          </p:cNvSpPr>
          <p:nvPr>
            <p:ph type="title"/>
          </p:nvPr>
        </p:nvSpPr>
        <p:spPr>
          <a:xfrm>
            <a:off x="226244" y="457200"/>
            <a:ext cx="4545781"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B1DEE4E-2A2D-453F-B961-D108BE494901}"/>
              </a:ext>
            </a:extLst>
          </p:cNvPr>
          <p:cNvSpPr>
            <a:spLocks noGrp="1"/>
          </p:cNvSpPr>
          <p:nvPr>
            <p:ph idx="1"/>
          </p:nvPr>
        </p:nvSpPr>
        <p:spPr>
          <a:xfrm>
            <a:off x="4949073" y="1150069"/>
            <a:ext cx="7070102" cy="50999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857A7-71A3-477A-AFA9-09D147CF7C06}"/>
              </a:ext>
            </a:extLst>
          </p:cNvPr>
          <p:cNvSpPr>
            <a:spLocks noGrp="1"/>
          </p:cNvSpPr>
          <p:nvPr>
            <p:ph type="body" sz="half" idx="2"/>
          </p:nvPr>
        </p:nvSpPr>
        <p:spPr>
          <a:xfrm>
            <a:off x="226244" y="2057400"/>
            <a:ext cx="4545782" cy="419257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03C279-B9FF-4217-9D96-4D6D933EC05C}"/>
              </a:ext>
            </a:extLst>
          </p:cNvPr>
          <p:cNvSpPr>
            <a:spLocks noGrp="1"/>
          </p:cNvSpPr>
          <p:nvPr>
            <p:ph type="dt" sz="half" idx="10"/>
          </p:nvPr>
        </p:nvSpPr>
        <p:spPr/>
        <p:txBody>
          <a:bodyPr/>
          <a:lstStyle/>
          <a:p>
            <a:fld id="{D6AD3A6E-2727-4517-A75B-2F6A2A90BA14}" type="datetimeFigureOut">
              <a:rPr lang="en-US" smtClean="0"/>
              <a:t>2/13/2018</a:t>
            </a:fld>
            <a:endParaRPr lang="en-US"/>
          </a:p>
        </p:txBody>
      </p:sp>
      <p:sp>
        <p:nvSpPr>
          <p:cNvPr id="6" name="Footer Placeholder 5">
            <a:extLst>
              <a:ext uri="{FF2B5EF4-FFF2-40B4-BE49-F238E27FC236}">
                <a16:creationId xmlns:a16="http://schemas.microsoft.com/office/drawing/2014/main" id="{7DE97B21-50EE-46A3-A75F-C00A9623B3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521C9B-0851-4957-9D2A-48C151F0D614}"/>
              </a:ext>
            </a:extLst>
          </p:cNvPr>
          <p:cNvSpPr>
            <a:spLocks noGrp="1"/>
          </p:cNvSpPr>
          <p:nvPr>
            <p:ph type="sldNum" sz="quarter" idx="12"/>
          </p:nvPr>
        </p:nvSpPr>
        <p:spPr/>
        <p:txBody>
          <a:bodyPr/>
          <a:lstStyle/>
          <a:p>
            <a:fld id="{1C755008-9F4B-4E60-8AA8-C1B277697C3B}" type="slidenum">
              <a:rPr lang="en-US" smtClean="0"/>
              <a:t>‹#›</a:t>
            </a:fld>
            <a:endParaRPr lang="en-US"/>
          </a:p>
        </p:txBody>
      </p:sp>
    </p:spTree>
    <p:extLst>
      <p:ext uri="{BB962C8B-B14F-4D97-AF65-F5344CB8AC3E}">
        <p14:creationId xmlns:p14="http://schemas.microsoft.com/office/powerpoint/2010/main" val="3917415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566B5-DCEA-48BC-8CDC-7B835CE40CE9}"/>
              </a:ext>
            </a:extLst>
          </p:cNvPr>
          <p:cNvSpPr>
            <a:spLocks noGrp="1"/>
          </p:cNvSpPr>
          <p:nvPr>
            <p:ph type="title"/>
          </p:nvPr>
        </p:nvSpPr>
        <p:spPr>
          <a:xfrm>
            <a:off x="179110" y="457200"/>
            <a:ext cx="4592915"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4AA5B1C-89BA-41D3-90CE-88460AC82FFA}"/>
              </a:ext>
            </a:extLst>
          </p:cNvPr>
          <p:cNvSpPr>
            <a:spLocks noGrp="1"/>
          </p:cNvSpPr>
          <p:nvPr>
            <p:ph type="pic" idx="1"/>
          </p:nvPr>
        </p:nvSpPr>
        <p:spPr>
          <a:xfrm>
            <a:off x="4939645" y="1131216"/>
            <a:ext cx="7060677" cy="50810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83D704-5A3B-42F1-9F45-48DF0246F34A}"/>
              </a:ext>
            </a:extLst>
          </p:cNvPr>
          <p:cNvSpPr>
            <a:spLocks noGrp="1"/>
          </p:cNvSpPr>
          <p:nvPr>
            <p:ph type="body" sz="half" idx="2"/>
          </p:nvPr>
        </p:nvSpPr>
        <p:spPr>
          <a:xfrm>
            <a:off x="179110" y="2057400"/>
            <a:ext cx="4592916" cy="415486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DFE8E0-D43E-4A56-946D-75A2C95BFAF4}"/>
              </a:ext>
            </a:extLst>
          </p:cNvPr>
          <p:cNvSpPr>
            <a:spLocks noGrp="1"/>
          </p:cNvSpPr>
          <p:nvPr>
            <p:ph type="dt" sz="half" idx="10"/>
          </p:nvPr>
        </p:nvSpPr>
        <p:spPr/>
        <p:txBody>
          <a:bodyPr/>
          <a:lstStyle/>
          <a:p>
            <a:fld id="{D6AD3A6E-2727-4517-A75B-2F6A2A90BA14}" type="datetimeFigureOut">
              <a:rPr lang="en-US" smtClean="0"/>
              <a:t>2/13/2018</a:t>
            </a:fld>
            <a:endParaRPr lang="en-US"/>
          </a:p>
        </p:txBody>
      </p:sp>
      <p:sp>
        <p:nvSpPr>
          <p:cNvPr id="6" name="Footer Placeholder 5">
            <a:extLst>
              <a:ext uri="{FF2B5EF4-FFF2-40B4-BE49-F238E27FC236}">
                <a16:creationId xmlns:a16="http://schemas.microsoft.com/office/drawing/2014/main" id="{1E96728E-46EA-4791-856F-B3876FCB6E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CF4053-DF1A-4129-A37D-9D22CB00F480}"/>
              </a:ext>
            </a:extLst>
          </p:cNvPr>
          <p:cNvSpPr>
            <a:spLocks noGrp="1"/>
          </p:cNvSpPr>
          <p:nvPr>
            <p:ph type="sldNum" sz="quarter" idx="12"/>
          </p:nvPr>
        </p:nvSpPr>
        <p:spPr/>
        <p:txBody>
          <a:bodyPr/>
          <a:lstStyle/>
          <a:p>
            <a:fld id="{1C755008-9F4B-4E60-8AA8-C1B277697C3B}" type="slidenum">
              <a:rPr lang="en-US" smtClean="0"/>
              <a:t>‹#›</a:t>
            </a:fld>
            <a:endParaRPr lang="en-US"/>
          </a:p>
        </p:txBody>
      </p:sp>
    </p:spTree>
    <p:extLst>
      <p:ext uri="{BB962C8B-B14F-4D97-AF65-F5344CB8AC3E}">
        <p14:creationId xmlns:p14="http://schemas.microsoft.com/office/powerpoint/2010/main" val="282896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CD4F80-90EA-4632-819C-017578DE332D}"/>
              </a:ext>
            </a:extLst>
          </p:cNvPr>
          <p:cNvSpPr>
            <a:spLocks noGrp="1"/>
          </p:cNvSpPr>
          <p:nvPr>
            <p:ph type="title"/>
          </p:nvPr>
        </p:nvSpPr>
        <p:spPr>
          <a:xfrm>
            <a:off x="216818" y="109169"/>
            <a:ext cx="8889476" cy="82955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D7173B0-C7D5-4726-BBF6-75FFF7A0DB1D}"/>
              </a:ext>
            </a:extLst>
          </p:cNvPr>
          <p:cNvSpPr>
            <a:spLocks noGrp="1"/>
          </p:cNvSpPr>
          <p:nvPr>
            <p:ph type="body" idx="1"/>
          </p:nvPr>
        </p:nvSpPr>
        <p:spPr>
          <a:xfrm>
            <a:off x="216817" y="1178351"/>
            <a:ext cx="11774077" cy="49986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424AEC5-B072-42AA-9610-AE1E4BD53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AD3A6E-2727-4517-A75B-2F6A2A90BA14}" type="datetimeFigureOut">
              <a:rPr lang="en-US" smtClean="0"/>
              <a:t>2/13/2018</a:t>
            </a:fld>
            <a:endParaRPr lang="en-US"/>
          </a:p>
        </p:txBody>
      </p:sp>
      <p:sp>
        <p:nvSpPr>
          <p:cNvPr id="5" name="Footer Placeholder 4">
            <a:extLst>
              <a:ext uri="{FF2B5EF4-FFF2-40B4-BE49-F238E27FC236}">
                <a16:creationId xmlns:a16="http://schemas.microsoft.com/office/drawing/2014/main" id="{EA6C0C70-C05B-4166-94AC-1E042B4E78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91E026-C645-4116-8841-A14FE9A3D9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55008-9F4B-4E60-8AA8-C1B277697C3B}" type="slidenum">
              <a:rPr lang="en-US" smtClean="0"/>
              <a:t>‹#›</a:t>
            </a:fld>
            <a:endParaRPr lang="en-US"/>
          </a:p>
        </p:txBody>
      </p:sp>
      <p:pic>
        <p:nvPicPr>
          <p:cNvPr id="7" name="Picture 6">
            <a:extLst>
              <a:ext uri="{FF2B5EF4-FFF2-40B4-BE49-F238E27FC236}">
                <a16:creationId xmlns:a16="http://schemas.microsoft.com/office/drawing/2014/main" id="{6E70BD01-DB8F-43B5-8954-77C2CAA21C34}"/>
              </a:ext>
            </a:extLst>
          </p:cNvPr>
          <p:cNvPicPr>
            <a:picLocks noChangeAspect="1"/>
          </p:cNvPicPr>
          <p:nvPr userDrawn="1"/>
        </p:nvPicPr>
        <p:blipFill>
          <a:blip r:embed="rId13"/>
          <a:stretch>
            <a:fillRect/>
          </a:stretch>
        </p:blipFill>
        <p:spPr>
          <a:xfrm>
            <a:off x="9276943" y="0"/>
            <a:ext cx="2915057" cy="1047896"/>
          </a:xfrm>
          <a:prstGeom prst="rect">
            <a:avLst/>
          </a:prstGeom>
        </p:spPr>
      </p:pic>
    </p:spTree>
    <p:extLst>
      <p:ext uri="{BB962C8B-B14F-4D97-AF65-F5344CB8AC3E}">
        <p14:creationId xmlns:p14="http://schemas.microsoft.com/office/powerpoint/2010/main" val="289851655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C919C-2BC4-4D7E-B04A-F0F51C799A62}"/>
              </a:ext>
            </a:extLst>
          </p:cNvPr>
          <p:cNvSpPr>
            <a:spLocks noGrp="1"/>
          </p:cNvSpPr>
          <p:nvPr>
            <p:ph type="ctrTitle"/>
          </p:nvPr>
        </p:nvSpPr>
        <p:spPr/>
        <p:txBody>
          <a:bodyPr/>
          <a:lstStyle/>
          <a:p>
            <a:r>
              <a:rPr lang="en-US" dirty="0"/>
              <a:t>ICD-10-PCS Training</a:t>
            </a:r>
          </a:p>
        </p:txBody>
      </p:sp>
      <p:sp>
        <p:nvSpPr>
          <p:cNvPr id="3" name="Subtitle 2">
            <a:extLst>
              <a:ext uri="{FF2B5EF4-FFF2-40B4-BE49-F238E27FC236}">
                <a16:creationId xmlns:a16="http://schemas.microsoft.com/office/drawing/2014/main" id="{B84CF702-3277-4B06-B3C7-DC0588322EF7}"/>
              </a:ext>
            </a:extLst>
          </p:cNvPr>
          <p:cNvSpPr>
            <a:spLocks noGrp="1"/>
          </p:cNvSpPr>
          <p:nvPr>
            <p:ph type="subTitle" idx="1"/>
          </p:nvPr>
        </p:nvSpPr>
        <p:spPr/>
        <p:txBody>
          <a:bodyPr/>
          <a:lstStyle/>
          <a:p>
            <a:r>
              <a:rPr lang="en-US" dirty="0"/>
              <a:t>Lamon Willis</a:t>
            </a:r>
          </a:p>
        </p:txBody>
      </p:sp>
    </p:spTree>
    <p:extLst>
      <p:ext uri="{BB962C8B-B14F-4D97-AF65-F5344CB8AC3E}">
        <p14:creationId xmlns:p14="http://schemas.microsoft.com/office/powerpoint/2010/main" val="2679879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CE609-F4C7-42BC-A714-172B0CDD415B}"/>
              </a:ext>
            </a:extLst>
          </p:cNvPr>
          <p:cNvSpPr>
            <a:spLocks noGrp="1"/>
          </p:cNvSpPr>
          <p:nvPr>
            <p:ph type="title"/>
          </p:nvPr>
        </p:nvSpPr>
        <p:spPr/>
        <p:txBody>
          <a:bodyPr/>
          <a:lstStyle/>
          <a:p>
            <a:r>
              <a:rPr lang="en-US" dirty="0"/>
              <a:t>Other Services</a:t>
            </a:r>
          </a:p>
        </p:txBody>
      </p:sp>
    </p:spTree>
    <p:extLst>
      <p:ext uri="{BB962C8B-B14F-4D97-AF65-F5344CB8AC3E}">
        <p14:creationId xmlns:p14="http://schemas.microsoft.com/office/powerpoint/2010/main" val="296627737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a:xfrm>
            <a:off x="216818" y="109168"/>
            <a:ext cx="8889476" cy="779353"/>
          </a:xfrm>
        </p:spPr>
        <p:txBody>
          <a:bodyPr>
            <a:normAutofit/>
          </a:bodyPr>
          <a:lstStyle/>
          <a:p>
            <a:r>
              <a:rPr lang="en-US" dirty="0"/>
              <a:t>Quiz</a:t>
            </a:r>
          </a:p>
        </p:txBody>
      </p:sp>
      <p:sp>
        <p:nvSpPr>
          <p:cNvPr id="3" name="Content Placeholder 2">
            <a:extLst>
              <a:ext uri="{FF2B5EF4-FFF2-40B4-BE49-F238E27FC236}">
                <a16:creationId xmlns:a16="http://schemas.microsoft.com/office/drawing/2014/main" id="{F66A1224-491A-4CA3-8ECA-CC704F8E6F64}"/>
              </a:ext>
            </a:extLst>
          </p:cNvPr>
          <p:cNvSpPr>
            <a:spLocks noGrp="1"/>
          </p:cNvSpPr>
          <p:nvPr>
            <p:ph idx="1"/>
          </p:nvPr>
        </p:nvSpPr>
        <p:spPr>
          <a:xfrm>
            <a:off x="216817" y="1095556"/>
            <a:ext cx="11774077" cy="5564036"/>
          </a:xfrm>
        </p:spPr>
        <p:txBody>
          <a:bodyPr/>
          <a:lstStyle/>
          <a:p>
            <a:pPr>
              <a:lnSpc>
                <a:spcPct val="100000"/>
              </a:lnSpc>
              <a:spcBef>
                <a:spcPts val="0"/>
              </a:spcBef>
            </a:pPr>
            <a:r>
              <a:rPr lang="en-US" dirty="0"/>
              <a:t>Wound care treatment of right lower leg ulcer (staged to muscle) using pulsatile lavage.</a:t>
            </a:r>
          </a:p>
          <a:p>
            <a:pPr>
              <a:lnSpc>
                <a:spcPct val="100000"/>
              </a:lnSpc>
              <a:spcBef>
                <a:spcPts val="0"/>
              </a:spcBef>
            </a:pPr>
            <a:r>
              <a:rPr lang="en-US" dirty="0"/>
              <a:t>Code(s):  ________________</a:t>
            </a:r>
          </a:p>
        </p:txBody>
      </p:sp>
    </p:spTree>
    <p:extLst>
      <p:ext uri="{BB962C8B-B14F-4D97-AF65-F5344CB8AC3E}">
        <p14:creationId xmlns:p14="http://schemas.microsoft.com/office/powerpoint/2010/main" val="9316852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a:xfrm>
            <a:off x="216818" y="109168"/>
            <a:ext cx="8889476" cy="779353"/>
          </a:xfrm>
        </p:spPr>
        <p:txBody>
          <a:bodyPr>
            <a:normAutofit/>
          </a:bodyPr>
          <a:lstStyle/>
          <a:p>
            <a:r>
              <a:rPr lang="en-US" dirty="0"/>
              <a:t>Answer</a:t>
            </a:r>
          </a:p>
        </p:txBody>
      </p:sp>
      <p:pic>
        <p:nvPicPr>
          <p:cNvPr id="4" name="Picture 3">
            <a:extLst>
              <a:ext uri="{FF2B5EF4-FFF2-40B4-BE49-F238E27FC236}">
                <a16:creationId xmlns:a16="http://schemas.microsoft.com/office/drawing/2014/main" id="{DE06CA03-6F45-47CF-8678-362FF6AD6C48}"/>
              </a:ext>
            </a:extLst>
          </p:cNvPr>
          <p:cNvPicPr>
            <a:picLocks noChangeAspect="1"/>
          </p:cNvPicPr>
          <p:nvPr/>
        </p:nvPicPr>
        <p:blipFill>
          <a:blip r:embed="rId2"/>
          <a:stretch>
            <a:fillRect/>
          </a:stretch>
        </p:blipFill>
        <p:spPr>
          <a:xfrm>
            <a:off x="724169" y="1340239"/>
            <a:ext cx="10686781" cy="4745485"/>
          </a:xfrm>
          <a:prstGeom prst="rect">
            <a:avLst/>
          </a:prstGeom>
        </p:spPr>
      </p:pic>
    </p:spTree>
    <p:extLst>
      <p:ext uri="{BB962C8B-B14F-4D97-AF65-F5344CB8AC3E}">
        <p14:creationId xmlns:p14="http://schemas.microsoft.com/office/powerpoint/2010/main" val="109651202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F66A1224-491A-4CA3-8ECA-CC704F8E6F64}"/>
              </a:ext>
            </a:extLst>
          </p:cNvPr>
          <p:cNvSpPr>
            <a:spLocks noGrp="1"/>
          </p:cNvSpPr>
          <p:nvPr>
            <p:ph idx="1"/>
          </p:nvPr>
        </p:nvSpPr>
        <p:spPr>
          <a:xfrm>
            <a:off x="216817" y="1178350"/>
            <a:ext cx="11774077" cy="5481241"/>
          </a:xfrm>
        </p:spPr>
        <p:txBody>
          <a:bodyPr/>
          <a:lstStyle/>
          <a:p>
            <a:pPr>
              <a:lnSpc>
                <a:spcPct val="100000"/>
              </a:lnSpc>
              <a:spcBef>
                <a:spcPts val="0"/>
              </a:spcBef>
            </a:pPr>
            <a:r>
              <a:rPr lang="en-US" dirty="0"/>
              <a:t>Bekesy assessment using audiometer.</a:t>
            </a:r>
          </a:p>
          <a:p>
            <a:pPr>
              <a:lnSpc>
                <a:spcPct val="100000"/>
              </a:lnSpc>
              <a:spcBef>
                <a:spcPts val="0"/>
              </a:spcBef>
            </a:pPr>
            <a:r>
              <a:rPr lang="en-US" dirty="0"/>
              <a:t>Code(s):  __________________</a:t>
            </a:r>
          </a:p>
        </p:txBody>
      </p:sp>
    </p:spTree>
    <p:extLst>
      <p:ext uri="{BB962C8B-B14F-4D97-AF65-F5344CB8AC3E}">
        <p14:creationId xmlns:p14="http://schemas.microsoft.com/office/powerpoint/2010/main" val="158971181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p:txBody>
          <a:bodyPr/>
          <a:lstStyle/>
          <a:p>
            <a:r>
              <a:rPr lang="en-US" dirty="0"/>
              <a:t>Answer</a:t>
            </a:r>
          </a:p>
        </p:txBody>
      </p:sp>
      <p:pic>
        <p:nvPicPr>
          <p:cNvPr id="4" name="Picture 3">
            <a:extLst>
              <a:ext uri="{FF2B5EF4-FFF2-40B4-BE49-F238E27FC236}">
                <a16:creationId xmlns:a16="http://schemas.microsoft.com/office/drawing/2014/main" id="{0DA2FD5F-AFEB-4770-A3D3-A3035A9EA987}"/>
              </a:ext>
            </a:extLst>
          </p:cNvPr>
          <p:cNvPicPr>
            <a:picLocks noChangeAspect="1"/>
          </p:cNvPicPr>
          <p:nvPr/>
        </p:nvPicPr>
        <p:blipFill>
          <a:blip r:embed="rId2"/>
          <a:stretch>
            <a:fillRect/>
          </a:stretch>
        </p:blipFill>
        <p:spPr>
          <a:xfrm>
            <a:off x="981075" y="1209675"/>
            <a:ext cx="10096500" cy="5372010"/>
          </a:xfrm>
          <a:prstGeom prst="rect">
            <a:avLst/>
          </a:prstGeom>
        </p:spPr>
      </p:pic>
    </p:spTree>
    <p:extLst>
      <p:ext uri="{BB962C8B-B14F-4D97-AF65-F5344CB8AC3E}">
        <p14:creationId xmlns:p14="http://schemas.microsoft.com/office/powerpoint/2010/main" val="33310394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p:txBody>
          <a:bodyPr/>
          <a:lstStyle/>
          <a:p>
            <a:r>
              <a:rPr lang="en-US" dirty="0"/>
              <a:t>Mental Health - G</a:t>
            </a:r>
          </a:p>
        </p:txBody>
      </p:sp>
      <p:pic>
        <p:nvPicPr>
          <p:cNvPr id="4" name="Picture 1">
            <a:extLst>
              <a:ext uri="{FF2B5EF4-FFF2-40B4-BE49-F238E27FC236}">
                <a16:creationId xmlns:a16="http://schemas.microsoft.com/office/drawing/2014/main" id="{A9A88723-51AA-4FC5-B8A0-2D5C21A77F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9550" y="938727"/>
            <a:ext cx="3829050" cy="569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306062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p:txBody>
          <a:bodyPr/>
          <a:lstStyle/>
          <a:p>
            <a:r>
              <a:rPr lang="en-US" dirty="0"/>
              <a:t>Mental Health - G</a:t>
            </a:r>
          </a:p>
        </p:txBody>
      </p:sp>
      <p:graphicFrame>
        <p:nvGraphicFramePr>
          <p:cNvPr id="4" name="Table 3">
            <a:extLst>
              <a:ext uri="{FF2B5EF4-FFF2-40B4-BE49-F238E27FC236}">
                <a16:creationId xmlns:a16="http://schemas.microsoft.com/office/drawing/2014/main" id="{50827CE0-5095-46FF-B6C9-5D763EF1AC64}"/>
              </a:ext>
            </a:extLst>
          </p:cNvPr>
          <p:cNvGraphicFramePr>
            <a:graphicFrameLocks noGrp="1"/>
          </p:cNvGraphicFramePr>
          <p:nvPr>
            <p:extLst>
              <p:ext uri="{D42A27DB-BD31-4B8C-83A1-F6EECF244321}">
                <p14:modId xmlns:p14="http://schemas.microsoft.com/office/powerpoint/2010/main" val="429198777"/>
              </p:ext>
            </p:extLst>
          </p:nvPr>
        </p:nvGraphicFramePr>
        <p:xfrm>
          <a:off x="216817" y="1704974"/>
          <a:ext cx="11775158" cy="2466975"/>
        </p:xfrm>
        <a:graphic>
          <a:graphicData uri="http://schemas.openxmlformats.org/drawingml/2006/table">
            <a:tbl>
              <a:tblPr firstRow="1" bandRow="1">
                <a:tableStyleId>{21E4AEA4-8DFA-4A89-87EB-49C32662AFE0}</a:tableStyleId>
              </a:tblPr>
              <a:tblGrid>
                <a:gridCol w="1672335">
                  <a:extLst>
                    <a:ext uri="{9D8B030D-6E8A-4147-A177-3AD203B41FA5}">
                      <a16:colId xmlns:a16="http://schemas.microsoft.com/office/drawing/2014/main" val="20000"/>
                    </a:ext>
                  </a:extLst>
                </a:gridCol>
                <a:gridCol w="1683804">
                  <a:extLst>
                    <a:ext uri="{9D8B030D-6E8A-4147-A177-3AD203B41FA5}">
                      <a16:colId xmlns:a16="http://schemas.microsoft.com/office/drawing/2014/main" val="20001"/>
                    </a:ext>
                  </a:extLst>
                </a:gridCol>
                <a:gridCol w="1757009">
                  <a:extLst>
                    <a:ext uri="{9D8B030D-6E8A-4147-A177-3AD203B41FA5}">
                      <a16:colId xmlns:a16="http://schemas.microsoft.com/office/drawing/2014/main" val="20002"/>
                    </a:ext>
                  </a:extLst>
                </a:gridCol>
                <a:gridCol w="1639879">
                  <a:extLst>
                    <a:ext uri="{9D8B030D-6E8A-4147-A177-3AD203B41FA5}">
                      <a16:colId xmlns:a16="http://schemas.microsoft.com/office/drawing/2014/main" val="20003"/>
                    </a:ext>
                  </a:extLst>
                </a:gridCol>
                <a:gridCol w="1654523">
                  <a:extLst>
                    <a:ext uri="{9D8B030D-6E8A-4147-A177-3AD203B41FA5}">
                      <a16:colId xmlns:a16="http://schemas.microsoft.com/office/drawing/2014/main" val="20004"/>
                    </a:ext>
                  </a:extLst>
                </a:gridCol>
                <a:gridCol w="1683804">
                  <a:extLst>
                    <a:ext uri="{9D8B030D-6E8A-4147-A177-3AD203B41FA5}">
                      <a16:colId xmlns:a16="http://schemas.microsoft.com/office/drawing/2014/main" val="20005"/>
                    </a:ext>
                  </a:extLst>
                </a:gridCol>
                <a:gridCol w="1683804">
                  <a:extLst>
                    <a:ext uri="{9D8B030D-6E8A-4147-A177-3AD203B41FA5}">
                      <a16:colId xmlns:a16="http://schemas.microsoft.com/office/drawing/2014/main" val="20006"/>
                    </a:ext>
                  </a:extLst>
                </a:gridCol>
              </a:tblGrid>
              <a:tr h="1015813">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1</a:t>
                      </a:r>
                    </a:p>
                  </a:txBody>
                  <a:tcPr>
                    <a:cell3D prstMaterial="dkEdge">
                      <a:bevel prst="relaxedInset"/>
                      <a:lightRig rig="flood" dir="t"/>
                    </a:cell3D>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2</a:t>
                      </a:r>
                    </a:p>
                  </a:txBody>
                  <a:tcPr>
                    <a:cell3D prstMaterial="dkEdge">
                      <a:bevel prst="relaxedInset"/>
                      <a:lightRig rig="flood" dir="t"/>
                    </a:cell3D>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3</a:t>
                      </a:r>
                    </a:p>
                  </a:txBody>
                  <a:tcPr>
                    <a:cell3D prstMaterial="dkEdge">
                      <a:bevel prst="relaxedInset"/>
                      <a:lightRig rig="flood" dir="t"/>
                    </a:cell3D>
                    <a:solidFill>
                      <a:schemeClr val="accent1">
                        <a:lumMod val="75000"/>
                      </a:schemeClr>
                    </a:solidFill>
                  </a:tcPr>
                </a:tc>
                <a:tc>
                  <a:txBody>
                    <a:bodyPr/>
                    <a:lstStyle/>
                    <a:p>
                      <a:pPr algn="ctr"/>
                      <a:r>
                        <a:rPr lang="en-US" sz="1800" dirty="0">
                          <a:latin typeface="Century Gothic" panose="020B0502020202020204" pitchFamily="34" charset="0"/>
                        </a:rPr>
                        <a:t>Character</a:t>
                      </a:r>
                    </a:p>
                    <a:p>
                      <a:pPr algn="ctr"/>
                      <a:r>
                        <a:rPr lang="en-US" sz="2000" dirty="0">
                          <a:latin typeface="Century Gothic" panose="020B0502020202020204" pitchFamily="34" charset="0"/>
                        </a:rPr>
                        <a:t>4</a:t>
                      </a:r>
                    </a:p>
                  </a:txBody>
                  <a:tcPr>
                    <a:cell3D prstMaterial="dkEdge">
                      <a:bevel prst="relaxedInset"/>
                      <a:lightRig rig="flood" dir="t"/>
                    </a:cell3D>
                    <a:solidFill>
                      <a:schemeClr val="accent1">
                        <a:lumMod val="75000"/>
                      </a:schemeClr>
                    </a:solidFill>
                  </a:tcPr>
                </a:tc>
                <a:tc>
                  <a:txBody>
                    <a:bodyPr/>
                    <a:lstStyle/>
                    <a:p>
                      <a:pPr algn="ctr"/>
                      <a:r>
                        <a:rPr lang="en-US" sz="1800" dirty="0">
                          <a:latin typeface="Century Gothic" panose="020B0502020202020204" pitchFamily="34" charset="0"/>
                        </a:rPr>
                        <a:t>Character</a:t>
                      </a:r>
                    </a:p>
                    <a:p>
                      <a:pPr algn="ctr"/>
                      <a:r>
                        <a:rPr lang="en-US" sz="2000" dirty="0">
                          <a:latin typeface="Century Gothic" panose="020B0502020202020204" pitchFamily="34" charset="0"/>
                        </a:rPr>
                        <a:t>5</a:t>
                      </a:r>
                    </a:p>
                  </a:txBody>
                  <a:tcPr>
                    <a:cell3D prstMaterial="dkEdge">
                      <a:bevel prst="relaxedInset"/>
                      <a:lightRig rig="flood" dir="t"/>
                    </a:cell3D>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6</a:t>
                      </a:r>
                    </a:p>
                  </a:txBody>
                  <a:tcPr>
                    <a:cell3D prstMaterial="dkEdge">
                      <a:bevel prst="relaxedInset"/>
                      <a:lightRig rig="flood" dir="t"/>
                    </a:cell3D>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7</a:t>
                      </a:r>
                    </a:p>
                  </a:txBody>
                  <a:tcPr>
                    <a:cell3D prstMaterial="dkEdge">
                      <a:bevel prst="relaxedInset"/>
                      <a:lightRig rig="flood" dir="t"/>
                    </a:cell3D>
                    <a:solidFill>
                      <a:schemeClr val="accent1">
                        <a:lumMod val="75000"/>
                      </a:schemeClr>
                    </a:solidFill>
                  </a:tcPr>
                </a:tc>
                <a:extLst>
                  <a:ext uri="{0D108BD9-81ED-4DB2-BD59-A6C34878D82A}">
                    <a16:rowId xmlns:a16="http://schemas.microsoft.com/office/drawing/2014/main" val="10000"/>
                  </a:ext>
                </a:extLst>
              </a:tr>
              <a:tr h="1451162">
                <a:tc>
                  <a:txBody>
                    <a:bodyPr/>
                    <a:lstStyle/>
                    <a:p>
                      <a:pPr algn="ctr"/>
                      <a:r>
                        <a:rPr lang="en-US" sz="2000" dirty="0">
                          <a:latin typeface="Century Gothic" panose="020B0502020202020204" pitchFamily="34" charset="0"/>
                        </a:rPr>
                        <a:t>Section</a:t>
                      </a:r>
                    </a:p>
                    <a:p>
                      <a:pPr algn="ctr"/>
                      <a:endParaRPr lang="en-US" sz="2000" dirty="0">
                        <a:latin typeface="Century Gothic" panose="020B0502020202020204" pitchFamily="34" charset="0"/>
                      </a:endParaRPr>
                    </a:p>
                    <a:p>
                      <a:pPr algn="ctr"/>
                      <a:endParaRPr lang="en-US" sz="2000" dirty="0">
                        <a:latin typeface="Century Gothic" panose="020B0502020202020204" pitchFamily="34" charset="0"/>
                      </a:endParaRPr>
                    </a:p>
                  </a:txBody>
                  <a:tcPr>
                    <a:cell3D prstMaterial="dkEdge">
                      <a:bevel prst="relaxedInset"/>
                      <a:lightRig rig="flood" dir="t"/>
                    </a:cell3D>
                    <a:solidFill>
                      <a:schemeClr val="accent1">
                        <a:lumMod val="40000"/>
                        <a:lumOff val="60000"/>
                      </a:schemeClr>
                    </a:solidFill>
                  </a:tcPr>
                </a:tc>
                <a:tc>
                  <a:txBody>
                    <a:bodyPr/>
                    <a:lstStyle/>
                    <a:p>
                      <a:pPr algn="ctr"/>
                      <a:r>
                        <a:rPr lang="en-US" sz="2000" dirty="0">
                          <a:latin typeface="Century Gothic" panose="020B0502020202020204" pitchFamily="34" charset="0"/>
                        </a:rPr>
                        <a:t>Body</a:t>
                      </a:r>
                    </a:p>
                    <a:p>
                      <a:pPr algn="ctr"/>
                      <a:r>
                        <a:rPr lang="en-US" sz="2000" dirty="0">
                          <a:latin typeface="Century Gothic" panose="020B0502020202020204" pitchFamily="34" charset="0"/>
                        </a:rPr>
                        <a:t>System</a:t>
                      </a:r>
                    </a:p>
                  </a:txBody>
                  <a:tcPr>
                    <a:cell3D prstMaterial="dkEdge">
                      <a:bevel prst="relaxedInset"/>
                      <a:lightRig rig="flood" dir="t"/>
                    </a:cell3D>
                    <a:solidFill>
                      <a:schemeClr val="accent1">
                        <a:lumMod val="40000"/>
                        <a:lumOff val="60000"/>
                      </a:schemeClr>
                    </a:solidFill>
                  </a:tcPr>
                </a:tc>
                <a:tc>
                  <a:txBody>
                    <a:bodyPr/>
                    <a:lstStyle/>
                    <a:p>
                      <a:pPr algn="ctr"/>
                      <a:r>
                        <a:rPr lang="en-US" sz="2000" dirty="0">
                          <a:latin typeface="Century Gothic" panose="020B0502020202020204" pitchFamily="34" charset="0"/>
                        </a:rPr>
                        <a:t>Root Type</a:t>
                      </a:r>
                    </a:p>
                  </a:txBody>
                  <a:tcPr>
                    <a:cell3D prstMaterial="dkEdge">
                      <a:bevel prst="relaxedInset"/>
                      <a:lightRig rig="flood" dir="t"/>
                    </a:cell3D>
                    <a:solidFill>
                      <a:schemeClr val="accent1">
                        <a:lumMod val="40000"/>
                        <a:lumOff val="60000"/>
                      </a:schemeClr>
                    </a:solidFill>
                  </a:tcPr>
                </a:tc>
                <a:tc>
                  <a:txBody>
                    <a:bodyPr/>
                    <a:lstStyle/>
                    <a:p>
                      <a:pPr algn="ctr"/>
                      <a:r>
                        <a:rPr lang="en-US" sz="2000" dirty="0">
                          <a:latin typeface="Century Gothic" panose="020B0502020202020204" pitchFamily="34" charset="0"/>
                        </a:rPr>
                        <a:t>Type</a:t>
                      </a:r>
                    </a:p>
                    <a:p>
                      <a:pPr algn="ctr"/>
                      <a:r>
                        <a:rPr lang="en-US" sz="2000" dirty="0">
                          <a:latin typeface="Century Gothic" panose="020B0502020202020204" pitchFamily="34" charset="0"/>
                        </a:rPr>
                        <a:t>Qualifier</a:t>
                      </a:r>
                    </a:p>
                  </a:txBody>
                  <a:tcPr>
                    <a:cell3D prstMaterial="dkEdge">
                      <a:bevel prst="relaxedInset"/>
                      <a:lightRig rig="flood" dir="t"/>
                    </a:cell3D>
                    <a:solidFill>
                      <a:schemeClr val="accent1">
                        <a:lumMod val="40000"/>
                        <a:lumOff val="60000"/>
                      </a:schemeClr>
                    </a:solidFill>
                  </a:tcPr>
                </a:tc>
                <a:tc>
                  <a:txBody>
                    <a:bodyPr/>
                    <a:lstStyle/>
                    <a:p>
                      <a:pPr algn="ctr"/>
                      <a:r>
                        <a:rPr lang="en-US" sz="2000" dirty="0">
                          <a:latin typeface="Century Gothic" panose="020B0502020202020204" pitchFamily="34" charset="0"/>
                        </a:rPr>
                        <a:t>Qualifier</a:t>
                      </a:r>
                    </a:p>
                  </a:txBody>
                  <a:tcPr>
                    <a:cell3D prstMaterial="dkEdge">
                      <a:bevel prst="relaxedInset"/>
                      <a:lightRig rig="flood" dir="t"/>
                    </a:cell3D>
                    <a:solidFill>
                      <a:schemeClr val="accent1">
                        <a:lumMod val="40000"/>
                        <a:lumOff val="60000"/>
                      </a:schemeClr>
                    </a:solidFill>
                  </a:tcPr>
                </a:tc>
                <a:tc>
                  <a:txBody>
                    <a:bodyPr/>
                    <a:lstStyle/>
                    <a:p>
                      <a:pPr algn="ctr"/>
                      <a:r>
                        <a:rPr lang="en-US" sz="2000" dirty="0">
                          <a:latin typeface="Century Gothic" panose="020B0502020202020204" pitchFamily="34" charset="0"/>
                        </a:rPr>
                        <a:t>Qualifier</a:t>
                      </a:r>
                    </a:p>
                  </a:txBody>
                  <a:tcPr>
                    <a:cell3D prstMaterial="dkEdge">
                      <a:bevel prst="relaxedInset"/>
                      <a:lightRig rig="flood" dir="t"/>
                    </a:cell3D>
                    <a:solidFill>
                      <a:schemeClr val="accent1">
                        <a:lumMod val="40000"/>
                        <a:lumOff val="60000"/>
                      </a:schemeClr>
                    </a:solidFill>
                  </a:tcPr>
                </a:tc>
                <a:tc>
                  <a:txBody>
                    <a:bodyPr/>
                    <a:lstStyle/>
                    <a:p>
                      <a:pPr algn="ctr"/>
                      <a:r>
                        <a:rPr lang="en-US" sz="2000" dirty="0">
                          <a:latin typeface="Century Gothic" panose="020B0502020202020204" pitchFamily="34" charset="0"/>
                        </a:rPr>
                        <a:t>Qualifier</a:t>
                      </a:r>
                    </a:p>
                  </a:txBody>
                  <a:tcPr>
                    <a:cell3D prstMaterial="dkEdge">
                      <a:bevel prst="relaxedInset"/>
                      <a:lightRig rig="flood" dir="t"/>
                    </a:cell3D>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5" name="Up Arrow 4">
            <a:extLst>
              <a:ext uri="{FF2B5EF4-FFF2-40B4-BE49-F238E27FC236}">
                <a16:creationId xmlns:a16="http://schemas.microsoft.com/office/drawing/2014/main" id="{627DC0AA-5E8B-442A-BEC9-AF9BDD78F7B5}"/>
              </a:ext>
            </a:extLst>
          </p:cNvPr>
          <p:cNvSpPr>
            <a:spLocks noChangeArrowheads="1"/>
          </p:cNvSpPr>
          <p:nvPr/>
        </p:nvSpPr>
        <p:spPr bwMode="auto">
          <a:xfrm>
            <a:off x="5557772" y="4171949"/>
            <a:ext cx="1076455" cy="1072940"/>
          </a:xfrm>
          <a:prstGeom prst="upArrow">
            <a:avLst>
              <a:gd name="adj1" fmla="val 50000"/>
              <a:gd name="adj2" fmla="val 50000"/>
            </a:avLst>
          </a:prstGeom>
          <a:ln>
            <a:headEnd/>
            <a:tailEnd/>
          </a:ln>
        </p:spPr>
        <p:style>
          <a:lnRef idx="0">
            <a:schemeClr val="accent1"/>
          </a:lnRef>
          <a:fillRef idx="3">
            <a:schemeClr val="accent1"/>
          </a:fillRef>
          <a:effectRef idx="3">
            <a:schemeClr val="accent1"/>
          </a:effectRef>
          <a:fontRef idx="minor">
            <a:schemeClr val="lt1"/>
          </a:fontRef>
        </p:style>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Tree>
    <p:extLst>
      <p:ext uri="{BB962C8B-B14F-4D97-AF65-F5344CB8AC3E}">
        <p14:creationId xmlns:p14="http://schemas.microsoft.com/office/powerpoint/2010/main" val="392633967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p:txBody>
          <a:bodyPr/>
          <a:lstStyle/>
          <a:p>
            <a:r>
              <a:rPr lang="en-US" dirty="0"/>
              <a:t>Root Types in Mental Health</a:t>
            </a:r>
          </a:p>
        </p:txBody>
      </p:sp>
      <p:sp>
        <p:nvSpPr>
          <p:cNvPr id="3" name="Content Placeholder 2">
            <a:extLst>
              <a:ext uri="{FF2B5EF4-FFF2-40B4-BE49-F238E27FC236}">
                <a16:creationId xmlns:a16="http://schemas.microsoft.com/office/drawing/2014/main" id="{F66A1224-491A-4CA3-8ECA-CC704F8E6F64}"/>
              </a:ext>
            </a:extLst>
          </p:cNvPr>
          <p:cNvSpPr>
            <a:spLocks noGrp="1"/>
          </p:cNvSpPr>
          <p:nvPr>
            <p:ph idx="1"/>
          </p:nvPr>
        </p:nvSpPr>
        <p:spPr>
          <a:xfrm>
            <a:off x="216816" y="1178350"/>
            <a:ext cx="5879183" cy="5481241"/>
          </a:xfrm>
        </p:spPr>
        <p:txBody>
          <a:bodyPr>
            <a:normAutofit/>
          </a:bodyPr>
          <a:lstStyle/>
          <a:p>
            <a:pPr>
              <a:lnSpc>
                <a:spcPct val="100000"/>
              </a:lnSpc>
              <a:spcBef>
                <a:spcPts val="0"/>
              </a:spcBef>
            </a:pPr>
            <a:r>
              <a:rPr lang="en-US" dirty="0"/>
              <a:t>Biofeedback</a:t>
            </a:r>
          </a:p>
          <a:p>
            <a:pPr>
              <a:lnSpc>
                <a:spcPct val="100000"/>
              </a:lnSpc>
              <a:spcBef>
                <a:spcPts val="0"/>
              </a:spcBef>
            </a:pPr>
            <a:r>
              <a:rPr lang="en-US" dirty="0"/>
              <a:t>Counseling</a:t>
            </a:r>
          </a:p>
          <a:p>
            <a:pPr>
              <a:lnSpc>
                <a:spcPct val="100000"/>
              </a:lnSpc>
              <a:spcBef>
                <a:spcPts val="0"/>
              </a:spcBef>
            </a:pPr>
            <a:r>
              <a:rPr lang="en-US" dirty="0"/>
              <a:t>Crisis Intervention</a:t>
            </a:r>
          </a:p>
          <a:p>
            <a:pPr>
              <a:lnSpc>
                <a:spcPct val="100000"/>
              </a:lnSpc>
              <a:spcBef>
                <a:spcPts val="0"/>
              </a:spcBef>
            </a:pPr>
            <a:r>
              <a:rPr lang="en-US" dirty="0"/>
              <a:t>Electroconvulsive Therapy</a:t>
            </a:r>
          </a:p>
          <a:p>
            <a:pPr>
              <a:lnSpc>
                <a:spcPct val="100000"/>
              </a:lnSpc>
              <a:spcBef>
                <a:spcPts val="0"/>
              </a:spcBef>
            </a:pPr>
            <a:r>
              <a:rPr lang="en-US" dirty="0"/>
              <a:t>Family Psychotherapy</a:t>
            </a:r>
          </a:p>
          <a:p>
            <a:pPr>
              <a:lnSpc>
                <a:spcPct val="100000"/>
              </a:lnSpc>
              <a:spcBef>
                <a:spcPts val="0"/>
              </a:spcBef>
            </a:pPr>
            <a:r>
              <a:rPr lang="en-US" dirty="0"/>
              <a:t>Group Psychotherapy</a:t>
            </a:r>
          </a:p>
        </p:txBody>
      </p:sp>
      <p:sp>
        <p:nvSpPr>
          <p:cNvPr id="5" name="Content Placeholder 2">
            <a:extLst>
              <a:ext uri="{FF2B5EF4-FFF2-40B4-BE49-F238E27FC236}">
                <a16:creationId xmlns:a16="http://schemas.microsoft.com/office/drawing/2014/main" id="{8C36CD1F-5E37-45F7-86D3-0E68A52BF1BE}"/>
              </a:ext>
            </a:extLst>
          </p:cNvPr>
          <p:cNvSpPr txBox="1">
            <a:spLocks/>
          </p:cNvSpPr>
          <p:nvPr/>
        </p:nvSpPr>
        <p:spPr>
          <a:xfrm>
            <a:off x="6334125" y="1178349"/>
            <a:ext cx="5641057" cy="54812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dirty="0"/>
              <a:t>Hypnosis</a:t>
            </a:r>
          </a:p>
          <a:p>
            <a:pPr>
              <a:lnSpc>
                <a:spcPct val="100000"/>
              </a:lnSpc>
              <a:spcBef>
                <a:spcPts val="0"/>
              </a:spcBef>
            </a:pPr>
            <a:r>
              <a:rPr lang="en-US" dirty="0"/>
              <a:t>Individual Psychotherapy</a:t>
            </a:r>
          </a:p>
          <a:p>
            <a:pPr>
              <a:lnSpc>
                <a:spcPct val="100000"/>
              </a:lnSpc>
              <a:spcBef>
                <a:spcPts val="0"/>
              </a:spcBef>
            </a:pPr>
            <a:r>
              <a:rPr lang="en-US" dirty="0"/>
              <a:t>Light Therapy</a:t>
            </a:r>
          </a:p>
          <a:p>
            <a:pPr>
              <a:lnSpc>
                <a:spcPct val="100000"/>
              </a:lnSpc>
              <a:spcBef>
                <a:spcPts val="0"/>
              </a:spcBef>
            </a:pPr>
            <a:r>
              <a:rPr lang="en-US" dirty="0"/>
              <a:t>Medication Management</a:t>
            </a:r>
          </a:p>
          <a:p>
            <a:pPr>
              <a:lnSpc>
                <a:spcPct val="100000"/>
              </a:lnSpc>
              <a:spcBef>
                <a:spcPts val="0"/>
              </a:spcBef>
            </a:pPr>
            <a:r>
              <a:rPr lang="en-US" dirty="0"/>
              <a:t>Narcosynthesis</a:t>
            </a:r>
          </a:p>
          <a:p>
            <a:pPr>
              <a:lnSpc>
                <a:spcPct val="100000"/>
              </a:lnSpc>
              <a:spcBef>
                <a:spcPts val="0"/>
              </a:spcBef>
            </a:pPr>
            <a:r>
              <a:rPr lang="en-US" dirty="0"/>
              <a:t>Psychological Tests</a:t>
            </a:r>
          </a:p>
        </p:txBody>
      </p:sp>
    </p:spTree>
    <p:extLst>
      <p:ext uri="{BB962C8B-B14F-4D97-AF65-F5344CB8AC3E}">
        <p14:creationId xmlns:p14="http://schemas.microsoft.com/office/powerpoint/2010/main" val="26656057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F66A1224-491A-4CA3-8ECA-CC704F8E6F64}"/>
              </a:ext>
            </a:extLst>
          </p:cNvPr>
          <p:cNvSpPr>
            <a:spLocks noGrp="1"/>
          </p:cNvSpPr>
          <p:nvPr>
            <p:ph idx="1"/>
          </p:nvPr>
        </p:nvSpPr>
        <p:spPr>
          <a:xfrm>
            <a:off x="216817" y="1178350"/>
            <a:ext cx="11774077" cy="5481241"/>
          </a:xfrm>
        </p:spPr>
        <p:txBody>
          <a:bodyPr/>
          <a:lstStyle/>
          <a:p>
            <a:pPr>
              <a:lnSpc>
                <a:spcPct val="100000"/>
              </a:lnSpc>
              <a:spcBef>
                <a:spcPts val="0"/>
              </a:spcBef>
            </a:pPr>
            <a:r>
              <a:rPr lang="en-US" dirty="0"/>
              <a:t>Electroconvulsive therapy (ECT), bilateral, multiple seizures.</a:t>
            </a:r>
          </a:p>
          <a:p>
            <a:pPr>
              <a:lnSpc>
                <a:spcPct val="100000"/>
              </a:lnSpc>
              <a:spcBef>
                <a:spcPts val="0"/>
              </a:spcBef>
            </a:pPr>
            <a:r>
              <a:rPr lang="en-US" dirty="0"/>
              <a:t>Code(s):  _________________</a:t>
            </a:r>
          </a:p>
        </p:txBody>
      </p:sp>
    </p:spTree>
    <p:extLst>
      <p:ext uri="{BB962C8B-B14F-4D97-AF65-F5344CB8AC3E}">
        <p14:creationId xmlns:p14="http://schemas.microsoft.com/office/powerpoint/2010/main" val="42832825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p:txBody>
          <a:bodyPr/>
          <a:lstStyle/>
          <a:p>
            <a:r>
              <a:rPr lang="en-US" dirty="0"/>
              <a:t>Answer</a:t>
            </a:r>
          </a:p>
        </p:txBody>
      </p:sp>
      <p:pic>
        <p:nvPicPr>
          <p:cNvPr id="4" name="Picture 3">
            <a:extLst>
              <a:ext uri="{FF2B5EF4-FFF2-40B4-BE49-F238E27FC236}">
                <a16:creationId xmlns:a16="http://schemas.microsoft.com/office/drawing/2014/main" id="{2E4EAF58-231F-44DD-8ABF-6B4E05D2F665}"/>
              </a:ext>
            </a:extLst>
          </p:cNvPr>
          <p:cNvPicPr>
            <a:picLocks noChangeAspect="1"/>
          </p:cNvPicPr>
          <p:nvPr/>
        </p:nvPicPr>
        <p:blipFill>
          <a:blip r:embed="rId2"/>
          <a:stretch>
            <a:fillRect/>
          </a:stretch>
        </p:blipFill>
        <p:spPr>
          <a:xfrm>
            <a:off x="904057" y="1514474"/>
            <a:ext cx="10383885" cy="4848225"/>
          </a:xfrm>
          <a:prstGeom prst="rect">
            <a:avLst/>
          </a:prstGeom>
        </p:spPr>
      </p:pic>
    </p:spTree>
    <p:extLst>
      <p:ext uri="{BB962C8B-B14F-4D97-AF65-F5344CB8AC3E}">
        <p14:creationId xmlns:p14="http://schemas.microsoft.com/office/powerpoint/2010/main" val="4344169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F66A1224-491A-4CA3-8ECA-CC704F8E6F64}"/>
              </a:ext>
            </a:extLst>
          </p:cNvPr>
          <p:cNvSpPr>
            <a:spLocks noGrp="1"/>
          </p:cNvSpPr>
          <p:nvPr>
            <p:ph idx="1"/>
          </p:nvPr>
        </p:nvSpPr>
        <p:spPr>
          <a:xfrm>
            <a:off x="216817" y="1178350"/>
            <a:ext cx="11774077" cy="5481241"/>
          </a:xfrm>
        </p:spPr>
        <p:txBody>
          <a:bodyPr/>
          <a:lstStyle/>
          <a:p>
            <a:pPr>
              <a:lnSpc>
                <a:spcPct val="100000"/>
              </a:lnSpc>
              <a:spcBef>
                <a:spcPts val="0"/>
              </a:spcBef>
            </a:pPr>
            <a:r>
              <a:rPr lang="en-US" dirty="0"/>
              <a:t>Personality and Behavioral Testing.</a:t>
            </a:r>
          </a:p>
          <a:p>
            <a:pPr>
              <a:lnSpc>
                <a:spcPct val="100000"/>
              </a:lnSpc>
              <a:spcBef>
                <a:spcPts val="0"/>
              </a:spcBef>
            </a:pPr>
            <a:r>
              <a:rPr lang="en-US" dirty="0"/>
              <a:t>Code(s):  _________________</a:t>
            </a:r>
          </a:p>
        </p:txBody>
      </p:sp>
    </p:spTree>
    <p:extLst>
      <p:ext uri="{BB962C8B-B14F-4D97-AF65-F5344CB8AC3E}">
        <p14:creationId xmlns:p14="http://schemas.microsoft.com/office/powerpoint/2010/main" val="3030757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Placement</a:t>
            </a:r>
          </a:p>
        </p:txBody>
      </p:sp>
      <p:pic>
        <p:nvPicPr>
          <p:cNvPr id="4" name="Picture 1">
            <a:extLst>
              <a:ext uri="{FF2B5EF4-FFF2-40B4-BE49-F238E27FC236}">
                <a16:creationId xmlns:a16="http://schemas.microsoft.com/office/drawing/2014/main" id="{9E627829-3613-4A29-B1B6-CFC88598D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5818" y="1343384"/>
            <a:ext cx="3553232" cy="5216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794933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p:txBody>
          <a:bodyPr/>
          <a:lstStyle/>
          <a:p>
            <a:r>
              <a:rPr lang="en-US" dirty="0"/>
              <a:t>Answer</a:t>
            </a:r>
          </a:p>
        </p:txBody>
      </p:sp>
      <p:pic>
        <p:nvPicPr>
          <p:cNvPr id="4" name="Picture 3">
            <a:extLst>
              <a:ext uri="{FF2B5EF4-FFF2-40B4-BE49-F238E27FC236}">
                <a16:creationId xmlns:a16="http://schemas.microsoft.com/office/drawing/2014/main" id="{1F43DFB7-9C60-498C-8EDC-1D3B3B951C34}"/>
              </a:ext>
            </a:extLst>
          </p:cNvPr>
          <p:cNvPicPr>
            <a:picLocks noChangeAspect="1"/>
          </p:cNvPicPr>
          <p:nvPr/>
        </p:nvPicPr>
        <p:blipFill>
          <a:blip r:embed="rId2"/>
          <a:stretch>
            <a:fillRect/>
          </a:stretch>
        </p:blipFill>
        <p:spPr>
          <a:xfrm>
            <a:off x="900112" y="1528762"/>
            <a:ext cx="10391775" cy="4951375"/>
          </a:xfrm>
          <a:prstGeom prst="rect">
            <a:avLst/>
          </a:prstGeom>
        </p:spPr>
      </p:pic>
    </p:spTree>
    <p:extLst>
      <p:ext uri="{BB962C8B-B14F-4D97-AF65-F5344CB8AC3E}">
        <p14:creationId xmlns:p14="http://schemas.microsoft.com/office/powerpoint/2010/main" val="180036776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p:txBody>
          <a:bodyPr/>
          <a:lstStyle/>
          <a:p>
            <a:r>
              <a:rPr lang="en-US" dirty="0"/>
              <a:t>Substance Abuse Treatment - H</a:t>
            </a:r>
          </a:p>
        </p:txBody>
      </p:sp>
      <p:pic>
        <p:nvPicPr>
          <p:cNvPr id="4" name="Picture 1">
            <a:extLst>
              <a:ext uri="{FF2B5EF4-FFF2-40B4-BE49-F238E27FC236}">
                <a16:creationId xmlns:a16="http://schemas.microsoft.com/office/drawing/2014/main" id="{0014DAE3-4149-42A8-A0FA-991D018CB7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2541" y="1152525"/>
            <a:ext cx="3796534" cy="559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00380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p:txBody>
          <a:bodyPr/>
          <a:lstStyle/>
          <a:p>
            <a:r>
              <a:rPr lang="en-US" dirty="0"/>
              <a:t>Substance Abuse Treatment - H</a:t>
            </a:r>
          </a:p>
        </p:txBody>
      </p:sp>
      <p:graphicFrame>
        <p:nvGraphicFramePr>
          <p:cNvPr id="4" name="Table 3">
            <a:extLst>
              <a:ext uri="{FF2B5EF4-FFF2-40B4-BE49-F238E27FC236}">
                <a16:creationId xmlns:a16="http://schemas.microsoft.com/office/drawing/2014/main" id="{B5E3F0A2-9C2E-48EB-ABFD-80A816E52910}"/>
              </a:ext>
            </a:extLst>
          </p:cNvPr>
          <p:cNvGraphicFramePr>
            <a:graphicFrameLocks noGrp="1"/>
          </p:cNvGraphicFramePr>
          <p:nvPr>
            <p:extLst>
              <p:ext uri="{D42A27DB-BD31-4B8C-83A1-F6EECF244321}">
                <p14:modId xmlns:p14="http://schemas.microsoft.com/office/powerpoint/2010/main" val="3041666601"/>
              </p:ext>
            </p:extLst>
          </p:nvPr>
        </p:nvGraphicFramePr>
        <p:xfrm>
          <a:off x="338227" y="1780276"/>
          <a:ext cx="11471335" cy="2291392"/>
        </p:xfrm>
        <a:graphic>
          <a:graphicData uri="http://schemas.openxmlformats.org/drawingml/2006/table">
            <a:tbl>
              <a:tblPr firstRow="1" bandRow="1">
                <a:tableStyleId>{21E4AEA4-8DFA-4A89-87EB-49C32662AFE0}</a:tableStyleId>
              </a:tblPr>
              <a:tblGrid>
                <a:gridCol w="1638762">
                  <a:extLst>
                    <a:ext uri="{9D8B030D-6E8A-4147-A177-3AD203B41FA5}">
                      <a16:colId xmlns:a16="http://schemas.microsoft.com/office/drawing/2014/main" val="20000"/>
                    </a:ext>
                  </a:extLst>
                </a:gridCol>
                <a:gridCol w="1638762">
                  <a:extLst>
                    <a:ext uri="{9D8B030D-6E8A-4147-A177-3AD203B41FA5}">
                      <a16:colId xmlns:a16="http://schemas.microsoft.com/office/drawing/2014/main" val="20001"/>
                    </a:ext>
                  </a:extLst>
                </a:gridCol>
                <a:gridCol w="1710010">
                  <a:extLst>
                    <a:ext uri="{9D8B030D-6E8A-4147-A177-3AD203B41FA5}">
                      <a16:colId xmlns:a16="http://schemas.microsoft.com/office/drawing/2014/main" val="20002"/>
                    </a:ext>
                  </a:extLst>
                </a:gridCol>
                <a:gridCol w="1596012">
                  <a:extLst>
                    <a:ext uri="{9D8B030D-6E8A-4147-A177-3AD203B41FA5}">
                      <a16:colId xmlns:a16="http://schemas.microsoft.com/office/drawing/2014/main" val="20003"/>
                    </a:ext>
                  </a:extLst>
                </a:gridCol>
                <a:gridCol w="1610265">
                  <a:extLst>
                    <a:ext uri="{9D8B030D-6E8A-4147-A177-3AD203B41FA5}">
                      <a16:colId xmlns:a16="http://schemas.microsoft.com/office/drawing/2014/main" val="20004"/>
                    </a:ext>
                  </a:extLst>
                </a:gridCol>
                <a:gridCol w="1638762">
                  <a:extLst>
                    <a:ext uri="{9D8B030D-6E8A-4147-A177-3AD203B41FA5}">
                      <a16:colId xmlns:a16="http://schemas.microsoft.com/office/drawing/2014/main" val="20005"/>
                    </a:ext>
                  </a:extLst>
                </a:gridCol>
                <a:gridCol w="1638762">
                  <a:extLst>
                    <a:ext uri="{9D8B030D-6E8A-4147-A177-3AD203B41FA5}">
                      <a16:colId xmlns:a16="http://schemas.microsoft.com/office/drawing/2014/main" val="20006"/>
                    </a:ext>
                  </a:extLst>
                </a:gridCol>
              </a:tblGrid>
              <a:tr h="943515">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1</a:t>
                      </a:r>
                    </a:p>
                  </a:txBody>
                  <a:tcPr>
                    <a:cell3D prstMaterial="dkEdge">
                      <a:bevel prst="relaxedInset"/>
                      <a:lightRig rig="flood" dir="t"/>
                    </a:cell3D>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2</a:t>
                      </a:r>
                    </a:p>
                  </a:txBody>
                  <a:tcPr>
                    <a:cell3D prstMaterial="dkEdge">
                      <a:bevel prst="relaxedInset"/>
                      <a:lightRig rig="flood" dir="t"/>
                    </a:cell3D>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3</a:t>
                      </a:r>
                    </a:p>
                  </a:txBody>
                  <a:tcPr>
                    <a:cell3D prstMaterial="dkEdge">
                      <a:bevel prst="relaxedInset"/>
                      <a:lightRig rig="flood" dir="t"/>
                    </a:cell3D>
                    <a:solidFill>
                      <a:schemeClr val="accent1">
                        <a:lumMod val="75000"/>
                      </a:schemeClr>
                    </a:solidFill>
                  </a:tcPr>
                </a:tc>
                <a:tc>
                  <a:txBody>
                    <a:bodyPr/>
                    <a:lstStyle/>
                    <a:p>
                      <a:pPr algn="ctr"/>
                      <a:r>
                        <a:rPr lang="en-US" sz="1800" dirty="0">
                          <a:latin typeface="Century Gothic" panose="020B0502020202020204" pitchFamily="34" charset="0"/>
                        </a:rPr>
                        <a:t>Character</a:t>
                      </a:r>
                    </a:p>
                    <a:p>
                      <a:pPr algn="ctr"/>
                      <a:r>
                        <a:rPr lang="en-US" sz="2000" dirty="0">
                          <a:latin typeface="Century Gothic" panose="020B0502020202020204" pitchFamily="34" charset="0"/>
                        </a:rPr>
                        <a:t>4</a:t>
                      </a:r>
                    </a:p>
                  </a:txBody>
                  <a:tcPr>
                    <a:cell3D prstMaterial="dkEdge">
                      <a:bevel prst="relaxedInset"/>
                      <a:lightRig rig="flood" dir="t"/>
                    </a:cell3D>
                    <a:solidFill>
                      <a:schemeClr val="accent1">
                        <a:lumMod val="75000"/>
                      </a:schemeClr>
                    </a:solidFill>
                  </a:tcPr>
                </a:tc>
                <a:tc>
                  <a:txBody>
                    <a:bodyPr/>
                    <a:lstStyle/>
                    <a:p>
                      <a:pPr algn="ctr"/>
                      <a:r>
                        <a:rPr lang="en-US" sz="1800" dirty="0">
                          <a:latin typeface="Century Gothic" panose="020B0502020202020204" pitchFamily="34" charset="0"/>
                        </a:rPr>
                        <a:t>Character</a:t>
                      </a:r>
                    </a:p>
                    <a:p>
                      <a:pPr algn="ctr"/>
                      <a:r>
                        <a:rPr lang="en-US" sz="2000" dirty="0">
                          <a:latin typeface="Century Gothic" panose="020B0502020202020204" pitchFamily="34" charset="0"/>
                        </a:rPr>
                        <a:t>5</a:t>
                      </a:r>
                    </a:p>
                  </a:txBody>
                  <a:tcPr>
                    <a:cell3D prstMaterial="dkEdge">
                      <a:bevel prst="relaxedInset"/>
                      <a:lightRig rig="flood" dir="t"/>
                    </a:cell3D>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6</a:t>
                      </a:r>
                    </a:p>
                  </a:txBody>
                  <a:tcPr>
                    <a:cell3D prstMaterial="dkEdge">
                      <a:bevel prst="relaxedInset"/>
                      <a:lightRig rig="flood" dir="t"/>
                    </a:cell3D>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7</a:t>
                      </a:r>
                    </a:p>
                  </a:txBody>
                  <a:tcPr>
                    <a:cell3D prstMaterial="dkEdge">
                      <a:bevel prst="relaxedInset"/>
                      <a:lightRig rig="flood" dir="t"/>
                    </a:cell3D>
                    <a:solidFill>
                      <a:schemeClr val="accent1">
                        <a:lumMod val="75000"/>
                      </a:schemeClr>
                    </a:solidFill>
                  </a:tcPr>
                </a:tc>
                <a:extLst>
                  <a:ext uri="{0D108BD9-81ED-4DB2-BD59-A6C34878D82A}">
                    <a16:rowId xmlns:a16="http://schemas.microsoft.com/office/drawing/2014/main" val="10000"/>
                  </a:ext>
                </a:extLst>
              </a:tr>
              <a:tr h="1347877">
                <a:tc>
                  <a:txBody>
                    <a:bodyPr/>
                    <a:lstStyle/>
                    <a:p>
                      <a:pPr algn="ctr"/>
                      <a:r>
                        <a:rPr lang="en-US" sz="2000" dirty="0">
                          <a:latin typeface="Century Gothic" panose="020B0502020202020204" pitchFamily="34" charset="0"/>
                        </a:rPr>
                        <a:t>Section</a:t>
                      </a:r>
                    </a:p>
                    <a:p>
                      <a:pPr algn="ctr"/>
                      <a:endParaRPr lang="en-US" sz="2000" dirty="0">
                        <a:latin typeface="Century Gothic" panose="020B0502020202020204" pitchFamily="34" charset="0"/>
                      </a:endParaRPr>
                    </a:p>
                    <a:p>
                      <a:pPr algn="ctr"/>
                      <a:endParaRPr lang="en-US" sz="2000" dirty="0">
                        <a:latin typeface="Century Gothic" panose="020B0502020202020204" pitchFamily="34" charset="0"/>
                      </a:endParaRPr>
                    </a:p>
                  </a:txBody>
                  <a:tcPr>
                    <a:cell3D prstMaterial="dkEdge">
                      <a:bevel prst="relaxedInset"/>
                      <a:lightRig rig="flood" dir="t"/>
                    </a:cell3D>
                    <a:solidFill>
                      <a:schemeClr val="accent1">
                        <a:lumMod val="40000"/>
                        <a:lumOff val="60000"/>
                      </a:schemeClr>
                    </a:solidFill>
                  </a:tcPr>
                </a:tc>
                <a:tc>
                  <a:txBody>
                    <a:bodyPr/>
                    <a:lstStyle/>
                    <a:p>
                      <a:pPr algn="ctr"/>
                      <a:r>
                        <a:rPr lang="en-US" sz="2000" dirty="0">
                          <a:latin typeface="Century Gothic" panose="020B0502020202020204" pitchFamily="34" charset="0"/>
                        </a:rPr>
                        <a:t>Body</a:t>
                      </a:r>
                    </a:p>
                    <a:p>
                      <a:pPr algn="ctr"/>
                      <a:r>
                        <a:rPr lang="en-US" sz="2000" dirty="0">
                          <a:latin typeface="Century Gothic" panose="020B0502020202020204" pitchFamily="34" charset="0"/>
                        </a:rPr>
                        <a:t>System</a:t>
                      </a:r>
                    </a:p>
                  </a:txBody>
                  <a:tcPr>
                    <a:cell3D prstMaterial="dkEdge">
                      <a:bevel prst="relaxedInset"/>
                      <a:lightRig rig="flood" dir="t"/>
                    </a:cell3D>
                    <a:solidFill>
                      <a:schemeClr val="accent1">
                        <a:lumMod val="40000"/>
                        <a:lumOff val="60000"/>
                      </a:schemeClr>
                    </a:solidFill>
                  </a:tcPr>
                </a:tc>
                <a:tc>
                  <a:txBody>
                    <a:bodyPr/>
                    <a:lstStyle/>
                    <a:p>
                      <a:pPr algn="ctr"/>
                      <a:r>
                        <a:rPr lang="en-US" sz="2000" dirty="0">
                          <a:latin typeface="Century Gothic" panose="020B0502020202020204" pitchFamily="34" charset="0"/>
                        </a:rPr>
                        <a:t>Root Type</a:t>
                      </a:r>
                    </a:p>
                  </a:txBody>
                  <a:tcPr>
                    <a:cell3D prstMaterial="dkEdge">
                      <a:bevel prst="relaxedInset"/>
                      <a:lightRig rig="flood" dir="t"/>
                    </a:cell3D>
                    <a:solidFill>
                      <a:schemeClr val="accent1">
                        <a:lumMod val="40000"/>
                        <a:lumOff val="60000"/>
                      </a:schemeClr>
                    </a:solidFill>
                  </a:tcPr>
                </a:tc>
                <a:tc>
                  <a:txBody>
                    <a:bodyPr/>
                    <a:lstStyle/>
                    <a:p>
                      <a:pPr algn="ctr"/>
                      <a:r>
                        <a:rPr lang="en-US" sz="2000" dirty="0">
                          <a:latin typeface="Century Gothic" panose="020B0502020202020204" pitchFamily="34" charset="0"/>
                        </a:rPr>
                        <a:t>Type</a:t>
                      </a:r>
                    </a:p>
                    <a:p>
                      <a:pPr algn="ctr"/>
                      <a:r>
                        <a:rPr lang="en-US" sz="2000" dirty="0">
                          <a:latin typeface="Century Gothic" panose="020B0502020202020204" pitchFamily="34" charset="0"/>
                        </a:rPr>
                        <a:t>Qualifier</a:t>
                      </a:r>
                    </a:p>
                  </a:txBody>
                  <a:tcPr>
                    <a:cell3D prstMaterial="dkEdge">
                      <a:bevel prst="relaxedInset"/>
                      <a:lightRig rig="flood" dir="t"/>
                    </a:cell3D>
                    <a:solidFill>
                      <a:schemeClr val="accent1">
                        <a:lumMod val="40000"/>
                        <a:lumOff val="60000"/>
                      </a:schemeClr>
                    </a:solidFill>
                  </a:tcPr>
                </a:tc>
                <a:tc>
                  <a:txBody>
                    <a:bodyPr/>
                    <a:lstStyle/>
                    <a:p>
                      <a:pPr algn="ctr"/>
                      <a:r>
                        <a:rPr lang="en-US" sz="2000" dirty="0">
                          <a:latin typeface="Century Gothic" panose="020B0502020202020204" pitchFamily="34" charset="0"/>
                        </a:rPr>
                        <a:t>Qualifier</a:t>
                      </a:r>
                    </a:p>
                  </a:txBody>
                  <a:tcPr>
                    <a:cell3D prstMaterial="dkEdge">
                      <a:bevel prst="relaxedInset"/>
                      <a:lightRig rig="flood" dir="t"/>
                    </a:cell3D>
                    <a:solidFill>
                      <a:schemeClr val="accent1">
                        <a:lumMod val="40000"/>
                        <a:lumOff val="60000"/>
                      </a:schemeClr>
                    </a:solidFill>
                  </a:tcPr>
                </a:tc>
                <a:tc>
                  <a:txBody>
                    <a:bodyPr/>
                    <a:lstStyle/>
                    <a:p>
                      <a:pPr algn="ctr"/>
                      <a:r>
                        <a:rPr lang="en-US" sz="2000" dirty="0">
                          <a:latin typeface="Century Gothic" panose="020B0502020202020204" pitchFamily="34" charset="0"/>
                        </a:rPr>
                        <a:t>Qualifier</a:t>
                      </a:r>
                    </a:p>
                  </a:txBody>
                  <a:tcPr>
                    <a:cell3D prstMaterial="dkEdge">
                      <a:bevel prst="relaxedInset"/>
                      <a:lightRig rig="flood" dir="t"/>
                    </a:cell3D>
                    <a:solidFill>
                      <a:schemeClr val="accent1">
                        <a:lumMod val="40000"/>
                        <a:lumOff val="60000"/>
                      </a:schemeClr>
                    </a:solidFill>
                  </a:tcPr>
                </a:tc>
                <a:tc>
                  <a:txBody>
                    <a:bodyPr/>
                    <a:lstStyle/>
                    <a:p>
                      <a:pPr algn="ctr"/>
                      <a:r>
                        <a:rPr lang="en-US" sz="2000" dirty="0">
                          <a:latin typeface="Century Gothic" panose="020B0502020202020204" pitchFamily="34" charset="0"/>
                        </a:rPr>
                        <a:t>Qualifier</a:t>
                      </a:r>
                    </a:p>
                  </a:txBody>
                  <a:tcPr>
                    <a:cell3D prstMaterial="dkEdge">
                      <a:bevel prst="relaxedInset"/>
                      <a:lightRig rig="flood" dir="t"/>
                    </a:cell3D>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5" name="Up Arrow 4">
            <a:extLst>
              <a:ext uri="{FF2B5EF4-FFF2-40B4-BE49-F238E27FC236}">
                <a16:creationId xmlns:a16="http://schemas.microsoft.com/office/drawing/2014/main" id="{EE33FAE6-5DDA-4D8F-B067-656B0328C3FC}"/>
              </a:ext>
            </a:extLst>
          </p:cNvPr>
          <p:cNvSpPr>
            <a:spLocks noChangeArrowheads="1"/>
          </p:cNvSpPr>
          <p:nvPr/>
        </p:nvSpPr>
        <p:spPr bwMode="auto">
          <a:xfrm>
            <a:off x="5489350" y="4071668"/>
            <a:ext cx="1213300" cy="1388853"/>
          </a:xfrm>
          <a:prstGeom prst="upArrow">
            <a:avLst>
              <a:gd name="adj1" fmla="val 50000"/>
              <a:gd name="adj2" fmla="val 50000"/>
            </a:avLst>
          </a:prstGeom>
          <a:ln>
            <a:headEnd/>
            <a:tailEnd/>
          </a:ln>
        </p:spPr>
        <p:style>
          <a:lnRef idx="0">
            <a:schemeClr val="accent1"/>
          </a:lnRef>
          <a:fillRef idx="3">
            <a:schemeClr val="accent1"/>
          </a:fillRef>
          <a:effectRef idx="3">
            <a:schemeClr val="accent1"/>
          </a:effectRef>
          <a:fontRef idx="minor">
            <a:schemeClr val="lt1"/>
          </a:fontRef>
        </p:style>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Tree>
    <p:extLst>
      <p:ext uri="{BB962C8B-B14F-4D97-AF65-F5344CB8AC3E}">
        <p14:creationId xmlns:p14="http://schemas.microsoft.com/office/powerpoint/2010/main" val="18813547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p:txBody>
          <a:bodyPr/>
          <a:lstStyle/>
          <a:p>
            <a:r>
              <a:rPr lang="en-US" dirty="0"/>
              <a:t>Root Types in Substance Abuse</a:t>
            </a:r>
          </a:p>
        </p:txBody>
      </p:sp>
      <p:sp>
        <p:nvSpPr>
          <p:cNvPr id="3" name="Content Placeholder 2">
            <a:extLst>
              <a:ext uri="{FF2B5EF4-FFF2-40B4-BE49-F238E27FC236}">
                <a16:creationId xmlns:a16="http://schemas.microsoft.com/office/drawing/2014/main" id="{F66A1224-491A-4CA3-8ECA-CC704F8E6F64}"/>
              </a:ext>
            </a:extLst>
          </p:cNvPr>
          <p:cNvSpPr>
            <a:spLocks noGrp="1"/>
          </p:cNvSpPr>
          <p:nvPr>
            <p:ph idx="1"/>
          </p:nvPr>
        </p:nvSpPr>
        <p:spPr>
          <a:xfrm>
            <a:off x="216817" y="1178350"/>
            <a:ext cx="11765633" cy="5481241"/>
          </a:xfrm>
        </p:spPr>
        <p:txBody>
          <a:bodyPr>
            <a:normAutofit/>
          </a:bodyPr>
          <a:lstStyle/>
          <a:p>
            <a:pPr>
              <a:lnSpc>
                <a:spcPct val="100000"/>
              </a:lnSpc>
              <a:spcBef>
                <a:spcPts val="0"/>
              </a:spcBef>
            </a:pPr>
            <a:r>
              <a:rPr lang="en-US" dirty="0"/>
              <a:t>Detoxification Services</a:t>
            </a:r>
          </a:p>
          <a:p>
            <a:pPr>
              <a:lnSpc>
                <a:spcPct val="100000"/>
              </a:lnSpc>
              <a:spcBef>
                <a:spcPts val="0"/>
              </a:spcBef>
            </a:pPr>
            <a:r>
              <a:rPr lang="en-US" dirty="0"/>
              <a:t>Family Counseling</a:t>
            </a:r>
          </a:p>
          <a:p>
            <a:pPr>
              <a:lnSpc>
                <a:spcPct val="100000"/>
              </a:lnSpc>
              <a:spcBef>
                <a:spcPts val="0"/>
              </a:spcBef>
            </a:pPr>
            <a:r>
              <a:rPr lang="en-US" dirty="0"/>
              <a:t>Group Counseling</a:t>
            </a:r>
          </a:p>
          <a:p>
            <a:pPr>
              <a:lnSpc>
                <a:spcPct val="100000"/>
              </a:lnSpc>
              <a:spcBef>
                <a:spcPts val="0"/>
              </a:spcBef>
            </a:pPr>
            <a:r>
              <a:rPr lang="en-US" dirty="0"/>
              <a:t>Individual Counseling</a:t>
            </a:r>
          </a:p>
          <a:p>
            <a:pPr>
              <a:lnSpc>
                <a:spcPct val="100000"/>
              </a:lnSpc>
              <a:spcBef>
                <a:spcPts val="0"/>
              </a:spcBef>
            </a:pPr>
            <a:r>
              <a:rPr lang="en-US" dirty="0"/>
              <a:t>Individual Psychotherapy</a:t>
            </a:r>
          </a:p>
          <a:p>
            <a:pPr>
              <a:lnSpc>
                <a:spcPct val="100000"/>
              </a:lnSpc>
              <a:spcBef>
                <a:spcPts val="0"/>
              </a:spcBef>
            </a:pPr>
            <a:r>
              <a:rPr lang="en-US" dirty="0"/>
              <a:t>Medication Management</a:t>
            </a:r>
          </a:p>
          <a:p>
            <a:pPr>
              <a:lnSpc>
                <a:spcPct val="100000"/>
              </a:lnSpc>
              <a:spcBef>
                <a:spcPts val="0"/>
              </a:spcBef>
            </a:pPr>
            <a:r>
              <a:rPr lang="en-US" dirty="0"/>
              <a:t>Pharmacotherapy</a:t>
            </a:r>
          </a:p>
        </p:txBody>
      </p:sp>
    </p:spTree>
    <p:extLst>
      <p:ext uri="{BB962C8B-B14F-4D97-AF65-F5344CB8AC3E}">
        <p14:creationId xmlns:p14="http://schemas.microsoft.com/office/powerpoint/2010/main" val="236592804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F66A1224-491A-4CA3-8ECA-CC704F8E6F64}"/>
              </a:ext>
            </a:extLst>
          </p:cNvPr>
          <p:cNvSpPr>
            <a:spLocks noGrp="1"/>
          </p:cNvSpPr>
          <p:nvPr>
            <p:ph idx="1"/>
          </p:nvPr>
        </p:nvSpPr>
        <p:spPr>
          <a:xfrm>
            <a:off x="216817" y="1178350"/>
            <a:ext cx="11774077" cy="5481241"/>
          </a:xfrm>
        </p:spPr>
        <p:txBody>
          <a:bodyPr/>
          <a:lstStyle/>
          <a:p>
            <a:pPr>
              <a:lnSpc>
                <a:spcPct val="100000"/>
              </a:lnSpc>
              <a:spcBef>
                <a:spcPts val="0"/>
              </a:spcBef>
            </a:pPr>
            <a:r>
              <a:rPr lang="en-US" dirty="0"/>
              <a:t>Alcohol detoxification treatment.</a:t>
            </a:r>
          </a:p>
          <a:p>
            <a:pPr>
              <a:lnSpc>
                <a:spcPct val="100000"/>
              </a:lnSpc>
              <a:spcBef>
                <a:spcPts val="0"/>
              </a:spcBef>
            </a:pPr>
            <a:r>
              <a:rPr lang="en-US" dirty="0"/>
              <a:t>Code(s):  _________________</a:t>
            </a:r>
          </a:p>
        </p:txBody>
      </p:sp>
    </p:spTree>
    <p:extLst>
      <p:ext uri="{BB962C8B-B14F-4D97-AF65-F5344CB8AC3E}">
        <p14:creationId xmlns:p14="http://schemas.microsoft.com/office/powerpoint/2010/main" val="53482985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p:txBody>
          <a:bodyPr/>
          <a:lstStyle/>
          <a:p>
            <a:r>
              <a:rPr lang="en-US" dirty="0"/>
              <a:t>Answer</a:t>
            </a:r>
          </a:p>
        </p:txBody>
      </p:sp>
      <p:pic>
        <p:nvPicPr>
          <p:cNvPr id="4" name="Picture 3">
            <a:extLst>
              <a:ext uri="{FF2B5EF4-FFF2-40B4-BE49-F238E27FC236}">
                <a16:creationId xmlns:a16="http://schemas.microsoft.com/office/drawing/2014/main" id="{E75F4907-6D20-4235-8F8B-3FB182054A67}"/>
              </a:ext>
            </a:extLst>
          </p:cNvPr>
          <p:cNvPicPr>
            <a:picLocks noChangeAspect="1"/>
          </p:cNvPicPr>
          <p:nvPr/>
        </p:nvPicPr>
        <p:blipFill>
          <a:blip r:embed="rId2"/>
          <a:stretch>
            <a:fillRect/>
          </a:stretch>
        </p:blipFill>
        <p:spPr>
          <a:xfrm>
            <a:off x="882950" y="1440521"/>
            <a:ext cx="10503918" cy="4406816"/>
          </a:xfrm>
          <a:prstGeom prst="rect">
            <a:avLst/>
          </a:prstGeom>
        </p:spPr>
      </p:pic>
    </p:spTree>
    <p:extLst>
      <p:ext uri="{BB962C8B-B14F-4D97-AF65-F5344CB8AC3E}">
        <p14:creationId xmlns:p14="http://schemas.microsoft.com/office/powerpoint/2010/main" val="159465280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F66A1224-491A-4CA3-8ECA-CC704F8E6F64}"/>
              </a:ext>
            </a:extLst>
          </p:cNvPr>
          <p:cNvSpPr>
            <a:spLocks noGrp="1"/>
          </p:cNvSpPr>
          <p:nvPr>
            <p:ph idx="1"/>
          </p:nvPr>
        </p:nvSpPr>
        <p:spPr>
          <a:xfrm>
            <a:off x="216817" y="1178350"/>
            <a:ext cx="11774077" cy="5481241"/>
          </a:xfrm>
        </p:spPr>
        <p:txBody>
          <a:bodyPr/>
          <a:lstStyle/>
          <a:p>
            <a:pPr>
              <a:lnSpc>
                <a:spcPct val="100000"/>
              </a:lnSpc>
              <a:spcBef>
                <a:spcPts val="0"/>
              </a:spcBef>
            </a:pPr>
            <a:r>
              <a:rPr lang="en-US" dirty="0"/>
              <a:t>Individual 12-step psychotherapy for substance abuse.</a:t>
            </a:r>
          </a:p>
          <a:p>
            <a:pPr>
              <a:lnSpc>
                <a:spcPct val="100000"/>
              </a:lnSpc>
              <a:spcBef>
                <a:spcPts val="0"/>
              </a:spcBef>
            </a:pPr>
            <a:r>
              <a:rPr lang="en-US" dirty="0"/>
              <a:t>Code(s):  ___________________</a:t>
            </a:r>
          </a:p>
        </p:txBody>
      </p:sp>
    </p:spTree>
    <p:extLst>
      <p:ext uri="{BB962C8B-B14F-4D97-AF65-F5344CB8AC3E}">
        <p14:creationId xmlns:p14="http://schemas.microsoft.com/office/powerpoint/2010/main" val="404882573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p:txBody>
          <a:bodyPr/>
          <a:lstStyle/>
          <a:p>
            <a:r>
              <a:rPr lang="en-US" dirty="0"/>
              <a:t>Answer</a:t>
            </a:r>
          </a:p>
        </p:txBody>
      </p:sp>
      <p:pic>
        <p:nvPicPr>
          <p:cNvPr id="4" name="Picture 3">
            <a:extLst>
              <a:ext uri="{FF2B5EF4-FFF2-40B4-BE49-F238E27FC236}">
                <a16:creationId xmlns:a16="http://schemas.microsoft.com/office/drawing/2014/main" id="{2F454797-3B1F-4D14-A79B-4EB289CA9DF5}"/>
              </a:ext>
            </a:extLst>
          </p:cNvPr>
          <p:cNvPicPr>
            <a:picLocks noChangeAspect="1"/>
          </p:cNvPicPr>
          <p:nvPr/>
        </p:nvPicPr>
        <p:blipFill>
          <a:blip r:embed="rId2"/>
          <a:stretch>
            <a:fillRect/>
          </a:stretch>
        </p:blipFill>
        <p:spPr>
          <a:xfrm>
            <a:off x="848119" y="1438275"/>
            <a:ext cx="10487882" cy="4838700"/>
          </a:xfrm>
          <a:prstGeom prst="rect">
            <a:avLst/>
          </a:prstGeom>
        </p:spPr>
      </p:pic>
    </p:spTree>
    <p:extLst>
      <p:ext uri="{BB962C8B-B14F-4D97-AF65-F5344CB8AC3E}">
        <p14:creationId xmlns:p14="http://schemas.microsoft.com/office/powerpoint/2010/main" val="614264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Placement</a:t>
            </a:r>
          </a:p>
        </p:txBody>
      </p:sp>
      <p:graphicFrame>
        <p:nvGraphicFramePr>
          <p:cNvPr id="4" name="Table 3">
            <a:extLst>
              <a:ext uri="{FF2B5EF4-FFF2-40B4-BE49-F238E27FC236}">
                <a16:creationId xmlns:a16="http://schemas.microsoft.com/office/drawing/2014/main" id="{5DF6E399-8A48-4D5C-9973-28521F73981B}"/>
              </a:ext>
            </a:extLst>
          </p:cNvPr>
          <p:cNvGraphicFramePr>
            <a:graphicFrameLocks noGrp="1"/>
          </p:cNvGraphicFramePr>
          <p:nvPr>
            <p:extLst>
              <p:ext uri="{D42A27DB-BD31-4B8C-83A1-F6EECF244321}">
                <p14:modId xmlns:p14="http://schemas.microsoft.com/office/powerpoint/2010/main" val="3529713698"/>
              </p:ext>
            </p:extLst>
          </p:nvPr>
        </p:nvGraphicFramePr>
        <p:xfrm>
          <a:off x="695325" y="1514474"/>
          <a:ext cx="11058525" cy="2066926"/>
        </p:xfrm>
        <a:graphic>
          <a:graphicData uri="http://schemas.openxmlformats.org/drawingml/2006/table">
            <a:tbl>
              <a:tblPr firstRow="1" bandRow="1">
                <a:tableStyleId>{21E4AEA4-8DFA-4A89-87EB-49C32662AFE0}</a:tableStyleId>
              </a:tblPr>
              <a:tblGrid>
                <a:gridCol w="1579789">
                  <a:extLst>
                    <a:ext uri="{9D8B030D-6E8A-4147-A177-3AD203B41FA5}">
                      <a16:colId xmlns:a16="http://schemas.microsoft.com/office/drawing/2014/main" val="20000"/>
                    </a:ext>
                  </a:extLst>
                </a:gridCol>
                <a:gridCol w="1579789">
                  <a:extLst>
                    <a:ext uri="{9D8B030D-6E8A-4147-A177-3AD203B41FA5}">
                      <a16:colId xmlns:a16="http://schemas.microsoft.com/office/drawing/2014/main" val="20001"/>
                    </a:ext>
                  </a:extLst>
                </a:gridCol>
                <a:gridCol w="1648473">
                  <a:extLst>
                    <a:ext uri="{9D8B030D-6E8A-4147-A177-3AD203B41FA5}">
                      <a16:colId xmlns:a16="http://schemas.microsoft.com/office/drawing/2014/main" val="20002"/>
                    </a:ext>
                  </a:extLst>
                </a:gridCol>
                <a:gridCol w="1538578">
                  <a:extLst>
                    <a:ext uri="{9D8B030D-6E8A-4147-A177-3AD203B41FA5}">
                      <a16:colId xmlns:a16="http://schemas.microsoft.com/office/drawing/2014/main" val="20003"/>
                    </a:ext>
                  </a:extLst>
                </a:gridCol>
                <a:gridCol w="1552318">
                  <a:extLst>
                    <a:ext uri="{9D8B030D-6E8A-4147-A177-3AD203B41FA5}">
                      <a16:colId xmlns:a16="http://schemas.microsoft.com/office/drawing/2014/main" val="20004"/>
                    </a:ext>
                  </a:extLst>
                </a:gridCol>
                <a:gridCol w="1579789">
                  <a:extLst>
                    <a:ext uri="{9D8B030D-6E8A-4147-A177-3AD203B41FA5}">
                      <a16:colId xmlns:a16="http://schemas.microsoft.com/office/drawing/2014/main" val="20005"/>
                    </a:ext>
                  </a:extLst>
                </a:gridCol>
                <a:gridCol w="1579789">
                  <a:extLst>
                    <a:ext uri="{9D8B030D-6E8A-4147-A177-3AD203B41FA5}">
                      <a16:colId xmlns:a16="http://schemas.microsoft.com/office/drawing/2014/main" val="20006"/>
                    </a:ext>
                  </a:extLst>
                </a:gridCol>
              </a:tblGrid>
              <a:tr h="1033463">
                <a:tc>
                  <a:txBody>
                    <a:bodyPr/>
                    <a:lstStyle/>
                    <a:p>
                      <a:pPr algn="ctr"/>
                      <a:r>
                        <a:rPr lang="en-US" sz="1800" dirty="0">
                          <a:latin typeface="Century Gothic" panose="020B0502020202020204" pitchFamily="34" charset="0"/>
                        </a:rPr>
                        <a:t>Character</a:t>
                      </a:r>
                    </a:p>
                    <a:p>
                      <a:pPr algn="ctr"/>
                      <a:r>
                        <a:rPr lang="en-US" sz="1800" dirty="0">
                          <a:latin typeface="Century Gothic" panose="020B0502020202020204" pitchFamily="34" charset="0"/>
                        </a:rPr>
                        <a:t>1</a:t>
                      </a:r>
                    </a:p>
                  </a:txBody>
                  <a:tcPr marT="45711" marB="45711">
                    <a:solidFill>
                      <a:schemeClr val="accent1">
                        <a:lumMod val="75000"/>
                      </a:schemeClr>
                    </a:solidFill>
                  </a:tcPr>
                </a:tc>
                <a:tc>
                  <a:txBody>
                    <a:bodyPr/>
                    <a:lstStyle/>
                    <a:p>
                      <a:pPr algn="ctr"/>
                      <a:r>
                        <a:rPr lang="en-US" sz="1800" dirty="0">
                          <a:latin typeface="Century Gothic" panose="020B0502020202020204" pitchFamily="34" charset="0"/>
                        </a:rPr>
                        <a:t>Character</a:t>
                      </a:r>
                    </a:p>
                    <a:p>
                      <a:pPr algn="ctr"/>
                      <a:r>
                        <a:rPr lang="en-US" sz="1800" dirty="0">
                          <a:latin typeface="Century Gothic" panose="020B0502020202020204" pitchFamily="34" charset="0"/>
                        </a:rPr>
                        <a:t>2</a:t>
                      </a:r>
                    </a:p>
                  </a:txBody>
                  <a:tcPr marT="45711" marB="45711">
                    <a:solidFill>
                      <a:schemeClr val="accent1">
                        <a:lumMod val="75000"/>
                      </a:schemeClr>
                    </a:solidFill>
                  </a:tcPr>
                </a:tc>
                <a:tc>
                  <a:txBody>
                    <a:bodyPr/>
                    <a:lstStyle/>
                    <a:p>
                      <a:pPr algn="ctr"/>
                      <a:r>
                        <a:rPr lang="en-US" sz="1800" dirty="0">
                          <a:latin typeface="Century Gothic" panose="020B0502020202020204" pitchFamily="34" charset="0"/>
                        </a:rPr>
                        <a:t>Character</a:t>
                      </a:r>
                    </a:p>
                    <a:p>
                      <a:pPr algn="ctr"/>
                      <a:r>
                        <a:rPr lang="en-US" sz="1800" dirty="0">
                          <a:latin typeface="Century Gothic" panose="020B0502020202020204" pitchFamily="34" charset="0"/>
                        </a:rPr>
                        <a:t>3</a:t>
                      </a:r>
                    </a:p>
                  </a:txBody>
                  <a:tcPr marT="45711" marB="45711">
                    <a:solidFill>
                      <a:schemeClr val="accent1">
                        <a:lumMod val="75000"/>
                      </a:schemeClr>
                    </a:solidFill>
                  </a:tcPr>
                </a:tc>
                <a:tc>
                  <a:txBody>
                    <a:bodyPr/>
                    <a:lstStyle/>
                    <a:p>
                      <a:pPr algn="ctr"/>
                      <a:r>
                        <a:rPr lang="en-US" sz="1700" dirty="0">
                          <a:latin typeface="Century Gothic" panose="020B0502020202020204" pitchFamily="34" charset="0"/>
                        </a:rPr>
                        <a:t>Character</a:t>
                      </a:r>
                    </a:p>
                    <a:p>
                      <a:pPr algn="ctr"/>
                      <a:r>
                        <a:rPr lang="en-US" sz="1800" dirty="0">
                          <a:latin typeface="Century Gothic" panose="020B0502020202020204" pitchFamily="34" charset="0"/>
                        </a:rPr>
                        <a:t>4</a:t>
                      </a:r>
                    </a:p>
                  </a:txBody>
                  <a:tcPr marT="45711" marB="45711">
                    <a:solidFill>
                      <a:schemeClr val="accent1">
                        <a:lumMod val="75000"/>
                      </a:schemeClr>
                    </a:solidFill>
                  </a:tcPr>
                </a:tc>
                <a:tc>
                  <a:txBody>
                    <a:bodyPr/>
                    <a:lstStyle/>
                    <a:p>
                      <a:pPr algn="ctr"/>
                      <a:r>
                        <a:rPr lang="en-US" sz="1700" dirty="0">
                          <a:latin typeface="Century Gothic" panose="020B0502020202020204" pitchFamily="34" charset="0"/>
                        </a:rPr>
                        <a:t>Character</a:t>
                      </a:r>
                    </a:p>
                    <a:p>
                      <a:pPr algn="ctr"/>
                      <a:r>
                        <a:rPr lang="en-US" sz="1800" dirty="0">
                          <a:latin typeface="Century Gothic" panose="020B0502020202020204" pitchFamily="34" charset="0"/>
                        </a:rPr>
                        <a:t>5</a:t>
                      </a:r>
                    </a:p>
                  </a:txBody>
                  <a:tcPr marT="45711" marB="45711">
                    <a:solidFill>
                      <a:schemeClr val="accent1">
                        <a:lumMod val="75000"/>
                      </a:schemeClr>
                    </a:solidFill>
                  </a:tcPr>
                </a:tc>
                <a:tc>
                  <a:txBody>
                    <a:bodyPr/>
                    <a:lstStyle/>
                    <a:p>
                      <a:pPr algn="ctr"/>
                      <a:r>
                        <a:rPr lang="en-US" sz="1800" dirty="0">
                          <a:latin typeface="Century Gothic" panose="020B0502020202020204" pitchFamily="34" charset="0"/>
                        </a:rPr>
                        <a:t>Character</a:t>
                      </a:r>
                    </a:p>
                    <a:p>
                      <a:pPr algn="ctr"/>
                      <a:r>
                        <a:rPr lang="en-US" sz="1800" dirty="0">
                          <a:latin typeface="Century Gothic" panose="020B0502020202020204" pitchFamily="34" charset="0"/>
                        </a:rPr>
                        <a:t>6</a:t>
                      </a:r>
                    </a:p>
                  </a:txBody>
                  <a:tcPr marT="45711" marB="45711">
                    <a:solidFill>
                      <a:schemeClr val="accent1">
                        <a:lumMod val="75000"/>
                      </a:schemeClr>
                    </a:solidFill>
                  </a:tcPr>
                </a:tc>
                <a:tc>
                  <a:txBody>
                    <a:bodyPr/>
                    <a:lstStyle/>
                    <a:p>
                      <a:pPr algn="ctr"/>
                      <a:r>
                        <a:rPr lang="en-US" sz="1800" dirty="0">
                          <a:latin typeface="Century Gothic" panose="020B0502020202020204" pitchFamily="34" charset="0"/>
                        </a:rPr>
                        <a:t>Character</a:t>
                      </a:r>
                    </a:p>
                    <a:p>
                      <a:pPr algn="ctr"/>
                      <a:r>
                        <a:rPr lang="en-US" sz="1800" dirty="0">
                          <a:latin typeface="Century Gothic" panose="020B0502020202020204" pitchFamily="34" charset="0"/>
                        </a:rPr>
                        <a:t>7</a:t>
                      </a:r>
                    </a:p>
                  </a:txBody>
                  <a:tcPr marT="45711" marB="45711">
                    <a:solidFill>
                      <a:schemeClr val="accent1">
                        <a:lumMod val="75000"/>
                      </a:schemeClr>
                    </a:solidFill>
                  </a:tcPr>
                </a:tc>
                <a:extLst>
                  <a:ext uri="{0D108BD9-81ED-4DB2-BD59-A6C34878D82A}">
                    <a16:rowId xmlns:a16="http://schemas.microsoft.com/office/drawing/2014/main" val="10000"/>
                  </a:ext>
                </a:extLst>
              </a:tr>
              <a:tr h="1033463">
                <a:tc>
                  <a:txBody>
                    <a:bodyPr/>
                    <a:lstStyle/>
                    <a:p>
                      <a:pPr algn="ctr"/>
                      <a:r>
                        <a:rPr lang="en-US" sz="1800" dirty="0">
                          <a:latin typeface="Century Gothic" panose="020B0502020202020204" pitchFamily="34" charset="0"/>
                        </a:rPr>
                        <a:t>Section</a:t>
                      </a:r>
                    </a:p>
                    <a:p>
                      <a:pPr algn="ctr"/>
                      <a:endParaRPr lang="en-US" sz="1800" dirty="0">
                        <a:latin typeface="Century Gothic" panose="020B0502020202020204" pitchFamily="34" charset="0"/>
                      </a:endParaRPr>
                    </a:p>
                    <a:p>
                      <a:pPr algn="ctr"/>
                      <a:endParaRPr lang="en-US" sz="1800" dirty="0">
                        <a:latin typeface="Century Gothic" panose="020B0502020202020204" pitchFamily="34" charset="0"/>
                      </a:endParaRPr>
                    </a:p>
                  </a:txBody>
                  <a:tcPr marT="45711" marB="45711">
                    <a:solidFill>
                      <a:schemeClr val="accent1">
                        <a:lumMod val="40000"/>
                        <a:lumOff val="60000"/>
                      </a:schemeClr>
                    </a:solidFill>
                  </a:tcPr>
                </a:tc>
                <a:tc>
                  <a:txBody>
                    <a:bodyPr/>
                    <a:lstStyle/>
                    <a:p>
                      <a:pPr algn="ctr"/>
                      <a:r>
                        <a:rPr lang="en-US" sz="1800" dirty="0">
                          <a:latin typeface="Century Gothic" panose="020B0502020202020204" pitchFamily="34" charset="0"/>
                        </a:rPr>
                        <a:t>Body System</a:t>
                      </a:r>
                    </a:p>
                  </a:txBody>
                  <a:tcPr marT="45711" marB="45711">
                    <a:solidFill>
                      <a:schemeClr val="accent1">
                        <a:lumMod val="40000"/>
                        <a:lumOff val="60000"/>
                      </a:schemeClr>
                    </a:solidFill>
                  </a:tcPr>
                </a:tc>
                <a:tc>
                  <a:txBody>
                    <a:bodyPr/>
                    <a:lstStyle/>
                    <a:p>
                      <a:pPr algn="ctr"/>
                      <a:r>
                        <a:rPr lang="en-US" sz="1800" dirty="0">
                          <a:latin typeface="Century Gothic" panose="020B0502020202020204" pitchFamily="34" charset="0"/>
                        </a:rPr>
                        <a:t>Root Operation</a:t>
                      </a:r>
                    </a:p>
                  </a:txBody>
                  <a:tcPr marT="45711" marB="45711">
                    <a:solidFill>
                      <a:schemeClr val="accent1">
                        <a:lumMod val="40000"/>
                        <a:lumOff val="60000"/>
                      </a:schemeClr>
                    </a:solidFill>
                  </a:tcPr>
                </a:tc>
                <a:tc>
                  <a:txBody>
                    <a:bodyPr/>
                    <a:lstStyle/>
                    <a:p>
                      <a:pPr algn="ctr"/>
                      <a:r>
                        <a:rPr lang="en-US" sz="1800" dirty="0">
                          <a:latin typeface="Century Gothic" panose="020B0502020202020204" pitchFamily="34" charset="0"/>
                        </a:rPr>
                        <a:t>Body Region</a:t>
                      </a:r>
                    </a:p>
                  </a:txBody>
                  <a:tcPr marT="45711" marB="45711">
                    <a:solidFill>
                      <a:schemeClr val="accent1">
                        <a:lumMod val="40000"/>
                        <a:lumOff val="60000"/>
                      </a:schemeClr>
                    </a:solidFill>
                  </a:tcPr>
                </a:tc>
                <a:tc>
                  <a:txBody>
                    <a:bodyPr/>
                    <a:lstStyle/>
                    <a:p>
                      <a:r>
                        <a:rPr lang="en-US" sz="1800" dirty="0">
                          <a:latin typeface="Century Gothic" panose="020B0502020202020204" pitchFamily="34" charset="0"/>
                        </a:rPr>
                        <a:t>Approach</a:t>
                      </a:r>
                    </a:p>
                  </a:txBody>
                  <a:tcPr marT="45711" marB="45711">
                    <a:solidFill>
                      <a:schemeClr val="accent1">
                        <a:lumMod val="40000"/>
                        <a:lumOff val="60000"/>
                      </a:schemeClr>
                    </a:solidFill>
                  </a:tcPr>
                </a:tc>
                <a:tc>
                  <a:txBody>
                    <a:bodyPr/>
                    <a:lstStyle/>
                    <a:p>
                      <a:pPr algn="ctr"/>
                      <a:r>
                        <a:rPr lang="en-US" sz="1800" dirty="0">
                          <a:latin typeface="Century Gothic" panose="020B0502020202020204" pitchFamily="34" charset="0"/>
                        </a:rPr>
                        <a:t>Device</a:t>
                      </a:r>
                    </a:p>
                  </a:txBody>
                  <a:tcPr marT="45711" marB="45711">
                    <a:solidFill>
                      <a:schemeClr val="accent1">
                        <a:lumMod val="40000"/>
                        <a:lumOff val="60000"/>
                      </a:schemeClr>
                    </a:solidFill>
                  </a:tcPr>
                </a:tc>
                <a:tc>
                  <a:txBody>
                    <a:bodyPr/>
                    <a:lstStyle/>
                    <a:p>
                      <a:pPr algn="ctr"/>
                      <a:r>
                        <a:rPr lang="en-US" sz="1800" dirty="0">
                          <a:latin typeface="Century Gothic" panose="020B0502020202020204" pitchFamily="34" charset="0"/>
                        </a:rPr>
                        <a:t>Qualifier</a:t>
                      </a:r>
                    </a:p>
                  </a:txBody>
                  <a:tcPr marT="45711" marB="45711">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F0C204F3-FB8F-4918-8056-71BCD4B980AD}"/>
              </a:ext>
            </a:extLst>
          </p:cNvPr>
          <p:cNvSpPr txBox="1">
            <a:spLocks noChangeArrowheads="1"/>
          </p:cNvSpPr>
          <p:nvPr/>
        </p:nvSpPr>
        <p:spPr bwMode="auto">
          <a:xfrm>
            <a:off x="4004813" y="4701935"/>
            <a:ext cx="6934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i="1" dirty="0"/>
              <a:t>Look at the Device Character—what is classified here?</a:t>
            </a:r>
          </a:p>
        </p:txBody>
      </p:sp>
      <p:sp>
        <p:nvSpPr>
          <p:cNvPr id="6" name="Up Arrow 5">
            <a:extLst>
              <a:ext uri="{FF2B5EF4-FFF2-40B4-BE49-F238E27FC236}">
                <a16:creationId xmlns:a16="http://schemas.microsoft.com/office/drawing/2014/main" id="{FB047DB3-DB8D-4446-AA9C-0D8437FCDB4F}"/>
              </a:ext>
            </a:extLst>
          </p:cNvPr>
          <p:cNvSpPr>
            <a:spLocks noChangeArrowheads="1"/>
          </p:cNvSpPr>
          <p:nvPr/>
        </p:nvSpPr>
        <p:spPr bwMode="auto">
          <a:xfrm>
            <a:off x="8957813" y="3787535"/>
            <a:ext cx="822325" cy="822325"/>
          </a:xfrm>
          <a:prstGeom prst="upArrow">
            <a:avLst>
              <a:gd name="adj1" fmla="val 50000"/>
              <a:gd name="adj2" fmla="val 50000"/>
            </a:avLst>
          </a:prstGeom>
          <a:solidFill>
            <a:schemeClr val="accent1"/>
          </a:soli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Tree>
    <p:extLst>
      <p:ext uri="{BB962C8B-B14F-4D97-AF65-F5344CB8AC3E}">
        <p14:creationId xmlns:p14="http://schemas.microsoft.com/office/powerpoint/2010/main" val="791285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Root Operations for Placement</a:t>
            </a:r>
          </a:p>
        </p:txBody>
      </p:sp>
      <p:sp>
        <p:nvSpPr>
          <p:cNvPr id="3" name="Content Placeholder 2">
            <a:extLst>
              <a:ext uri="{FF2B5EF4-FFF2-40B4-BE49-F238E27FC236}">
                <a16:creationId xmlns:a16="http://schemas.microsoft.com/office/drawing/2014/main" id="{CDE32E37-5670-4C35-8060-AC62CDE9C46C}"/>
              </a:ext>
            </a:extLst>
          </p:cNvPr>
          <p:cNvSpPr>
            <a:spLocks noGrp="1"/>
          </p:cNvSpPr>
          <p:nvPr>
            <p:ph idx="1"/>
          </p:nvPr>
        </p:nvSpPr>
        <p:spPr>
          <a:xfrm>
            <a:off x="216817" y="1178351"/>
            <a:ext cx="11774077" cy="829558"/>
          </a:xfrm>
        </p:spPr>
        <p:txBody>
          <a:bodyPr/>
          <a:lstStyle/>
          <a:p>
            <a:pPr marL="0" indent="0" algn="ctr">
              <a:lnSpc>
                <a:spcPct val="100000"/>
              </a:lnSpc>
              <a:spcBef>
                <a:spcPts val="0"/>
              </a:spcBef>
              <a:buNone/>
            </a:pPr>
            <a:r>
              <a:rPr lang="en-US" dirty="0"/>
              <a:t>Root Operations</a:t>
            </a:r>
          </a:p>
        </p:txBody>
      </p:sp>
      <p:sp>
        <p:nvSpPr>
          <p:cNvPr id="5" name="Content Placeholder 2">
            <a:extLst>
              <a:ext uri="{FF2B5EF4-FFF2-40B4-BE49-F238E27FC236}">
                <a16:creationId xmlns:a16="http://schemas.microsoft.com/office/drawing/2014/main" id="{AB0CA818-C89C-4F32-8903-5FD4F9146579}"/>
              </a:ext>
            </a:extLst>
          </p:cNvPr>
          <p:cNvSpPr txBox="1">
            <a:spLocks/>
          </p:cNvSpPr>
          <p:nvPr/>
        </p:nvSpPr>
        <p:spPr>
          <a:xfrm>
            <a:off x="1801202" y="2014035"/>
            <a:ext cx="4294798" cy="4568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dirty="0"/>
              <a:t>Change</a:t>
            </a:r>
          </a:p>
          <a:p>
            <a:pPr marL="0" indent="0">
              <a:lnSpc>
                <a:spcPct val="100000"/>
              </a:lnSpc>
              <a:spcBef>
                <a:spcPts val="0"/>
              </a:spcBef>
              <a:buFont typeface="Arial" panose="020B0604020202020204" pitchFamily="34" charset="0"/>
              <a:buNone/>
            </a:pPr>
            <a:r>
              <a:rPr lang="en-US" dirty="0"/>
              <a:t>Compression</a:t>
            </a:r>
          </a:p>
          <a:p>
            <a:pPr marL="0" indent="0">
              <a:lnSpc>
                <a:spcPct val="100000"/>
              </a:lnSpc>
              <a:spcBef>
                <a:spcPts val="0"/>
              </a:spcBef>
              <a:buFont typeface="Arial" panose="020B0604020202020204" pitchFamily="34" charset="0"/>
              <a:buNone/>
            </a:pPr>
            <a:r>
              <a:rPr lang="en-US" dirty="0"/>
              <a:t>Dressing</a:t>
            </a:r>
          </a:p>
          <a:p>
            <a:pPr marL="0" indent="0">
              <a:lnSpc>
                <a:spcPct val="100000"/>
              </a:lnSpc>
              <a:spcBef>
                <a:spcPts val="0"/>
              </a:spcBef>
              <a:buFont typeface="Arial" panose="020B0604020202020204" pitchFamily="34" charset="0"/>
              <a:buNone/>
            </a:pPr>
            <a:r>
              <a:rPr lang="en-US" dirty="0"/>
              <a:t>Immobilization</a:t>
            </a:r>
          </a:p>
          <a:p>
            <a:pPr marL="0" indent="0">
              <a:lnSpc>
                <a:spcPct val="100000"/>
              </a:lnSpc>
              <a:spcBef>
                <a:spcPts val="0"/>
              </a:spcBef>
              <a:buFont typeface="Arial" panose="020B0604020202020204" pitchFamily="34" charset="0"/>
              <a:buNone/>
            </a:pPr>
            <a:endParaRPr lang="en-US" dirty="0"/>
          </a:p>
        </p:txBody>
      </p:sp>
      <p:sp>
        <p:nvSpPr>
          <p:cNvPr id="6" name="Content Placeholder 2">
            <a:extLst>
              <a:ext uri="{FF2B5EF4-FFF2-40B4-BE49-F238E27FC236}">
                <a16:creationId xmlns:a16="http://schemas.microsoft.com/office/drawing/2014/main" id="{65E01F35-D3EB-43A0-9226-65E71A93CB50}"/>
              </a:ext>
            </a:extLst>
          </p:cNvPr>
          <p:cNvSpPr txBox="1">
            <a:spLocks/>
          </p:cNvSpPr>
          <p:nvPr/>
        </p:nvSpPr>
        <p:spPr>
          <a:xfrm>
            <a:off x="6534228" y="2007909"/>
            <a:ext cx="4294798" cy="47467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dirty="0"/>
              <a:t>Packing</a:t>
            </a:r>
          </a:p>
          <a:p>
            <a:pPr marL="0" indent="0">
              <a:lnSpc>
                <a:spcPct val="100000"/>
              </a:lnSpc>
              <a:spcBef>
                <a:spcPts val="0"/>
              </a:spcBef>
              <a:buFont typeface="Arial" panose="020B0604020202020204" pitchFamily="34" charset="0"/>
              <a:buNone/>
            </a:pPr>
            <a:r>
              <a:rPr lang="en-US" dirty="0"/>
              <a:t>Removal</a:t>
            </a:r>
          </a:p>
          <a:p>
            <a:pPr marL="0" indent="0">
              <a:lnSpc>
                <a:spcPct val="100000"/>
              </a:lnSpc>
              <a:spcBef>
                <a:spcPts val="0"/>
              </a:spcBef>
              <a:buFont typeface="Arial" panose="020B0604020202020204" pitchFamily="34" charset="0"/>
              <a:buNone/>
            </a:pPr>
            <a:r>
              <a:rPr lang="en-US" dirty="0"/>
              <a:t>Traction</a:t>
            </a:r>
          </a:p>
        </p:txBody>
      </p:sp>
      <p:sp>
        <p:nvSpPr>
          <p:cNvPr id="8" name="Oval 7">
            <a:extLst>
              <a:ext uri="{FF2B5EF4-FFF2-40B4-BE49-F238E27FC236}">
                <a16:creationId xmlns:a16="http://schemas.microsoft.com/office/drawing/2014/main" id="{B0503C14-642A-4AB4-9236-7580E6AD9B55}"/>
              </a:ext>
            </a:extLst>
          </p:cNvPr>
          <p:cNvSpPr/>
          <p:nvPr/>
        </p:nvSpPr>
        <p:spPr>
          <a:xfrm>
            <a:off x="1664898" y="3770255"/>
            <a:ext cx="3950897" cy="93976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E026155-E2BC-4D0A-A98A-7D60808A65DC}"/>
              </a:ext>
            </a:extLst>
          </p:cNvPr>
          <p:cNvSpPr/>
          <p:nvPr/>
        </p:nvSpPr>
        <p:spPr>
          <a:xfrm>
            <a:off x="6334665" y="3205634"/>
            <a:ext cx="2570672" cy="8295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FE9B7585-E12B-4667-879D-29311BCE37CF}"/>
              </a:ext>
            </a:extLst>
          </p:cNvPr>
          <p:cNvSpPr/>
          <p:nvPr/>
        </p:nvSpPr>
        <p:spPr>
          <a:xfrm>
            <a:off x="1827082" y="2599442"/>
            <a:ext cx="3545278" cy="8295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ED7F3E9-6C0C-42A3-8E37-97CA52E20E84}"/>
              </a:ext>
            </a:extLst>
          </p:cNvPr>
          <p:cNvSpPr/>
          <p:nvPr/>
        </p:nvSpPr>
        <p:spPr>
          <a:xfrm>
            <a:off x="1601639" y="3184849"/>
            <a:ext cx="2570672" cy="8295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8277B24-D0BA-46D7-A851-49BFC03B6D7D}"/>
              </a:ext>
            </a:extLst>
          </p:cNvPr>
          <p:cNvSpPr/>
          <p:nvPr/>
        </p:nvSpPr>
        <p:spPr>
          <a:xfrm>
            <a:off x="6295563" y="1961297"/>
            <a:ext cx="2570672" cy="8295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6522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Devices in Placement Section</a:t>
            </a:r>
          </a:p>
        </p:txBody>
      </p:sp>
      <p:graphicFrame>
        <p:nvGraphicFramePr>
          <p:cNvPr id="4" name="Content Placeholder 4">
            <a:extLst>
              <a:ext uri="{FF2B5EF4-FFF2-40B4-BE49-F238E27FC236}">
                <a16:creationId xmlns:a16="http://schemas.microsoft.com/office/drawing/2014/main" id="{B854C86A-DC55-4F72-A794-49384FB35BC9}"/>
              </a:ext>
            </a:extLst>
          </p:cNvPr>
          <p:cNvGraphicFramePr>
            <a:graphicFrameLocks noGrp="1"/>
          </p:cNvGraphicFramePr>
          <p:nvPr>
            <p:ph idx="1"/>
            <p:extLst>
              <p:ext uri="{D42A27DB-BD31-4B8C-83A1-F6EECF244321}">
                <p14:modId xmlns:p14="http://schemas.microsoft.com/office/powerpoint/2010/main" val="1759813185"/>
              </p:ext>
            </p:extLst>
          </p:nvPr>
        </p:nvGraphicFramePr>
        <p:xfrm>
          <a:off x="356255" y="1371600"/>
          <a:ext cx="11142755" cy="4787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9615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Packing - 4</a:t>
            </a:r>
          </a:p>
        </p:txBody>
      </p:sp>
      <p:graphicFrame>
        <p:nvGraphicFramePr>
          <p:cNvPr id="4" name="Content Placeholder 4">
            <a:extLst>
              <a:ext uri="{FF2B5EF4-FFF2-40B4-BE49-F238E27FC236}">
                <a16:creationId xmlns:a16="http://schemas.microsoft.com/office/drawing/2014/main" id="{FDFA3DE6-9D27-484C-BC8B-BAAC97D0D1DC}"/>
              </a:ext>
            </a:extLst>
          </p:cNvPr>
          <p:cNvGraphicFramePr>
            <a:graphicFrameLocks noGrp="1"/>
          </p:cNvGraphicFramePr>
          <p:nvPr>
            <p:ph idx="1"/>
            <p:extLst>
              <p:ext uri="{D42A27DB-BD31-4B8C-83A1-F6EECF244321}">
                <p14:modId xmlns:p14="http://schemas.microsoft.com/office/powerpoint/2010/main" val="1126195901"/>
              </p:ext>
            </p:extLst>
          </p:nvPr>
        </p:nvGraphicFramePr>
        <p:xfrm>
          <a:off x="356255" y="1533524"/>
          <a:ext cx="11254718" cy="4657725"/>
        </p:xfrm>
        <a:graphic>
          <a:graphicData uri="http://schemas.openxmlformats.org/drawingml/2006/table">
            <a:tbl>
              <a:tblPr firstRow="1" bandRow="1">
                <a:effectLst>
                  <a:outerShdw blurRad="50800" dist="38100" dir="5400000" rotWithShape="0">
                    <a:schemeClr val="accent1">
                      <a:lumMod val="75000"/>
                      <a:alpha val="35000"/>
                    </a:schemeClr>
                  </a:outerShdw>
                </a:effectLst>
                <a:tableStyleId>{08FB837D-C827-4EFA-A057-4D05807E0F7C}</a:tableStyleId>
              </a:tblPr>
              <a:tblGrid>
                <a:gridCol w="2987978">
                  <a:extLst>
                    <a:ext uri="{9D8B030D-6E8A-4147-A177-3AD203B41FA5}">
                      <a16:colId xmlns:a16="http://schemas.microsoft.com/office/drawing/2014/main" val="20000"/>
                    </a:ext>
                  </a:extLst>
                </a:gridCol>
                <a:gridCol w="2888379">
                  <a:extLst>
                    <a:ext uri="{9D8B030D-6E8A-4147-A177-3AD203B41FA5}">
                      <a16:colId xmlns:a16="http://schemas.microsoft.com/office/drawing/2014/main" val="20001"/>
                    </a:ext>
                  </a:extLst>
                </a:gridCol>
                <a:gridCol w="5378361">
                  <a:extLst>
                    <a:ext uri="{9D8B030D-6E8A-4147-A177-3AD203B41FA5}">
                      <a16:colId xmlns:a16="http://schemas.microsoft.com/office/drawing/2014/main" val="20002"/>
                    </a:ext>
                  </a:extLst>
                </a:gridCol>
              </a:tblGrid>
              <a:tr h="1441677">
                <a:tc rowSpan="3">
                  <a:txBody>
                    <a:bodyPr/>
                    <a:lstStyle/>
                    <a:p>
                      <a:pPr marL="0" marR="0" algn="ctr">
                        <a:spcBef>
                          <a:spcPts val="0"/>
                        </a:spcBef>
                        <a:spcAft>
                          <a:spcPts val="0"/>
                        </a:spcAft>
                      </a:pPr>
                      <a:r>
                        <a:rPr lang="en-US" sz="2800" dirty="0">
                          <a:latin typeface="Century Gothic" panose="020B0502020202020204" pitchFamily="34" charset="0"/>
                        </a:rPr>
                        <a:t>Packing</a:t>
                      </a:r>
                    </a:p>
                    <a:p>
                      <a:pPr marL="0" marR="0" algn="ctr">
                        <a:spcBef>
                          <a:spcPts val="0"/>
                        </a:spcBef>
                        <a:spcAft>
                          <a:spcPts val="0"/>
                        </a:spcAft>
                      </a:pPr>
                      <a:r>
                        <a:rPr lang="en-US" sz="2800" dirty="0">
                          <a:latin typeface="Century Gothic" panose="020B0502020202020204" pitchFamily="34" charset="0"/>
                        </a:rPr>
                        <a:t>4</a:t>
                      </a:r>
                    </a:p>
                  </a:txBody>
                  <a:tcPr marL="68580" marR="68580" marT="0" marB="0">
                    <a:solidFill>
                      <a:schemeClr val="accent1">
                        <a:lumMod val="75000"/>
                      </a:schemeClr>
                    </a:solidFill>
                  </a:tcPr>
                </a:tc>
                <a:tc>
                  <a:txBody>
                    <a:bodyPr/>
                    <a:lstStyle/>
                    <a:p>
                      <a:pPr marL="0" marR="0">
                        <a:spcBef>
                          <a:spcPts val="0"/>
                        </a:spcBef>
                        <a:spcAft>
                          <a:spcPts val="0"/>
                        </a:spcAft>
                      </a:pPr>
                      <a:r>
                        <a:rPr lang="en-US" sz="2400" dirty="0">
                          <a:latin typeface="Century Gothic" panose="020B0502020202020204" pitchFamily="34" charset="0"/>
                        </a:rPr>
                        <a:t>Definition</a:t>
                      </a:r>
                      <a:endParaRPr lang="en-US" sz="2400" dirty="0">
                        <a:latin typeface="Century Gothic" panose="020B0502020202020204" pitchFamily="34" charset="0"/>
                        <a:ea typeface="Calibri"/>
                        <a:cs typeface="Times New Roman"/>
                      </a:endParaRPr>
                    </a:p>
                  </a:txBody>
                  <a:tcPr marL="68580" marR="68580" marT="0" marB="0">
                    <a:solidFill>
                      <a:schemeClr val="accent1">
                        <a:lumMod val="75000"/>
                      </a:schemeClr>
                    </a:solidFill>
                  </a:tcPr>
                </a:tc>
                <a:tc>
                  <a:txBody>
                    <a:bodyPr/>
                    <a:lstStyle/>
                    <a:p>
                      <a:pPr marL="0" marR="0">
                        <a:spcBef>
                          <a:spcPts val="0"/>
                        </a:spcBef>
                        <a:spcAft>
                          <a:spcPts val="0"/>
                        </a:spcAft>
                      </a:pPr>
                      <a:r>
                        <a:rPr lang="en-US" sz="2800" dirty="0">
                          <a:latin typeface="Century Gothic" panose="020B0502020202020204" pitchFamily="34" charset="0"/>
                        </a:rPr>
                        <a:t>Putting material in a body region or orifice</a:t>
                      </a:r>
                      <a:endParaRPr lang="en-US" sz="2800" dirty="0">
                        <a:latin typeface="Century Gothic" panose="020B0502020202020204" pitchFamily="34" charset="0"/>
                        <a:ea typeface="Calibri"/>
                        <a:cs typeface="Times New Roman"/>
                      </a:endParaRPr>
                    </a:p>
                  </a:txBody>
                  <a:tcPr marL="68580" marR="68580" marT="0" marB="0">
                    <a:solidFill>
                      <a:schemeClr val="accent1">
                        <a:lumMod val="75000"/>
                      </a:schemeClr>
                    </a:solidFill>
                  </a:tcPr>
                </a:tc>
                <a:extLst>
                  <a:ext uri="{0D108BD9-81ED-4DB2-BD59-A6C34878D82A}">
                    <a16:rowId xmlns:a16="http://schemas.microsoft.com/office/drawing/2014/main" val="10000"/>
                  </a:ext>
                </a:extLst>
              </a:tr>
              <a:tr h="2217964">
                <a:tc vMerge="1">
                  <a:txBody>
                    <a:bodyPr/>
                    <a:lstStyle/>
                    <a:p>
                      <a:endParaRPr lang="en-US"/>
                    </a:p>
                  </a:txBody>
                  <a:tcPr/>
                </a:tc>
                <a:tc>
                  <a:txBody>
                    <a:bodyPr/>
                    <a:lstStyle/>
                    <a:p>
                      <a:pPr marL="0" marR="0">
                        <a:spcBef>
                          <a:spcPts val="0"/>
                        </a:spcBef>
                        <a:spcAft>
                          <a:spcPts val="0"/>
                        </a:spcAft>
                      </a:pPr>
                      <a:r>
                        <a:rPr lang="en-US" sz="2400" dirty="0">
                          <a:latin typeface="Century Gothic" panose="020B0502020202020204" pitchFamily="34" charset="0"/>
                        </a:rPr>
                        <a:t>Explanation</a:t>
                      </a:r>
                      <a:endParaRPr lang="en-US" sz="2400" dirty="0">
                        <a:latin typeface="Century Gothic" panose="020B0502020202020204" pitchFamily="34" charset="0"/>
                        <a:ea typeface="Calibri"/>
                        <a:cs typeface="Times New Roman"/>
                      </a:endParaRPr>
                    </a:p>
                  </a:txBody>
                  <a:tcPr marL="68580" marR="68580" marT="0" marB="0">
                    <a:solidFill>
                      <a:schemeClr val="accent1">
                        <a:lumMod val="40000"/>
                        <a:lumOff val="60000"/>
                      </a:schemeClr>
                    </a:solidFill>
                  </a:tcPr>
                </a:tc>
                <a:tc>
                  <a:txBody>
                    <a:bodyPr/>
                    <a:lstStyle/>
                    <a:p>
                      <a:pPr marL="0" marR="0">
                        <a:spcBef>
                          <a:spcPts val="0"/>
                        </a:spcBef>
                        <a:spcAft>
                          <a:spcPts val="0"/>
                        </a:spcAft>
                      </a:pPr>
                      <a:r>
                        <a:rPr lang="en-US" sz="2800" dirty="0">
                          <a:latin typeface="Century Gothic" panose="020B0502020202020204" pitchFamily="34" charset="0"/>
                        </a:rPr>
                        <a:t>Procedures performed without making an incision or puncture</a:t>
                      </a:r>
                      <a:endParaRPr lang="en-US" sz="2800" dirty="0">
                        <a:latin typeface="Century Gothic" panose="020B0502020202020204" pitchFamily="34" charset="0"/>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1"/>
                  </a:ext>
                </a:extLst>
              </a:tr>
              <a:tr h="998084">
                <a:tc vMerge="1">
                  <a:txBody>
                    <a:bodyPr/>
                    <a:lstStyle/>
                    <a:p>
                      <a:endParaRPr lang="en-US"/>
                    </a:p>
                  </a:txBody>
                  <a:tcPr/>
                </a:tc>
                <a:tc>
                  <a:txBody>
                    <a:bodyPr/>
                    <a:lstStyle/>
                    <a:p>
                      <a:pPr marL="0" marR="0">
                        <a:spcBef>
                          <a:spcPts val="0"/>
                        </a:spcBef>
                        <a:spcAft>
                          <a:spcPts val="0"/>
                        </a:spcAft>
                      </a:pPr>
                      <a:r>
                        <a:rPr lang="en-US" sz="2400" dirty="0">
                          <a:latin typeface="Century Gothic" panose="020B0502020202020204" pitchFamily="34" charset="0"/>
                        </a:rPr>
                        <a:t>Examples</a:t>
                      </a:r>
                      <a:endParaRPr lang="en-US" sz="2400" dirty="0">
                        <a:latin typeface="Century Gothic" panose="020B0502020202020204" pitchFamily="34" charset="0"/>
                        <a:ea typeface="Calibri"/>
                        <a:cs typeface="Times New Roman"/>
                      </a:endParaRPr>
                    </a:p>
                  </a:txBody>
                  <a:tcPr marL="68580" marR="68580" marT="0" marB="0">
                    <a:solidFill>
                      <a:schemeClr val="accent1">
                        <a:lumMod val="40000"/>
                        <a:lumOff val="60000"/>
                      </a:schemeClr>
                    </a:solidFill>
                  </a:tcPr>
                </a:tc>
                <a:tc>
                  <a:txBody>
                    <a:bodyPr/>
                    <a:lstStyle/>
                    <a:p>
                      <a:pPr marL="0" marR="0">
                        <a:spcBef>
                          <a:spcPts val="0"/>
                        </a:spcBef>
                        <a:spcAft>
                          <a:spcPts val="0"/>
                        </a:spcAft>
                      </a:pPr>
                      <a:r>
                        <a:rPr lang="en-US" sz="2800" dirty="0">
                          <a:latin typeface="Century Gothic" panose="020B0502020202020204" pitchFamily="34" charset="0"/>
                        </a:rPr>
                        <a:t>Placement of nasal packing</a:t>
                      </a:r>
                      <a:endParaRPr lang="en-US" sz="2800" dirty="0">
                        <a:latin typeface="Century Gothic" panose="020B0502020202020204" pitchFamily="34" charset="0"/>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87848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Dressing - 2</a:t>
            </a:r>
          </a:p>
        </p:txBody>
      </p:sp>
      <p:graphicFrame>
        <p:nvGraphicFramePr>
          <p:cNvPr id="4" name="Content Placeholder 4">
            <a:extLst>
              <a:ext uri="{FF2B5EF4-FFF2-40B4-BE49-F238E27FC236}">
                <a16:creationId xmlns:a16="http://schemas.microsoft.com/office/drawing/2014/main" id="{861B1779-1287-4701-A989-A4F62FA62D7B}"/>
              </a:ext>
            </a:extLst>
          </p:cNvPr>
          <p:cNvGraphicFramePr>
            <a:graphicFrameLocks noGrp="1"/>
          </p:cNvGraphicFramePr>
          <p:nvPr>
            <p:ph idx="1"/>
            <p:extLst>
              <p:ext uri="{D42A27DB-BD31-4B8C-83A1-F6EECF244321}">
                <p14:modId xmlns:p14="http://schemas.microsoft.com/office/powerpoint/2010/main" val="553917559"/>
              </p:ext>
            </p:extLst>
          </p:nvPr>
        </p:nvGraphicFramePr>
        <p:xfrm>
          <a:off x="495694" y="1219200"/>
          <a:ext cx="11153381" cy="5162550"/>
        </p:xfrm>
        <a:graphic>
          <a:graphicData uri="http://schemas.openxmlformats.org/drawingml/2006/table">
            <a:tbl>
              <a:tblPr firstRow="1" bandRow="1">
                <a:tableStyleId>{284E427A-3D55-4303-BF80-6455036E1DE7}</a:tableStyleId>
              </a:tblPr>
              <a:tblGrid>
                <a:gridCol w="2745564">
                  <a:extLst>
                    <a:ext uri="{9D8B030D-6E8A-4147-A177-3AD203B41FA5}">
                      <a16:colId xmlns:a16="http://schemas.microsoft.com/office/drawing/2014/main" val="20000"/>
                    </a:ext>
                  </a:extLst>
                </a:gridCol>
                <a:gridCol w="2654045">
                  <a:extLst>
                    <a:ext uri="{9D8B030D-6E8A-4147-A177-3AD203B41FA5}">
                      <a16:colId xmlns:a16="http://schemas.microsoft.com/office/drawing/2014/main" val="20001"/>
                    </a:ext>
                  </a:extLst>
                </a:gridCol>
                <a:gridCol w="5753772">
                  <a:extLst>
                    <a:ext uri="{9D8B030D-6E8A-4147-A177-3AD203B41FA5}">
                      <a16:colId xmlns:a16="http://schemas.microsoft.com/office/drawing/2014/main" val="20002"/>
                    </a:ext>
                  </a:extLst>
                </a:gridCol>
              </a:tblGrid>
              <a:tr h="1901200">
                <a:tc rowSpan="3">
                  <a:txBody>
                    <a:bodyPr/>
                    <a:lstStyle/>
                    <a:p>
                      <a:pPr marL="0" marR="0" algn="ctr">
                        <a:spcBef>
                          <a:spcPts val="0"/>
                        </a:spcBef>
                        <a:spcAft>
                          <a:spcPts val="0"/>
                        </a:spcAft>
                      </a:pPr>
                      <a:r>
                        <a:rPr lang="en-US" sz="2800" dirty="0">
                          <a:latin typeface="Century Gothic" panose="020B0502020202020204" pitchFamily="34" charset="0"/>
                        </a:rPr>
                        <a:t>Dressing</a:t>
                      </a:r>
                    </a:p>
                    <a:p>
                      <a:pPr marL="0" marR="0" algn="ctr">
                        <a:spcBef>
                          <a:spcPts val="0"/>
                        </a:spcBef>
                        <a:spcAft>
                          <a:spcPts val="0"/>
                        </a:spcAft>
                      </a:pPr>
                      <a:r>
                        <a:rPr lang="en-US" sz="2800" dirty="0">
                          <a:latin typeface="Century Gothic" panose="020B0502020202020204" pitchFamily="34" charset="0"/>
                        </a:rPr>
                        <a:t>2</a:t>
                      </a:r>
                    </a:p>
                  </a:txBody>
                  <a:tcPr marL="68580" marR="68580" marT="0" marB="0">
                    <a:solidFill>
                      <a:schemeClr val="accent1">
                        <a:lumMod val="75000"/>
                      </a:schemeClr>
                    </a:solidFill>
                  </a:tcPr>
                </a:tc>
                <a:tc>
                  <a:txBody>
                    <a:bodyPr/>
                    <a:lstStyle/>
                    <a:p>
                      <a:pPr marL="0" marR="0">
                        <a:spcBef>
                          <a:spcPts val="0"/>
                        </a:spcBef>
                        <a:spcAft>
                          <a:spcPts val="0"/>
                        </a:spcAft>
                      </a:pPr>
                      <a:r>
                        <a:rPr lang="en-US" sz="2400" dirty="0">
                          <a:latin typeface="Century Gothic" panose="020B0502020202020204" pitchFamily="34" charset="0"/>
                        </a:rPr>
                        <a:t>Definition</a:t>
                      </a:r>
                      <a:endParaRPr lang="en-US" sz="2400" dirty="0">
                        <a:latin typeface="Century Gothic" panose="020B0502020202020204" pitchFamily="34" charset="0"/>
                        <a:ea typeface="Calibri"/>
                        <a:cs typeface="Times New Roman"/>
                      </a:endParaRPr>
                    </a:p>
                  </a:txBody>
                  <a:tcPr marL="68580" marR="68580" marT="0" marB="0">
                    <a:solidFill>
                      <a:schemeClr val="accent1">
                        <a:lumMod val="75000"/>
                      </a:schemeClr>
                    </a:solidFill>
                  </a:tcPr>
                </a:tc>
                <a:tc>
                  <a:txBody>
                    <a:bodyPr/>
                    <a:lstStyle/>
                    <a:p>
                      <a:pPr marL="0" marR="0">
                        <a:spcBef>
                          <a:spcPts val="0"/>
                        </a:spcBef>
                        <a:spcAft>
                          <a:spcPts val="0"/>
                        </a:spcAft>
                      </a:pPr>
                      <a:r>
                        <a:rPr lang="en-US" sz="2800" dirty="0">
                          <a:latin typeface="Century Gothic" panose="020B0502020202020204" pitchFamily="34" charset="0"/>
                        </a:rPr>
                        <a:t>Putting material on a body region for protection</a:t>
                      </a:r>
                      <a:endParaRPr lang="en-US" sz="2800" dirty="0">
                        <a:latin typeface="Century Gothic" panose="020B0502020202020204" pitchFamily="34" charset="0"/>
                        <a:ea typeface="Calibri"/>
                        <a:cs typeface="Times New Roman"/>
                      </a:endParaRPr>
                    </a:p>
                  </a:txBody>
                  <a:tcPr marL="68580" marR="68580" marT="0" marB="0">
                    <a:solidFill>
                      <a:schemeClr val="accent1">
                        <a:lumMod val="75000"/>
                      </a:schemeClr>
                    </a:solidFill>
                  </a:tcPr>
                </a:tc>
                <a:extLst>
                  <a:ext uri="{0D108BD9-81ED-4DB2-BD59-A6C34878D82A}">
                    <a16:rowId xmlns:a16="http://schemas.microsoft.com/office/drawing/2014/main" val="10000"/>
                  </a:ext>
                </a:extLst>
              </a:tr>
              <a:tr h="2001263">
                <a:tc vMerge="1">
                  <a:txBody>
                    <a:bodyPr/>
                    <a:lstStyle/>
                    <a:p>
                      <a:endParaRPr lang="en-US"/>
                    </a:p>
                  </a:txBody>
                  <a:tcPr/>
                </a:tc>
                <a:tc>
                  <a:txBody>
                    <a:bodyPr/>
                    <a:lstStyle/>
                    <a:p>
                      <a:pPr marL="0" marR="0">
                        <a:spcBef>
                          <a:spcPts val="0"/>
                        </a:spcBef>
                        <a:spcAft>
                          <a:spcPts val="0"/>
                        </a:spcAft>
                      </a:pPr>
                      <a:r>
                        <a:rPr lang="en-US" sz="2400" dirty="0">
                          <a:latin typeface="Century Gothic" panose="020B0502020202020204" pitchFamily="34" charset="0"/>
                        </a:rPr>
                        <a:t>Explanation</a:t>
                      </a:r>
                      <a:endParaRPr lang="en-US" sz="2400" dirty="0">
                        <a:latin typeface="Century Gothic" panose="020B0502020202020204" pitchFamily="34" charset="0"/>
                        <a:ea typeface="Calibri"/>
                        <a:cs typeface="Times New Roman"/>
                      </a:endParaRPr>
                    </a:p>
                  </a:txBody>
                  <a:tcPr marL="68580" marR="68580" marT="0" marB="0">
                    <a:solidFill>
                      <a:schemeClr val="accent1">
                        <a:lumMod val="40000"/>
                        <a:lumOff val="60000"/>
                      </a:schemeClr>
                    </a:solidFill>
                  </a:tcPr>
                </a:tc>
                <a:tc>
                  <a:txBody>
                    <a:bodyPr/>
                    <a:lstStyle/>
                    <a:p>
                      <a:pPr marL="0" marR="0">
                        <a:spcBef>
                          <a:spcPts val="0"/>
                        </a:spcBef>
                        <a:spcAft>
                          <a:spcPts val="0"/>
                        </a:spcAft>
                      </a:pPr>
                      <a:r>
                        <a:rPr lang="en-US" sz="2800" dirty="0">
                          <a:latin typeface="Century Gothic" panose="020B0502020202020204" pitchFamily="34" charset="0"/>
                        </a:rPr>
                        <a:t>Procedures performed without making an incision or puncture</a:t>
                      </a:r>
                      <a:endParaRPr lang="en-US" sz="2800" dirty="0">
                        <a:latin typeface="Century Gothic" panose="020B0502020202020204" pitchFamily="34" charset="0"/>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1"/>
                  </a:ext>
                </a:extLst>
              </a:tr>
              <a:tr h="1260087">
                <a:tc vMerge="1">
                  <a:txBody>
                    <a:bodyPr/>
                    <a:lstStyle/>
                    <a:p>
                      <a:endParaRPr lang="en-US"/>
                    </a:p>
                  </a:txBody>
                  <a:tcPr/>
                </a:tc>
                <a:tc>
                  <a:txBody>
                    <a:bodyPr/>
                    <a:lstStyle/>
                    <a:p>
                      <a:pPr marL="0" marR="0">
                        <a:spcBef>
                          <a:spcPts val="0"/>
                        </a:spcBef>
                        <a:spcAft>
                          <a:spcPts val="0"/>
                        </a:spcAft>
                      </a:pPr>
                      <a:r>
                        <a:rPr lang="en-US" sz="2400" dirty="0">
                          <a:latin typeface="Century Gothic" panose="020B0502020202020204" pitchFamily="34" charset="0"/>
                        </a:rPr>
                        <a:t>Examples</a:t>
                      </a:r>
                      <a:endParaRPr lang="en-US" sz="2400" dirty="0">
                        <a:latin typeface="Century Gothic" panose="020B0502020202020204" pitchFamily="34" charset="0"/>
                        <a:ea typeface="Calibri"/>
                        <a:cs typeface="Times New Roman"/>
                      </a:endParaRPr>
                    </a:p>
                  </a:txBody>
                  <a:tcPr marL="68580" marR="68580" marT="0" marB="0">
                    <a:solidFill>
                      <a:schemeClr val="accent1">
                        <a:lumMod val="40000"/>
                        <a:lumOff val="60000"/>
                      </a:schemeClr>
                    </a:solidFill>
                  </a:tcPr>
                </a:tc>
                <a:tc>
                  <a:txBody>
                    <a:bodyPr/>
                    <a:lstStyle/>
                    <a:p>
                      <a:pPr marL="0" marR="0">
                        <a:spcBef>
                          <a:spcPts val="0"/>
                        </a:spcBef>
                        <a:spcAft>
                          <a:spcPts val="0"/>
                        </a:spcAft>
                      </a:pPr>
                      <a:r>
                        <a:rPr lang="en-US" sz="2800" dirty="0">
                          <a:latin typeface="Century Gothic" panose="020B0502020202020204" pitchFamily="34" charset="0"/>
                        </a:rPr>
                        <a:t>Application of sterile dressing to head wound</a:t>
                      </a:r>
                      <a:endParaRPr lang="en-US" sz="2800" dirty="0">
                        <a:latin typeface="Century Gothic" panose="020B0502020202020204" pitchFamily="34" charset="0"/>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80897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Traction - 6</a:t>
            </a:r>
          </a:p>
        </p:txBody>
      </p:sp>
      <p:graphicFrame>
        <p:nvGraphicFramePr>
          <p:cNvPr id="4" name="Content Placeholder 4">
            <a:extLst>
              <a:ext uri="{FF2B5EF4-FFF2-40B4-BE49-F238E27FC236}">
                <a16:creationId xmlns:a16="http://schemas.microsoft.com/office/drawing/2014/main" id="{8880C88B-EEC8-437C-8797-542B5547A0DA}"/>
              </a:ext>
            </a:extLst>
          </p:cNvPr>
          <p:cNvGraphicFramePr>
            <a:graphicFrameLocks noGrp="1"/>
          </p:cNvGraphicFramePr>
          <p:nvPr>
            <p:ph idx="1"/>
            <p:extLst>
              <p:ext uri="{D42A27DB-BD31-4B8C-83A1-F6EECF244321}">
                <p14:modId xmlns:p14="http://schemas.microsoft.com/office/powerpoint/2010/main" val="926121475"/>
              </p:ext>
            </p:extLst>
          </p:nvPr>
        </p:nvGraphicFramePr>
        <p:xfrm>
          <a:off x="216817" y="1257300"/>
          <a:ext cx="11565606" cy="5267326"/>
        </p:xfrm>
        <a:graphic>
          <a:graphicData uri="http://schemas.openxmlformats.org/drawingml/2006/table">
            <a:tbl>
              <a:tblPr firstRow="1" bandRow="1">
                <a:tableStyleId>{284E427A-3D55-4303-BF80-6455036E1DE7}</a:tableStyleId>
              </a:tblPr>
              <a:tblGrid>
                <a:gridCol w="2788137">
                  <a:extLst>
                    <a:ext uri="{9D8B030D-6E8A-4147-A177-3AD203B41FA5}">
                      <a16:colId xmlns:a16="http://schemas.microsoft.com/office/drawing/2014/main" val="20000"/>
                    </a:ext>
                  </a:extLst>
                </a:gridCol>
                <a:gridCol w="2788137">
                  <a:extLst>
                    <a:ext uri="{9D8B030D-6E8A-4147-A177-3AD203B41FA5}">
                      <a16:colId xmlns:a16="http://schemas.microsoft.com/office/drawing/2014/main" val="20001"/>
                    </a:ext>
                  </a:extLst>
                </a:gridCol>
                <a:gridCol w="5989332">
                  <a:extLst>
                    <a:ext uri="{9D8B030D-6E8A-4147-A177-3AD203B41FA5}">
                      <a16:colId xmlns:a16="http://schemas.microsoft.com/office/drawing/2014/main" val="20002"/>
                    </a:ext>
                  </a:extLst>
                </a:gridCol>
              </a:tblGrid>
              <a:tr h="1597734">
                <a:tc rowSpan="3">
                  <a:txBody>
                    <a:bodyPr/>
                    <a:lstStyle/>
                    <a:p>
                      <a:pPr marL="0" marR="0" algn="ctr">
                        <a:spcBef>
                          <a:spcPts val="0"/>
                        </a:spcBef>
                        <a:spcAft>
                          <a:spcPts val="0"/>
                        </a:spcAft>
                      </a:pPr>
                      <a:r>
                        <a:rPr lang="en-US" sz="2800" dirty="0">
                          <a:latin typeface="Century Gothic" panose="020B0502020202020204" pitchFamily="34" charset="0"/>
                        </a:rPr>
                        <a:t>Traction</a:t>
                      </a:r>
                    </a:p>
                    <a:p>
                      <a:pPr marL="0" marR="0" algn="ctr">
                        <a:spcBef>
                          <a:spcPts val="0"/>
                        </a:spcBef>
                        <a:spcAft>
                          <a:spcPts val="0"/>
                        </a:spcAft>
                      </a:pPr>
                      <a:r>
                        <a:rPr lang="en-US" sz="2800" dirty="0">
                          <a:latin typeface="Century Gothic" panose="020B0502020202020204" pitchFamily="34" charset="0"/>
                        </a:rPr>
                        <a:t>6</a:t>
                      </a:r>
                    </a:p>
                  </a:txBody>
                  <a:tcPr marL="68580" marR="68580" marT="0" marB="0">
                    <a:solidFill>
                      <a:schemeClr val="accent1">
                        <a:lumMod val="75000"/>
                      </a:schemeClr>
                    </a:solidFill>
                  </a:tcPr>
                </a:tc>
                <a:tc>
                  <a:txBody>
                    <a:bodyPr/>
                    <a:lstStyle/>
                    <a:p>
                      <a:pPr marL="0" marR="0">
                        <a:spcBef>
                          <a:spcPts val="0"/>
                        </a:spcBef>
                        <a:spcAft>
                          <a:spcPts val="0"/>
                        </a:spcAft>
                      </a:pPr>
                      <a:r>
                        <a:rPr lang="en-US" sz="2400" dirty="0">
                          <a:latin typeface="Century Gothic" panose="020B0502020202020204" pitchFamily="34" charset="0"/>
                        </a:rPr>
                        <a:t>Definition</a:t>
                      </a:r>
                      <a:endParaRPr lang="en-US" sz="2400" dirty="0">
                        <a:latin typeface="Century Gothic" panose="020B0502020202020204" pitchFamily="34" charset="0"/>
                        <a:ea typeface="Calibri"/>
                        <a:cs typeface="Times New Roman"/>
                      </a:endParaRPr>
                    </a:p>
                  </a:txBody>
                  <a:tcPr marL="68580" marR="68580" marT="0" marB="0">
                    <a:solidFill>
                      <a:schemeClr val="accent1">
                        <a:lumMod val="75000"/>
                      </a:schemeClr>
                    </a:solidFill>
                  </a:tcPr>
                </a:tc>
                <a:tc>
                  <a:txBody>
                    <a:bodyPr/>
                    <a:lstStyle/>
                    <a:p>
                      <a:pPr marL="0" marR="0">
                        <a:spcBef>
                          <a:spcPts val="0"/>
                        </a:spcBef>
                        <a:spcAft>
                          <a:spcPts val="0"/>
                        </a:spcAft>
                      </a:pPr>
                      <a:r>
                        <a:rPr lang="en-US" sz="2800" dirty="0">
                          <a:latin typeface="Century Gothic" panose="020B0502020202020204" pitchFamily="34" charset="0"/>
                        </a:rPr>
                        <a:t>Exerting a pulling force on a body region in a distal direction</a:t>
                      </a:r>
                      <a:endParaRPr lang="en-US" sz="2800" dirty="0">
                        <a:latin typeface="Century Gothic" panose="020B0502020202020204" pitchFamily="34" charset="0"/>
                        <a:ea typeface="Calibri"/>
                        <a:cs typeface="Times New Roman"/>
                      </a:endParaRPr>
                    </a:p>
                  </a:txBody>
                  <a:tcPr marL="68580" marR="68580" marT="0" marB="0">
                    <a:solidFill>
                      <a:schemeClr val="accent1">
                        <a:lumMod val="75000"/>
                      </a:schemeClr>
                    </a:solidFill>
                  </a:tcPr>
                </a:tc>
                <a:extLst>
                  <a:ext uri="{0D108BD9-81ED-4DB2-BD59-A6C34878D82A}">
                    <a16:rowId xmlns:a16="http://schemas.microsoft.com/office/drawing/2014/main" val="10000"/>
                  </a:ext>
                </a:extLst>
              </a:tr>
              <a:tr h="2485364">
                <a:tc vMerge="1">
                  <a:txBody>
                    <a:bodyPr/>
                    <a:lstStyle/>
                    <a:p>
                      <a:endParaRPr lang="en-US"/>
                    </a:p>
                  </a:txBody>
                  <a:tcPr/>
                </a:tc>
                <a:tc>
                  <a:txBody>
                    <a:bodyPr/>
                    <a:lstStyle/>
                    <a:p>
                      <a:pPr marL="0" marR="0">
                        <a:spcBef>
                          <a:spcPts val="0"/>
                        </a:spcBef>
                        <a:spcAft>
                          <a:spcPts val="0"/>
                        </a:spcAft>
                      </a:pPr>
                      <a:r>
                        <a:rPr lang="en-US" sz="2400" dirty="0">
                          <a:latin typeface="Century Gothic" panose="020B0502020202020204" pitchFamily="34" charset="0"/>
                        </a:rPr>
                        <a:t>Explanation</a:t>
                      </a:r>
                      <a:endParaRPr lang="en-US" sz="2400" dirty="0">
                        <a:latin typeface="Century Gothic" panose="020B0502020202020204" pitchFamily="34" charset="0"/>
                        <a:ea typeface="Calibri"/>
                        <a:cs typeface="Times New Roman"/>
                      </a:endParaRPr>
                    </a:p>
                  </a:txBody>
                  <a:tcPr marL="68580" marR="68580" marT="0" marB="0">
                    <a:solidFill>
                      <a:schemeClr val="accent1">
                        <a:lumMod val="40000"/>
                        <a:lumOff val="60000"/>
                      </a:schemeClr>
                    </a:solidFill>
                  </a:tcPr>
                </a:tc>
                <a:tc>
                  <a:txBody>
                    <a:bodyPr/>
                    <a:lstStyle/>
                    <a:p>
                      <a:pPr marL="0" marR="0">
                        <a:spcBef>
                          <a:spcPts val="0"/>
                        </a:spcBef>
                        <a:spcAft>
                          <a:spcPts val="0"/>
                        </a:spcAft>
                      </a:pPr>
                      <a:r>
                        <a:rPr lang="en-US" sz="2800" dirty="0">
                          <a:latin typeface="Century Gothic" panose="020B0502020202020204" pitchFamily="34" charset="0"/>
                        </a:rPr>
                        <a:t>Traction in this section includes only the task performed using a mechanical traction apparatus</a:t>
                      </a:r>
                      <a:endParaRPr lang="en-US" sz="2800" dirty="0">
                        <a:latin typeface="Century Gothic" panose="020B0502020202020204" pitchFamily="34" charset="0"/>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1"/>
                  </a:ext>
                </a:extLst>
              </a:tr>
              <a:tr h="1184228">
                <a:tc vMerge="1">
                  <a:txBody>
                    <a:bodyPr/>
                    <a:lstStyle/>
                    <a:p>
                      <a:endParaRPr lang="en-US"/>
                    </a:p>
                  </a:txBody>
                  <a:tcPr/>
                </a:tc>
                <a:tc>
                  <a:txBody>
                    <a:bodyPr/>
                    <a:lstStyle/>
                    <a:p>
                      <a:pPr marL="0" marR="0">
                        <a:spcBef>
                          <a:spcPts val="0"/>
                        </a:spcBef>
                        <a:spcAft>
                          <a:spcPts val="0"/>
                        </a:spcAft>
                      </a:pPr>
                      <a:r>
                        <a:rPr lang="en-US" sz="2400" dirty="0">
                          <a:latin typeface="Century Gothic" panose="020B0502020202020204" pitchFamily="34" charset="0"/>
                        </a:rPr>
                        <a:t>Examples</a:t>
                      </a:r>
                      <a:endParaRPr lang="en-US" sz="2400" dirty="0">
                        <a:latin typeface="Century Gothic" panose="020B0502020202020204" pitchFamily="34" charset="0"/>
                        <a:ea typeface="Calibri"/>
                        <a:cs typeface="Times New Roman"/>
                      </a:endParaRPr>
                    </a:p>
                  </a:txBody>
                  <a:tcPr marL="68580" marR="68580" marT="0" marB="0">
                    <a:solidFill>
                      <a:schemeClr val="accent1">
                        <a:lumMod val="40000"/>
                        <a:lumOff val="60000"/>
                      </a:schemeClr>
                    </a:solidFill>
                  </a:tcPr>
                </a:tc>
                <a:tc>
                  <a:txBody>
                    <a:bodyPr/>
                    <a:lstStyle/>
                    <a:p>
                      <a:pPr marL="0" marR="0">
                        <a:spcBef>
                          <a:spcPts val="0"/>
                        </a:spcBef>
                        <a:spcAft>
                          <a:spcPts val="0"/>
                        </a:spcAft>
                      </a:pPr>
                      <a:r>
                        <a:rPr lang="en-US" sz="2800" dirty="0">
                          <a:latin typeface="Century Gothic" panose="020B0502020202020204" pitchFamily="34" charset="0"/>
                        </a:rPr>
                        <a:t>Lumbar traction using motorized split-traction table</a:t>
                      </a:r>
                      <a:endParaRPr lang="en-US" sz="2800" dirty="0">
                        <a:latin typeface="Century Gothic" panose="020B0502020202020204" pitchFamily="34" charset="0"/>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33124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Administration - 3</a:t>
            </a:r>
          </a:p>
        </p:txBody>
      </p:sp>
      <p:pic>
        <p:nvPicPr>
          <p:cNvPr id="4" name="Picture 1">
            <a:extLst>
              <a:ext uri="{FF2B5EF4-FFF2-40B4-BE49-F238E27FC236}">
                <a16:creationId xmlns:a16="http://schemas.microsoft.com/office/drawing/2014/main" id="{13602608-F4DA-43CE-A3EF-E1D0CA1192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6861" y="1162789"/>
            <a:ext cx="3756513" cy="558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5912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Administration - 3</a:t>
            </a:r>
          </a:p>
        </p:txBody>
      </p:sp>
      <p:graphicFrame>
        <p:nvGraphicFramePr>
          <p:cNvPr id="4" name="Table 3">
            <a:extLst>
              <a:ext uri="{FF2B5EF4-FFF2-40B4-BE49-F238E27FC236}">
                <a16:creationId xmlns:a16="http://schemas.microsoft.com/office/drawing/2014/main" id="{B6168223-27B1-45D3-BD42-1055536526E4}"/>
              </a:ext>
            </a:extLst>
          </p:cNvPr>
          <p:cNvGraphicFramePr>
            <a:graphicFrameLocks noGrp="1"/>
          </p:cNvGraphicFramePr>
          <p:nvPr>
            <p:extLst>
              <p:ext uri="{D42A27DB-BD31-4B8C-83A1-F6EECF244321}">
                <p14:modId xmlns:p14="http://schemas.microsoft.com/office/powerpoint/2010/main" val="1686613424"/>
              </p:ext>
            </p:extLst>
          </p:nvPr>
        </p:nvGraphicFramePr>
        <p:xfrm>
          <a:off x="343294" y="1428749"/>
          <a:ext cx="11486755" cy="2505076"/>
        </p:xfrm>
        <a:graphic>
          <a:graphicData uri="http://schemas.openxmlformats.org/drawingml/2006/table">
            <a:tbl>
              <a:tblPr firstRow="1" bandRow="1">
                <a:tableStyleId>{21E4AEA4-8DFA-4A89-87EB-49C32662AFE0}</a:tableStyleId>
              </a:tblPr>
              <a:tblGrid>
                <a:gridCol w="1640965">
                  <a:extLst>
                    <a:ext uri="{9D8B030D-6E8A-4147-A177-3AD203B41FA5}">
                      <a16:colId xmlns:a16="http://schemas.microsoft.com/office/drawing/2014/main" val="20000"/>
                    </a:ext>
                  </a:extLst>
                </a:gridCol>
                <a:gridCol w="1640965">
                  <a:extLst>
                    <a:ext uri="{9D8B030D-6E8A-4147-A177-3AD203B41FA5}">
                      <a16:colId xmlns:a16="http://schemas.microsoft.com/office/drawing/2014/main" val="20001"/>
                    </a:ext>
                  </a:extLst>
                </a:gridCol>
                <a:gridCol w="1712308">
                  <a:extLst>
                    <a:ext uri="{9D8B030D-6E8A-4147-A177-3AD203B41FA5}">
                      <a16:colId xmlns:a16="http://schemas.microsoft.com/office/drawing/2014/main" val="20002"/>
                    </a:ext>
                  </a:extLst>
                </a:gridCol>
                <a:gridCol w="1598157">
                  <a:extLst>
                    <a:ext uri="{9D8B030D-6E8A-4147-A177-3AD203B41FA5}">
                      <a16:colId xmlns:a16="http://schemas.microsoft.com/office/drawing/2014/main" val="20003"/>
                    </a:ext>
                  </a:extLst>
                </a:gridCol>
                <a:gridCol w="1612430">
                  <a:extLst>
                    <a:ext uri="{9D8B030D-6E8A-4147-A177-3AD203B41FA5}">
                      <a16:colId xmlns:a16="http://schemas.microsoft.com/office/drawing/2014/main" val="20004"/>
                    </a:ext>
                  </a:extLst>
                </a:gridCol>
                <a:gridCol w="1640965">
                  <a:extLst>
                    <a:ext uri="{9D8B030D-6E8A-4147-A177-3AD203B41FA5}">
                      <a16:colId xmlns:a16="http://schemas.microsoft.com/office/drawing/2014/main" val="20005"/>
                    </a:ext>
                  </a:extLst>
                </a:gridCol>
                <a:gridCol w="1640965">
                  <a:extLst>
                    <a:ext uri="{9D8B030D-6E8A-4147-A177-3AD203B41FA5}">
                      <a16:colId xmlns:a16="http://schemas.microsoft.com/office/drawing/2014/main" val="20006"/>
                    </a:ext>
                  </a:extLst>
                </a:gridCol>
              </a:tblGrid>
              <a:tr h="1031496">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1</a:t>
                      </a:r>
                    </a:p>
                  </a:txBody>
                  <a:tcPr marT="45711" marB="45711">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2</a:t>
                      </a:r>
                    </a:p>
                  </a:txBody>
                  <a:tcPr marT="45711" marB="45711">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3</a:t>
                      </a:r>
                    </a:p>
                  </a:txBody>
                  <a:tcPr marT="45711" marB="45711">
                    <a:solidFill>
                      <a:schemeClr val="accent1">
                        <a:lumMod val="75000"/>
                      </a:schemeClr>
                    </a:solidFill>
                  </a:tcPr>
                </a:tc>
                <a:tc>
                  <a:txBody>
                    <a:bodyPr/>
                    <a:lstStyle/>
                    <a:p>
                      <a:pPr algn="ctr"/>
                      <a:r>
                        <a:rPr lang="en-US" sz="1800" dirty="0">
                          <a:latin typeface="Century Gothic" panose="020B0502020202020204" pitchFamily="34" charset="0"/>
                        </a:rPr>
                        <a:t>Character</a:t>
                      </a:r>
                    </a:p>
                    <a:p>
                      <a:pPr algn="ctr"/>
                      <a:r>
                        <a:rPr lang="en-US" sz="2000" dirty="0">
                          <a:latin typeface="Century Gothic" panose="020B0502020202020204" pitchFamily="34" charset="0"/>
                        </a:rPr>
                        <a:t>4</a:t>
                      </a:r>
                    </a:p>
                  </a:txBody>
                  <a:tcPr marT="45711" marB="45711">
                    <a:solidFill>
                      <a:schemeClr val="accent1">
                        <a:lumMod val="75000"/>
                      </a:schemeClr>
                    </a:solidFill>
                  </a:tcPr>
                </a:tc>
                <a:tc>
                  <a:txBody>
                    <a:bodyPr/>
                    <a:lstStyle/>
                    <a:p>
                      <a:pPr algn="ctr"/>
                      <a:r>
                        <a:rPr lang="en-US" sz="1800" dirty="0">
                          <a:latin typeface="Century Gothic" panose="020B0502020202020204" pitchFamily="34" charset="0"/>
                        </a:rPr>
                        <a:t>Character</a:t>
                      </a:r>
                    </a:p>
                    <a:p>
                      <a:pPr algn="ctr"/>
                      <a:r>
                        <a:rPr lang="en-US" sz="2000" dirty="0">
                          <a:latin typeface="Century Gothic" panose="020B0502020202020204" pitchFamily="34" charset="0"/>
                        </a:rPr>
                        <a:t>5</a:t>
                      </a:r>
                    </a:p>
                  </a:txBody>
                  <a:tcPr marT="45711" marB="45711">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6</a:t>
                      </a:r>
                    </a:p>
                  </a:txBody>
                  <a:tcPr marT="45711" marB="45711">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7</a:t>
                      </a:r>
                    </a:p>
                  </a:txBody>
                  <a:tcPr marT="45711" marB="45711">
                    <a:solidFill>
                      <a:schemeClr val="accent1">
                        <a:lumMod val="75000"/>
                      </a:schemeClr>
                    </a:solidFill>
                  </a:tcPr>
                </a:tc>
                <a:extLst>
                  <a:ext uri="{0D108BD9-81ED-4DB2-BD59-A6C34878D82A}">
                    <a16:rowId xmlns:a16="http://schemas.microsoft.com/office/drawing/2014/main" val="10000"/>
                  </a:ext>
                </a:extLst>
              </a:tr>
              <a:tr h="1473580">
                <a:tc>
                  <a:txBody>
                    <a:bodyPr/>
                    <a:lstStyle/>
                    <a:p>
                      <a:pPr algn="ctr"/>
                      <a:r>
                        <a:rPr lang="en-US" sz="2000" dirty="0">
                          <a:latin typeface="Century Gothic" panose="020B0502020202020204" pitchFamily="34" charset="0"/>
                        </a:rPr>
                        <a:t>Section</a:t>
                      </a:r>
                    </a:p>
                    <a:p>
                      <a:pPr algn="ctr"/>
                      <a:endParaRPr lang="en-US" sz="2000" dirty="0">
                        <a:latin typeface="Century Gothic" panose="020B0502020202020204" pitchFamily="34" charset="0"/>
                      </a:endParaRPr>
                    </a:p>
                    <a:p>
                      <a:pPr algn="ctr"/>
                      <a:endParaRPr lang="en-US" sz="2000" dirty="0">
                        <a:latin typeface="Century Gothic" panose="020B0502020202020204" pitchFamily="34" charset="0"/>
                      </a:endParaRPr>
                    </a:p>
                  </a:txBody>
                  <a:tcPr marT="45711" marB="45711">
                    <a:solidFill>
                      <a:schemeClr val="accent1">
                        <a:lumMod val="40000"/>
                        <a:lumOff val="60000"/>
                      </a:schemeClr>
                    </a:solidFill>
                  </a:tcPr>
                </a:tc>
                <a:tc>
                  <a:txBody>
                    <a:bodyPr/>
                    <a:lstStyle/>
                    <a:p>
                      <a:pPr algn="ctr"/>
                      <a:r>
                        <a:rPr lang="en-US" sz="2000" dirty="0">
                          <a:latin typeface="Century Gothic" panose="020B0502020202020204" pitchFamily="34" charset="0"/>
                        </a:rPr>
                        <a:t>Body System</a:t>
                      </a:r>
                    </a:p>
                  </a:txBody>
                  <a:tcPr marT="45711" marB="45711">
                    <a:solidFill>
                      <a:schemeClr val="accent1">
                        <a:lumMod val="40000"/>
                        <a:lumOff val="60000"/>
                      </a:schemeClr>
                    </a:solidFill>
                  </a:tcPr>
                </a:tc>
                <a:tc>
                  <a:txBody>
                    <a:bodyPr/>
                    <a:lstStyle/>
                    <a:p>
                      <a:pPr algn="ctr"/>
                      <a:r>
                        <a:rPr lang="en-US" sz="2000" dirty="0">
                          <a:latin typeface="Century Gothic" panose="020B0502020202020204" pitchFamily="34" charset="0"/>
                        </a:rPr>
                        <a:t>Root Operation</a:t>
                      </a:r>
                    </a:p>
                  </a:txBody>
                  <a:tcPr marT="45711" marB="45711">
                    <a:solidFill>
                      <a:schemeClr val="accent1">
                        <a:lumMod val="40000"/>
                        <a:lumOff val="60000"/>
                      </a:schemeClr>
                    </a:solidFill>
                  </a:tcPr>
                </a:tc>
                <a:tc>
                  <a:txBody>
                    <a:bodyPr/>
                    <a:lstStyle/>
                    <a:p>
                      <a:pPr algn="ctr"/>
                      <a:r>
                        <a:rPr lang="en-US" sz="2000" dirty="0">
                          <a:latin typeface="Century Gothic" panose="020B0502020202020204" pitchFamily="34" charset="0"/>
                        </a:rPr>
                        <a:t>Body </a:t>
                      </a:r>
                    </a:p>
                    <a:p>
                      <a:pPr algn="ctr"/>
                      <a:r>
                        <a:rPr lang="en-US" sz="2000" dirty="0">
                          <a:latin typeface="Century Gothic" panose="020B0502020202020204" pitchFamily="34" charset="0"/>
                        </a:rPr>
                        <a:t>System/</a:t>
                      </a:r>
                    </a:p>
                    <a:p>
                      <a:pPr algn="ctr"/>
                      <a:r>
                        <a:rPr lang="en-US" sz="2000" dirty="0">
                          <a:latin typeface="Century Gothic" panose="020B0502020202020204" pitchFamily="34" charset="0"/>
                        </a:rPr>
                        <a:t>Region</a:t>
                      </a:r>
                    </a:p>
                  </a:txBody>
                  <a:tcPr marT="45711" marB="45711">
                    <a:solidFill>
                      <a:schemeClr val="accent1">
                        <a:lumMod val="40000"/>
                        <a:lumOff val="60000"/>
                      </a:schemeClr>
                    </a:solidFill>
                  </a:tcPr>
                </a:tc>
                <a:tc>
                  <a:txBody>
                    <a:bodyPr/>
                    <a:lstStyle/>
                    <a:p>
                      <a:r>
                        <a:rPr lang="en-US" sz="2000" dirty="0">
                          <a:latin typeface="Century Gothic" panose="020B0502020202020204" pitchFamily="34" charset="0"/>
                        </a:rPr>
                        <a:t>Approach</a:t>
                      </a:r>
                    </a:p>
                  </a:txBody>
                  <a:tcPr marT="45711" marB="45711">
                    <a:solidFill>
                      <a:schemeClr val="accent1">
                        <a:lumMod val="40000"/>
                        <a:lumOff val="60000"/>
                      </a:schemeClr>
                    </a:solidFill>
                  </a:tcPr>
                </a:tc>
                <a:tc>
                  <a:txBody>
                    <a:bodyPr/>
                    <a:lstStyle/>
                    <a:p>
                      <a:pPr algn="ctr"/>
                      <a:r>
                        <a:rPr lang="en-US" sz="2000" dirty="0">
                          <a:latin typeface="Century Gothic" panose="020B0502020202020204" pitchFamily="34" charset="0"/>
                        </a:rPr>
                        <a:t>Substance</a:t>
                      </a:r>
                    </a:p>
                  </a:txBody>
                  <a:tcPr marT="45711" marB="45711">
                    <a:solidFill>
                      <a:schemeClr val="accent1">
                        <a:lumMod val="40000"/>
                        <a:lumOff val="60000"/>
                      </a:schemeClr>
                    </a:solidFill>
                  </a:tcPr>
                </a:tc>
                <a:tc>
                  <a:txBody>
                    <a:bodyPr/>
                    <a:lstStyle/>
                    <a:p>
                      <a:pPr algn="ctr"/>
                      <a:r>
                        <a:rPr lang="en-US" sz="2000" dirty="0">
                          <a:latin typeface="Century Gothic" panose="020B0502020202020204" pitchFamily="34" charset="0"/>
                        </a:rPr>
                        <a:t>Qualifier</a:t>
                      </a:r>
                    </a:p>
                  </a:txBody>
                  <a:tcPr marT="45711" marB="45711">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5" name="Up Arrow 5">
            <a:extLst>
              <a:ext uri="{FF2B5EF4-FFF2-40B4-BE49-F238E27FC236}">
                <a16:creationId xmlns:a16="http://schemas.microsoft.com/office/drawing/2014/main" id="{EF15BB1A-2078-4FA8-A912-B8527E3DACDA}"/>
              </a:ext>
            </a:extLst>
          </p:cNvPr>
          <p:cNvSpPr>
            <a:spLocks noChangeArrowheads="1"/>
          </p:cNvSpPr>
          <p:nvPr/>
        </p:nvSpPr>
        <p:spPr bwMode="auto">
          <a:xfrm>
            <a:off x="8801855" y="4104027"/>
            <a:ext cx="1077924" cy="1325224"/>
          </a:xfrm>
          <a:prstGeom prst="upArrow">
            <a:avLst>
              <a:gd name="adj1" fmla="val 50000"/>
              <a:gd name="adj2" fmla="val 50000"/>
            </a:avLst>
          </a:prstGeom>
          <a:ln>
            <a:headEnd/>
            <a:tailEnd/>
          </a:ln>
        </p:spPr>
        <p:style>
          <a:lnRef idx="0">
            <a:schemeClr val="accent1"/>
          </a:lnRef>
          <a:fillRef idx="3">
            <a:schemeClr val="accent1"/>
          </a:fillRef>
          <a:effectRef idx="3">
            <a:schemeClr val="accent1"/>
          </a:effectRef>
          <a:fontRef idx="minor">
            <a:schemeClr val="lt1"/>
          </a:fontRef>
        </p:style>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Tree>
    <p:extLst>
      <p:ext uri="{BB962C8B-B14F-4D97-AF65-F5344CB8AC3E}">
        <p14:creationId xmlns:p14="http://schemas.microsoft.com/office/powerpoint/2010/main" val="1323488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A18F1-0614-4C19-996A-C1A63E3B636C}"/>
              </a:ext>
            </a:extLst>
          </p:cNvPr>
          <p:cNvSpPr>
            <a:spLocks noGrp="1"/>
          </p:cNvSpPr>
          <p:nvPr>
            <p:ph type="title"/>
          </p:nvPr>
        </p:nvSpPr>
        <p:spPr/>
        <p:txBody>
          <a:bodyPr/>
          <a:lstStyle/>
          <a:p>
            <a:r>
              <a:rPr lang="en-US" dirty="0"/>
              <a:t>Obstetrics</a:t>
            </a:r>
          </a:p>
        </p:txBody>
      </p:sp>
    </p:spTree>
    <p:extLst>
      <p:ext uri="{BB962C8B-B14F-4D97-AF65-F5344CB8AC3E}">
        <p14:creationId xmlns:p14="http://schemas.microsoft.com/office/powerpoint/2010/main" val="3675228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Administration - 3</a:t>
            </a:r>
          </a:p>
        </p:txBody>
      </p:sp>
      <p:sp>
        <p:nvSpPr>
          <p:cNvPr id="3" name="Content Placeholder 2">
            <a:extLst>
              <a:ext uri="{FF2B5EF4-FFF2-40B4-BE49-F238E27FC236}">
                <a16:creationId xmlns:a16="http://schemas.microsoft.com/office/drawing/2014/main" id="{CDE32E37-5670-4C35-8060-AC62CDE9C46C}"/>
              </a:ext>
            </a:extLst>
          </p:cNvPr>
          <p:cNvSpPr>
            <a:spLocks noGrp="1"/>
          </p:cNvSpPr>
          <p:nvPr>
            <p:ph idx="1"/>
          </p:nvPr>
        </p:nvSpPr>
        <p:spPr>
          <a:xfrm>
            <a:off x="1523720" y="2850599"/>
            <a:ext cx="3268254" cy="1975448"/>
          </a:xfrm>
        </p:spPr>
        <p:txBody>
          <a:bodyPr/>
          <a:lstStyle/>
          <a:p>
            <a:pPr marL="0" indent="0">
              <a:lnSpc>
                <a:spcPct val="100000"/>
              </a:lnSpc>
              <a:spcBef>
                <a:spcPts val="0"/>
              </a:spcBef>
              <a:buNone/>
            </a:pPr>
            <a:r>
              <a:rPr lang="en-US" dirty="0"/>
              <a:t>Introduction</a:t>
            </a:r>
          </a:p>
          <a:p>
            <a:pPr marL="0" indent="0">
              <a:lnSpc>
                <a:spcPct val="100000"/>
              </a:lnSpc>
              <a:spcBef>
                <a:spcPts val="0"/>
              </a:spcBef>
              <a:buNone/>
            </a:pPr>
            <a:r>
              <a:rPr lang="en-US" dirty="0"/>
              <a:t>Irrigation</a:t>
            </a:r>
          </a:p>
          <a:p>
            <a:pPr marL="0" indent="0">
              <a:lnSpc>
                <a:spcPct val="100000"/>
              </a:lnSpc>
              <a:spcBef>
                <a:spcPts val="0"/>
              </a:spcBef>
              <a:buNone/>
            </a:pPr>
            <a:r>
              <a:rPr lang="en-US" dirty="0"/>
              <a:t>Transfusion</a:t>
            </a:r>
          </a:p>
        </p:txBody>
      </p:sp>
      <p:sp>
        <p:nvSpPr>
          <p:cNvPr id="4" name="Content Placeholder 2">
            <a:extLst>
              <a:ext uri="{FF2B5EF4-FFF2-40B4-BE49-F238E27FC236}">
                <a16:creationId xmlns:a16="http://schemas.microsoft.com/office/drawing/2014/main" id="{40F3D5A8-B253-416B-BD14-103739EF8F43}"/>
              </a:ext>
            </a:extLst>
          </p:cNvPr>
          <p:cNvSpPr txBox="1">
            <a:spLocks/>
          </p:cNvSpPr>
          <p:nvPr/>
        </p:nvSpPr>
        <p:spPr>
          <a:xfrm>
            <a:off x="967316" y="2105257"/>
            <a:ext cx="4381062" cy="7453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dirty="0"/>
              <a:t>Root Operations</a:t>
            </a:r>
          </a:p>
        </p:txBody>
      </p:sp>
      <p:sp>
        <p:nvSpPr>
          <p:cNvPr id="5" name="TextBox 9">
            <a:extLst>
              <a:ext uri="{FF2B5EF4-FFF2-40B4-BE49-F238E27FC236}">
                <a16:creationId xmlns:a16="http://schemas.microsoft.com/office/drawing/2014/main" id="{6C7CCB36-04F5-4A74-B55E-4565673B2C4F}"/>
              </a:ext>
            </a:extLst>
          </p:cNvPr>
          <p:cNvSpPr txBox="1">
            <a:spLocks noChangeArrowheads="1"/>
          </p:cNvSpPr>
          <p:nvPr/>
        </p:nvSpPr>
        <p:spPr bwMode="auto">
          <a:xfrm>
            <a:off x="6255587" y="2185239"/>
            <a:ext cx="4734465" cy="2554545"/>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4000" dirty="0">
                <a:latin typeface="Century Gothic" panose="020B0502020202020204" pitchFamily="34" charset="0"/>
              </a:rPr>
              <a:t>All new Root Operations – See definitions in PCS codebook</a:t>
            </a:r>
          </a:p>
        </p:txBody>
      </p:sp>
    </p:spTree>
    <p:extLst>
      <p:ext uri="{BB962C8B-B14F-4D97-AF65-F5344CB8AC3E}">
        <p14:creationId xmlns:p14="http://schemas.microsoft.com/office/powerpoint/2010/main" val="3492088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Administration - 3</a:t>
            </a:r>
          </a:p>
        </p:txBody>
      </p:sp>
      <p:sp>
        <p:nvSpPr>
          <p:cNvPr id="3" name="Content Placeholder 2">
            <a:extLst>
              <a:ext uri="{FF2B5EF4-FFF2-40B4-BE49-F238E27FC236}">
                <a16:creationId xmlns:a16="http://schemas.microsoft.com/office/drawing/2014/main" id="{CDE32E37-5670-4C35-8060-AC62CDE9C46C}"/>
              </a:ext>
            </a:extLst>
          </p:cNvPr>
          <p:cNvSpPr>
            <a:spLocks noGrp="1"/>
          </p:cNvSpPr>
          <p:nvPr>
            <p:ph idx="1"/>
          </p:nvPr>
        </p:nvSpPr>
        <p:spPr>
          <a:xfrm>
            <a:off x="216817" y="1178350"/>
            <a:ext cx="11774077" cy="5472615"/>
          </a:xfrm>
        </p:spPr>
        <p:txBody>
          <a:bodyPr/>
          <a:lstStyle/>
          <a:p>
            <a:pPr marL="0" indent="0">
              <a:buNone/>
            </a:pPr>
            <a:r>
              <a:rPr lang="en-US" altLang="en-US" b="1" dirty="0"/>
              <a:t>Coding Note: </a:t>
            </a:r>
            <a:r>
              <a:rPr lang="en-US" altLang="en-US" dirty="0"/>
              <a:t>Administration Section</a:t>
            </a:r>
          </a:p>
          <a:p>
            <a:r>
              <a:rPr lang="en-US" altLang="en-US" dirty="0"/>
              <a:t>The Administration section includes infusions, injections, and transfusions, as well as other related procedures, such as irrigation and tattooing.  </a:t>
            </a:r>
          </a:p>
          <a:p>
            <a:r>
              <a:rPr lang="en-US" altLang="en-US" dirty="0"/>
              <a:t>All codes in this section define procedures where a diagnostic or therapeutic substance is given to the patient.</a:t>
            </a:r>
          </a:p>
          <a:p>
            <a:pPr>
              <a:lnSpc>
                <a:spcPct val="100000"/>
              </a:lnSpc>
              <a:spcBef>
                <a:spcPts val="0"/>
              </a:spcBef>
            </a:pPr>
            <a:endParaRPr lang="en-US" dirty="0"/>
          </a:p>
        </p:txBody>
      </p:sp>
    </p:spTree>
    <p:extLst>
      <p:ext uri="{BB962C8B-B14F-4D97-AF65-F5344CB8AC3E}">
        <p14:creationId xmlns:p14="http://schemas.microsoft.com/office/powerpoint/2010/main" val="1443781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noAutofit/>
          </a:bodyPr>
          <a:lstStyle/>
          <a:p>
            <a:r>
              <a:rPr lang="en-US" sz="3800" dirty="0"/>
              <a:t>Substances in Administration Section</a:t>
            </a:r>
          </a:p>
        </p:txBody>
      </p:sp>
      <p:graphicFrame>
        <p:nvGraphicFramePr>
          <p:cNvPr id="4" name="Content Placeholder 4">
            <a:extLst>
              <a:ext uri="{FF2B5EF4-FFF2-40B4-BE49-F238E27FC236}">
                <a16:creationId xmlns:a16="http://schemas.microsoft.com/office/drawing/2014/main" id="{74537DE3-8D7F-4E13-9636-463BCD5D00E2}"/>
              </a:ext>
            </a:extLst>
          </p:cNvPr>
          <p:cNvGraphicFramePr>
            <a:graphicFrameLocks noGrp="1"/>
          </p:cNvGraphicFramePr>
          <p:nvPr>
            <p:ph idx="1"/>
            <p:extLst>
              <p:ext uri="{D42A27DB-BD31-4B8C-83A1-F6EECF244321}">
                <p14:modId xmlns:p14="http://schemas.microsoft.com/office/powerpoint/2010/main" val="3552039657"/>
              </p:ext>
            </p:extLst>
          </p:nvPr>
        </p:nvGraphicFramePr>
        <p:xfrm>
          <a:off x="216818" y="1257300"/>
          <a:ext cx="11618625" cy="5152128"/>
        </p:xfrm>
        <a:graphic>
          <a:graphicData uri="http://schemas.openxmlformats.org/drawingml/2006/table">
            <a:tbl>
              <a:tblPr firstRow="1" bandRow="1">
                <a:tableStyleId>{21E4AEA4-8DFA-4A89-87EB-49C32662AFE0}</a:tableStyleId>
              </a:tblPr>
              <a:tblGrid>
                <a:gridCol w="2981094">
                  <a:extLst>
                    <a:ext uri="{9D8B030D-6E8A-4147-A177-3AD203B41FA5}">
                      <a16:colId xmlns:a16="http://schemas.microsoft.com/office/drawing/2014/main" val="20000"/>
                    </a:ext>
                  </a:extLst>
                </a:gridCol>
                <a:gridCol w="2879177">
                  <a:extLst>
                    <a:ext uri="{9D8B030D-6E8A-4147-A177-3AD203B41FA5}">
                      <a16:colId xmlns:a16="http://schemas.microsoft.com/office/drawing/2014/main" val="20001"/>
                    </a:ext>
                  </a:extLst>
                </a:gridCol>
                <a:gridCol w="2879177">
                  <a:extLst>
                    <a:ext uri="{9D8B030D-6E8A-4147-A177-3AD203B41FA5}">
                      <a16:colId xmlns:a16="http://schemas.microsoft.com/office/drawing/2014/main" val="20002"/>
                    </a:ext>
                  </a:extLst>
                </a:gridCol>
                <a:gridCol w="2879177">
                  <a:extLst>
                    <a:ext uri="{9D8B030D-6E8A-4147-A177-3AD203B41FA5}">
                      <a16:colId xmlns:a16="http://schemas.microsoft.com/office/drawing/2014/main" val="20003"/>
                    </a:ext>
                  </a:extLst>
                </a:gridCol>
              </a:tblGrid>
              <a:tr h="84331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u="none" strike="noStrike" cap="none" normalizeH="0" baseline="0" dirty="0">
                          <a:ln>
                            <a:noFill/>
                          </a:ln>
                          <a:effectLst/>
                          <a:latin typeface="Century Gothic" panose="020B0502020202020204" pitchFamily="34" charset="0"/>
                        </a:rPr>
                        <a:t>Physiological Systems and Anatomical Regions</a:t>
                      </a:r>
                      <a:endParaRPr kumimoji="0" lang="en-US" sz="32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38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Century Gothic" panose="020B0502020202020204" pitchFamily="34" charset="0"/>
                        </a:rPr>
                        <a:t>Anti-inflammatory</a:t>
                      </a:r>
                      <a:endParaRPr kumimoji="0" lang="en-US" sz="20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Century Gothic" panose="020B0502020202020204" pitchFamily="34" charset="0"/>
                        </a:rPr>
                        <a:t>Anti-infective</a:t>
                      </a:r>
                      <a:endParaRPr kumimoji="0" lang="en-US" sz="20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Century Gothic" panose="020B0502020202020204" pitchFamily="34" charset="0"/>
                        </a:rPr>
                        <a:t>Antineoplastic</a:t>
                      </a:r>
                      <a:endParaRPr kumimoji="0" lang="en-US" sz="20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latin typeface="Century Gothic" panose="020B0502020202020204" pitchFamily="34" charset="0"/>
                        </a:rPr>
                        <a:t>Antiarrhythmic</a:t>
                      </a:r>
                      <a:endParaRPr kumimoji="0" lang="en-US" sz="2000" b="0" i="0" u="none" strike="noStrike" cap="none" normalizeH="0" baseline="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extLst>
                  <a:ext uri="{0D108BD9-81ED-4DB2-BD59-A6C34878D82A}">
                    <a16:rowId xmlns:a16="http://schemas.microsoft.com/office/drawing/2014/main" val="10001"/>
                  </a:ext>
                </a:extLst>
              </a:tr>
              <a:tr h="12649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latin typeface="Century Gothic" panose="020B0502020202020204" pitchFamily="34" charset="0"/>
                        </a:rPr>
                        <a:t>Dialysate</a:t>
                      </a:r>
                      <a:endParaRPr kumimoji="0" lang="en-US" sz="2000" b="0" i="0" u="none" strike="noStrike" cap="none" normalizeH="0" baseline="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Century Gothic" panose="020B0502020202020204" pitchFamily="34" charset="0"/>
                        </a:rPr>
                        <a:t>Electrolytic and Water Balance Substance</a:t>
                      </a:r>
                      <a:endParaRPr kumimoji="0" lang="en-US" sz="20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Century Gothic" panose="020B0502020202020204" pitchFamily="34" charset="0"/>
                        </a:rPr>
                        <a:t>Gas  </a:t>
                      </a:r>
                      <a:endParaRPr kumimoji="0" lang="en-US" sz="20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latin typeface="Century Gothic" panose="020B0502020202020204" pitchFamily="34" charset="0"/>
                        </a:rPr>
                        <a:t>Intracirculatory Anesthetic </a:t>
                      </a:r>
                      <a:endParaRPr kumimoji="0" lang="en-US" sz="2000" b="0" i="0" u="none" strike="noStrike" cap="none" normalizeH="0" baseline="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extLst>
                  <a:ext uri="{0D108BD9-81ED-4DB2-BD59-A6C34878D82A}">
                    <a16:rowId xmlns:a16="http://schemas.microsoft.com/office/drawing/2014/main" val="10002"/>
                  </a:ext>
                </a:extLst>
              </a:tr>
              <a:tr h="8433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latin typeface="Century Gothic" panose="020B0502020202020204" pitchFamily="34" charset="0"/>
                        </a:rPr>
                        <a:t>Local Anesthetic</a:t>
                      </a:r>
                      <a:endParaRPr kumimoji="0" lang="en-US" sz="2000" b="0" i="0" u="none" strike="noStrike" cap="none" normalizeH="0" baseline="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latin typeface="Century Gothic" panose="020B0502020202020204" pitchFamily="34" charset="0"/>
                        </a:rPr>
                        <a:t>Nutritional Substance</a:t>
                      </a:r>
                      <a:endParaRPr kumimoji="0" lang="en-US" sz="2000" b="0" i="0" u="none" strike="noStrike" cap="none" normalizeH="0" baseline="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Century Gothic" panose="020B0502020202020204" pitchFamily="34" charset="0"/>
                        </a:rPr>
                        <a:t>Pancreatic Islet Cells</a:t>
                      </a:r>
                      <a:endParaRPr kumimoji="0" lang="en-US" sz="20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Century Gothic" panose="020B0502020202020204" pitchFamily="34" charset="0"/>
                        </a:rPr>
                        <a:t>Pigment</a:t>
                      </a:r>
                      <a:endParaRPr kumimoji="0" lang="en-US" sz="20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extLst>
                  <a:ext uri="{0D108BD9-81ED-4DB2-BD59-A6C34878D82A}">
                    <a16:rowId xmlns:a16="http://schemas.microsoft.com/office/drawing/2014/main" val="10003"/>
                  </a:ext>
                </a:extLst>
              </a:tr>
              <a:tr h="8433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latin typeface="Century Gothic" panose="020B0502020202020204" pitchFamily="34" charset="0"/>
                        </a:rPr>
                        <a:t>Platelet Inhibitor</a:t>
                      </a:r>
                      <a:endParaRPr kumimoji="0" lang="en-US" sz="2000" b="0" i="0" u="none" strike="noStrike" cap="none" normalizeH="0" baseline="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latin typeface="Century Gothic" panose="020B0502020202020204" pitchFamily="34" charset="0"/>
                        </a:rPr>
                        <a:t>Radioactive Substance</a:t>
                      </a:r>
                      <a:endParaRPr kumimoji="0" lang="en-US" sz="2000" b="0" i="0" u="none" strike="noStrike" cap="none" normalizeH="0" baseline="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latin typeface="Century Gothic" panose="020B0502020202020204" pitchFamily="34" charset="0"/>
                        </a:rPr>
                        <a:t>Regional Anesthetic</a:t>
                      </a:r>
                      <a:endParaRPr kumimoji="0" lang="en-US" sz="2000" b="0" i="0" u="none" strike="noStrike" cap="none" normalizeH="0" baseline="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Century Gothic" panose="020B0502020202020204" pitchFamily="34" charset="0"/>
                        </a:rPr>
                        <a:t>Serum, Toxoid and Vaccine</a:t>
                      </a:r>
                      <a:endParaRPr kumimoji="0" lang="en-US" sz="20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extLst>
                  <a:ext uri="{0D108BD9-81ED-4DB2-BD59-A6C34878D82A}">
                    <a16:rowId xmlns:a16="http://schemas.microsoft.com/office/drawing/2014/main" val="10004"/>
                  </a:ext>
                </a:extLst>
              </a:tr>
              <a:tr h="8433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latin typeface="Century Gothic" panose="020B0502020202020204" pitchFamily="34" charset="0"/>
                        </a:rPr>
                        <a:t>Sperm</a:t>
                      </a:r>
                      <a:endParaRPr kumimoji="0" lang="en-US" sz="2000" b="0" i="0" u="none" strike="noStrike" cap="none" normalizeH="0" baseline="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Century Gothic" panose="020B0502020202020204" pitchFamily="34" charset="0"/>
                        </a:rPr>
                        <a:t>Stem Cells, Embryonic</a:t>
                      </a:r>
                      <a:endParaRPr kumimoji="0" lang="en-US" sz="20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a:ln>
                            <a:noFill/>
                          </a:ln>
                          <a:effectLst/>
                          <a:latin typeface="Century Gothic" panose="020B0502020202020204" pitchFamily="34" charset="0"/>
                        </a:rPr>
                        <a:t>Stem Cells, Somatic</a:t>
                      </a:r>
                      <a:endParaRPr kumimoji="0" lang="en-US" sz="2000" b="0" i="0" u="none" strike="noStrike" cap="none" normalizeH="0" baseline="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latin typeface="Century Gothic" panose="020B0502020202020204" pitchFamily="34" charset="0"/>
                        </a:rPr>
                        <a:t>Thrombolytic</a:t>
                      </a:r>
                      <a:endParaRPr kumimoji="0" lang="en-US" sz="20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02320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noAutofit/>
          </a:bodyPr>
          <a:lstStyle/>
          <a:p>
            <a:r>
              <a:rPr lang="en-US" sz="3800" dirty="0"/>
              <a:t>Substances in Administration Section</a:t>
            </a:r>
          </a:p>
        </p:txBody>
      </p:sp>
      <p:graphicFrame>
        <p:nvGraphicFramePr>
          <p:cNvPr id="4" name="Content Placeholder 4">
            <a:extLst>
              <a:ext uri="{FF2B5EF4-FFF2-40B4-BE49-F238E27FC236}">
                <a16:creationId xmlns:a16="http://schemas.microsoft.com/office/drawing/2014/main" id="{74537DE3-8D7F-4E13-9636-463BCD5D00E2}"/>
              </a:ext>
            </a:extLst>
          </p:cNvPr>
          <p:cNvGraphicFramePr>
            <a:graphicFrameLocks noGrp="1"/>
          </p:cNvGraphicFramePr>
          <p:nvPr>
            <p:ph idx="1"/>
            <p:extLst>
              <p:ext uri="{D42A27DB-BD31-4B8C-83A1-F6EECF244321}">
                <p14:modId xmlns:p14="http://schemas.microsoft.com/office/powerpoint/2010/main" val="146927229"/>
              </p:ext>
            </p:extLst>
          </p:nvPr>
        </p:nvGraphicFramePr>
        <p:xfrm>
          <a:off x="216818" y="1999172"/>
          <a:ext cx="11618625" cy="3683123"/>
        </p:xfrm>
        <a:graphic>
          <a:graphicData uri="http://schemas.openxmlformats.org/drawingml/2006/table">
            <a:tbl>
              <a:tblPr firstRow="1" bandRow="1">
                <a:tableStyleId>{21E4AEA4-8DFA-4A89-87EB-49C32662AFE0}</a:tableStyleId>
              </a:tblPr>
              <a:tblGrid>
                <a:gridCol w="2981094">
                  <a:extLst>
                    <a:ext uri="{9D8B030D-6E8A-4147-A177-3AD203B41FA5}">
                      <a16:colId xmlns:a16="http://schemas.microsoft.com/office/drawing/2014/main" val="20000"/>
                    </a:ext>
                  </a:extLst>
                </a:gridCol>
                <a:gridCol w="2879177">
                  <a:extLst>
                    <a:ext uri="{9D8B030D-6E8A-4147-A177-3AD203B41FA5}">
                      <a16:colId xmlns:a16="http://schemas.microsoft.com/office/drawing/2014/main" val="20001"/>
                    </a:ext>
                  </a:extLst>
                </a:gridCol>
                <a:gridCol w="2879177">
                  <a:extLst>
                    <a:ext uri="{9D8B030D-6E8A-4147-A177-3AD203B41FA5}">
                      <a16:colId xmlns:a16="http://schemas.microsoft.com/office/drawing/2014/main" val="20002"/>
                    </a:ext>
                  </a:extLst>
                </a:gridCol>
                <a:gridCol w="2879177">
                  <a:extLst>
                    <a:ext uri="{9D8B030D-6E8A-4147-A177-3AD203B41FA5}">
                      <a16:colId xmlns:a16="http://schemas.microsoft.com/office/drawing/2014/main" val="20003"/>
                    </a:ext>
                  </a:extLst>
                </a:gridCol>
              </a:tblGrid>
              <a:tr h="84331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u="none" strike="noStrike" cap="none" normalizeH="0" baseline="0" dirty="0">
                          <a:ln>
                            <a:noFill/>
                          </a:ln>
                          <a:effectLst/>
                          <a:latin typeface="Century Gothic" panose="020B0502020202020204" pitchFamily="34" charset="0"/>
                        </a:rPr>
                        <a:t>Circulatory</a:t>
                      </a:r>
                      <a:endParaRPr kumimoji="0" lang="en-US" sz="32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38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Antihemolytic factor</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Bone Marrow</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Factor IX</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latin typeface="Century Gothic" panose="020B0502020202020204" pitchFamily="34" charset="0"/>
                        </a:rPr>
                        <a:t>Fibrinogen</a:t>
                      </a:r>
                      <a:endParaRPr kumimoji="0" lang="en-US" sz="2400" b="0" i="0" u="none" strike="noStrike" cap="none" normalizeH="0" baseline="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extLst>
                  <a:ext uri="{0D108BD9-81ED-4DB2-BD59-A6C34878D82A}">
                    <a16:rowId xmlns:a16="http://schemas.microsoft.com/office/drawing/2014/main" val="10001"/>
                  </a:ext>
                </a:extLst>
              </a:tr>
              <a:tr h="12649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Fresh Plasma</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Frozen Plasma</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Globulin</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Platelets</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extLst>
                  <a:ext uri="{0D108BD9-81ED-4DB2-BD59-A6C34878D82A}">
                    <a16:rowId xmlns:a16="http://schemas.microsoft.com/office/drawing/2014/main" val="10002"/>
                  </a:ext>
                </a:extLst>
              </a:tr>
              <a:tr h="8433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latin typeface="Century Gothic" panose="020B0502020202020204" pitchFamily="34" charset="0"/>
                        </a:rPr>
                        <a:t>Red Blood Cells</a:t>
                      </a:r>
                      <a:endParaRPr kumimoji="0" lang="en-US" sz="2400" b="0" i="0" u="none" strike="noStrike" cap="none" normalizeH="0" baseline="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Frozen Red Cells</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Serum Albumin</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Whole Blood</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57387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Transfusion - 2</a:t>
            </a:r>
          </a:p>
        </p:txBody>
      </p:sp>
      <p:graphicFrame>
        <p:nvGraphicFramePr>
          <p:cNvPr id="4" name="Content Placeholder 4">
            <a:extLst>
              <a:ext uri="{FF2B5EF4-FFF2-40B4-BE49-F238E27FC236}">
                <a16:creationId xmlns:a16="http://schemas.microsoft.com/office/drawing/2014/main" id="{8A03D6FF-4381-463F-B835-121959F03CE9}"/>
              </a:ext>
            </a:extLst>
          </p:cNvPr>
          <p:cNvGraphicFramePr>
            <a:graphicFrameLocks noGrp="1"/>
          </p:cNvGraphicFramePr>
          <p:nvPr>
            <p:ph idx="1"/>
            <p:extLst>
              <p:ext uri="{D42A27DB-BD31-4B8C-83A1-F6EECF244321}">
                <p14:modId xmlns:p14="http://schemas.microsoft.com/office/powerpoint/2010/main" val="3129258633"/>
              </p:ext>
            </p:extLst>
          </p:nvPr>
        </p:nvGraphicFramePr>
        <p:xfrm>
          <a:off x="394356" y="1171484"/>
          <a:ext cx="11441086" cy="5220689"/>
        </p:xfrm>
        <a:graphic>
          <a:graphicData uri="http://schemas.openxmlformats.org/drawingml/2006/table">
            <a:tbl>
              <a:tblPr firstRow="1" bandRow="1">
                <a:tableStyleId>{21E4AEA4-8DFA-4A89-87EB-49C32662AFE0}</a:tableStyleId>
              </a:tblPr>
              <a:tblGrid>
                <a:gridCol w="3036911">
                  <a:extLst>
                    <a:ext uri="{9D8B030D-6E8A-4147-A177-3AD203B41FA5}">
                      <a16:colId xmlns:a16="http://schemas.microsoft.com/office/drawing/2014/main" val="20000"/>
                    </a:ext>
                  </a:extLst>
                </a:gridCol>
                <a:gridCol w="2936886">
                  <a:extLst>
                    <a:ext uri="{9D8B030D-6E8A-4147-A177-3AD203B41FA5}">
                      <a16:colId xmlns:a16="http://schemas.microsoft.com/office/drawing/2014/main" val="20001"/>
                    </a:ext>
                  </a:extLst>
                </a:gridCol>
                <a:gridCol w="5467289">
                  <a:extLst>
                    <a:ext uri="{9D8B030D-6E8A-4147-A177-3AD203B41FA5}">
                      <a16:colId xmlns:a16="http://schemas.microsoft.com/office/drawing/2014/main" val="20002"/>
                    </a:ext>
                  </a:extLst>
                </a:gridCol>
              </a:tblGrid>
              <a:tr h="1409552">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entury Gothic" panose="020B0502020202020204" pitchFamily="34" charset="0"/>
                        </a:rPr>
                        <a:t>Transfusion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entury Gothic" panose="020B0502020202020204" pitchFamily="34" charset="0"/>
                        </a:rPr>
                        <a:t>2</a:t>
                      </a:r>
                      <a:endParaRPr kumimoji="0" lang="en-US" sz="2800" b="1" i="0" u="none" strike="noStrike" cap="none" normalizeH="0" baseline="0" dirty="0">
                        <a:ln>
                          <a:noFill/>
                        </a:ln>
                        <a:solidFill>
                          <a:schemeClr val="bg1"/>
                        </a:solidFill>
                        <a:effectLst/>
                        <a:latin typeface="Century Gothic" panose="020B0502020202020204" pitchFamily="34" charset="0"/>
                        <a:cs typeface="Arial" pitchFamily="34" charset="0"/>
                      </a:endParaRPr>
                    </a:p>
                  </a:txBody>
                  <a:tcPr marL="68580" marR="68580" marT="0" marB="0" horzOverflow="overflow">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Definition</a:t>
                      </a:r>
                      <a:endParaRPr kumimoji="0" lang="en-US" sz="2400" b="1" i="0" u="none" strike="noStrike" cap="none" normalizeH="0" baseline="0" dirty="0">
                        <a:ln>
                          <a:noFill/>
                        </a:ln>
                        <a:solidFill>
                          <a:schemeClr val="bg1"/>
                        </a:solidFill>
                        <a:effectLst/>
                        <a:latin typeface="Century Gothic" panose="020B0502020202020204" pitchFamily="34" charset="0"/>
                        <a:ea typeface="Calibri" pitchFamily="34" charset="0"/>
                      </a:endParaRPr>
                    </a:p>
                  </a:txBody>
                  <a:tcPr marL="68580" marR="68580" marT="0" marB="0" horzOverflow="overflow">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entury Gothic" panose="020B0502020202020204" pitchFamily="34" charset="0"/>
                        </a:rPr>
                        <a:t>Putting in blood or blood products</a:t>
                      </a:r>
                      <a:endParaRPr kumimoji="0" lang="en-US" sz="2800" b="1" i="0" u="none" strike="noStrike" cap="none" normalizeH="0" baseline="0" dirty="0">
                        <a:ln>
                          <a:noFill/>
                        </a:ln>
                        <a:solidFill>
                          <a:schemeClr val="bg1"/>
                        </a:solidFill>
                        <a:effectLst/>
                        <a:latin typeface="Century Gothic" panose="020B0502020202020204" pitchFamily="34" charset="0"/>
                        <a:ea typeface="Calibri" pitchFamily="34" charset="0"/>
                      </a:endParaRPr>
                    </a:p>
                  </a:txBody>
                  <a:tcPr marL="68580" marR="68580" marT="0" marB="0" horzOverflow="overflow">
                    <a:solidFill>
                      <a:schemeClr val="accent1">
                        <a:lumMod val="75000"/>
                      </a:schemeClr>
                    </a:solidFill>
                  </a:tcPr>
                </a:tc>
                <a:extLst>
                  <a:ext uri="{0D108BD9-81ED-4DB2-BD59-A6C34878D82A}">
                    <a16:rowId xmlns:a16="http://schemas.microsoft.com/office/drawing/2014/main" val="10000"/>
                  </a:ext>
                </a:extLst>
              </a:tr>
              <a:tr h="2330899">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Explanation</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entury Gothic" panose="020B0502020202020204" pitchFamily="34" charset="0"/>
                        </a:rPr>
                        <a:t>Substance given is a blood product or a stem cell substance</a:t>
                      </a:r>
                      <a:endParaRPr kumimoji="0" lang="en-US" sz="28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extLst>
                  <a:ext uri="{0D108BD9-81ED-4DB2-BD59-A6C34878D82A}">
                    <a16:rowId xmlns:a16="http://schemas.microsoft.com/office/drawing/2014/main" val="10001"/>
                  </a:ext>
                </a:extLst>
              </a:tr>
              <a:tr h="148023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Examples</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entury Gothic" panose="020B0502020202020204" pitchFamily="34" charset="0"/>
                        </a:rPr>
                        <a:t>Transfusion of cell saver red cells into central venous line</a:t>
                      </a:r>
                      <a:endParaRPr kumimoji="0" lang="en-US" sz="28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77339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Irrigation - 1</a:t>
            </a:r>
          </a:p>
        </p:txBody>
      </p:sp>
      <p:graphicFrame>
        <p:nvGraphicFramePr>
          <p:cNvPr id="4" name="Content Placeholder 4">
            <a:extLst>
              <a:ext uri="{FF2B5EF4-FFF2-40B4-BE49-F238E27FC236}">
                <a16:creationId xmlns:a16="http://schemas.microsoft.com/office/drawing/2014/main" id="{97D7E5C3-1828-44EC-AC80-C8517AC5ABD8}"/>
              </a:ext>
            </a:extLst>
          </p:cNvPr>
          <p:cNvGraphicFramePr>
            <a:graphicFrameLocks noGrp="1"/>
          </p:cNvGraphicFramePr>
          <p:nvPr>
            <p:ph idx="1"/>
            <p:extLst>
              <p:ext uri="{D42A27DB-BD31-4B8C-83A1-F6EECF244321}">
                <p14:modId xmlns:p14="http://schemas.microsoft.com/office/powerpoint/2010/main" val="4160347259"/>
              </p:ext>
            </p:extLst>
          </p:nvPr>
        </p:nvGraphicFramePr>
        <p:xfrm>
          <a:off x="386031" y="1429110"/>
          <a:ext cx="11419937" cy="4919932"/>
        </p:xfrm>
        <a:graphic>
          <a:graphicData uri="http://schemas.openxmlformats.org/drawingml/2006/table">
            <a:tbl>
              <a:tblPr firstRow="1" bandRow="1">
                <a:tableStyleId>{21E4AEA4-8DFA-4A89-87EB-49C32662AFE0}</a:tableStyleId>
              </a:tblPr>
              <a:tblGrid>
                <a:gridCol w="3031298">
                  <a:extLst>
                    <a:ext uri="{9D8B030D-6E8A-4147-A177-3AD203B41FA5}">
                      <a16:colId xmlns:a16="http://schemas.microsoft.com/office/drawing/2014/main" val="20000"/>
                    </a:ext>
                  </a:extLst>
                </a:gridCol>
                <a:gridCol w="2931457">
                  <a:extLst>
                    <a:ext uri="{9D8B030D-6E8A-4147-A177-3AD203B41FA5}">
                      <a16:colId xmlns:a16="http://schemas.microsoft.com/office/drawing/2014/main" val="20001"/>
                    </a:ext>
                  </a:extLst>
                </a:gridCol>
                <a:gridCol w="5457182">
                  <a:extLst>
                    <a:ext uri="{9D8B030D-6E8A-4147-A177-3AD203B41FA5}">
                      <a16:colId xmlns:a16="http://schemas.microsoft.com/office/drawing/2014/main" val="20002"/>
                    </a:ext>
                  </a:extLst>
                </a:gridCol>
              </a:tblGrid>
              <a:tr h="1410944">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entury Gothic" panose="020B0502020202020204" pitchFamily="34" charset="0"/>
                        </a:rPr>
                        <a:t>Irrigation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entury Gothic" panose="020B0502020202020204" pitchFamily="34" charset="0"/>
                        </a:rPr>
                        <a:t>1</a:t>
                      </a:r>
                      <a:endParaRPr kumimoji="0" lang="en-US" sz="2800" b="1" i="0" u="none" strike="noStrike" cap="none" normalizeH="0" baseline="0" dirty="0">
                        <a:ln>
                          <a:noFill/>
                        </a:ln>
                        <a:solidFill>
                          <a:schemeClr val="bg1"/>
                        </a:solidFill>
                        <a:effectLst/>
                        <a:latin typeface="Century Gothic" panose="020B0502020202020204" pitchFamily="34" charset="0"/>
                        <a:cs typeface="Arial" pitchFamily="34" charset="0"/>
                      </a:endParaRPr>
                    </a:p>
                  </a:txBody>
                  <a:tcPr marL="68580" marR="68580" marT="0" marB="0" horzOverflow="overflow">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Definition</a:t>
                      </a:r>
                      <a:endParaRPr kumimoji="0" lang="en-US" sz="2400" b="1" i="0" u="none" strike="noStrike" cap="none" normalizeH="0" baseline="0" dirty="0">
                        <a:ln>
                          <a:noFill/>
                        </a:ln>
                        <a:solidFill>
                          <a:schemeClr val="bg1"/>
                        </a:solidFill>
                        <a:effectLst/>
                        <a:latin typeface="Century Gothic" panose="020B0502020202020204" pitchFamily="34" charset="0"/>
                        <a:ea typeface="Calibri" pitchFamily="34" charset="0"/>
                      </a:endParaRPr>
                    </a:p>
                  </a:txBody>
                  <a:tcPr marL="68580" marR="68580" marT="0" marB="0" horzOverflow="overflow">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entury Gothic" panose="020B0502020202020204" pitchFamily="34" charset="0"/>
                        </a:rPr>
                        <a:t>Putting in or on a cleansing substance</a:t>
                      </a:r>
                      <a:endParaRPr kumimoji="0" lang="en-US" sz="2800" b="1" i="0" u="none" strike="noStrike" cap="none" normalizeH="0" baseline="0" dirty="0">
                        <a:ln>
                          <a:noFill/>
                        </a:ln>
                        <a:solidFill>
                          <a:schemeClr val="bg1"/>
                        </a:solidFill>
                        <a:effectLst/>
                        <a:latin typeface="Century Gothic" panose="020B0502020202020204" pitchFamily="34" charset="0"/>
                        <a:ea typeface="Calibri" pitchFamily="34" charset="0"/>
                      </a:endParaRPr>
                    </a:p>
                  </a:txBody>
                  <a:tcPr marL="68580" marR="68580" marT="0" marB="0" horzOverflow="overflow">
                    <a:solidFill>
                      <a:schemeClr val="accent1">
                        <a:lumMod val="75000"/>
                      </a:schemeClr>
                    </a:solidFill>
                  </a:tcPr>
                </a:tc>
                <a:extLst>
                  <a:ext uri="{0D108BD9-81ED-4DB2-BD59-A6C34878D82A}">
                    <a16:rowId xmlns:a16="http://schemas.microsoft.com/office/drawing/2014/main" val="10000"/>
                  </a:ext>
                </a:extLst>
              </a:tr>
              <a:tr h="233320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Explanation</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entury Gothic" panose="020B0502020202020204" pitchFamily="34" charset="0"/>
                        </a:rPr>
                        <a:t>Substance given is a cleansing substance or dialysate</a:t>
                      </a:r>
                      <a:endParaRPr kumimoji="0" lang="en-US" sz="28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extLst>
                  <a:ext uri="{0D108BD9-81ED-4DB2-BD59-A6C34878D82A}">
                    <a16:rowId xmlns:a16="http://schemas.microsoft.com/office/drawing/2014/main" val="10001"/>
                  </a:ext>
                </a:extLst>
              </a:tr>
              <a:tr h="1175786">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latin typeface="Century Gothic" panose="020B0502020202020204" pitchFamily="34" charset="0"/>
                        </a:rPr>
                        <a:t>Examples</a:t>
                      </a:r>
                      <a:endParaRPr kumimoji="0" lang="en-US" sz="2400" b="0" i="0" u="none" strike="noStrike" cap="none" normalizeH="0" baseline="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entury Gothic" panose="020B0502020202020204" pitchFamily="34" charset="0"/>
                        </a:rPr>
                        <a:t>Flushing of eye</a:t>
                      </a:r>
                      <a:endParaRPr kumimoji="0" lang="en-US" sz="28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55742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Introduction - 0</a:t>
            </a:r>
          </a:p>
        </p:txBody>
      </p:sp>
      <p:graphicFrame>
        <p:nvGraphicFramePr>
          <p:cNvPr id="4" name="Content Placeholder 4">
            <a:extLst>
              <a:ext uri="{FF2B5EF4-FFF2-40B4-BE49-F238E27FC236}">
                <a16:creationId xmlns:a16="http://schemas.microsoft.com/office/drawing/2014/main" id="{B01CE15D-2197-41FE-B1CC-A07A7015E2C4}"/>
              </a:ext>
            </a:extLst>
          </p:cNvPr>
          <p:cNvGraphicFramePr>
            <a:graphicFrameLocks noGrp="1"/>
          </p:cNvGraphicFramePr>
          <p:nvPr>
            <p:ph idx="1"/>
            <p:extLst>
              <p:ext uri="{D42A27DB-BD31-4B8C-83A1-F6EECF244321}">
                <p14:modId xmlns:p14="http://schemas.microsoft.com/office/powerpoint/2010/main" val="1164933437"/>
              </p:ext>
            </p:extLst>
          </p:nvPr>
        </p:nvGraphicFramePr>
        <p:xfrm>
          <a:off x="381000" y="1447800"/>
          <a:ext cx="11376804" cy="4953000"/>
        </p:xfrm>
        <a:graphic>
          <a:graphicData uri="http://schemas.openxmlformats.org/drawingml/2006/table">
            <a:tbl>
              <a:tblPr firstRow="1" bandRow="1">
                <a:tableStyleId>{21E4AEA4-8DFA-4A89-87EB-49C32662AFE0}</a:tableStyleId>
              </a:tblPr>
              <a:tblGrid>
                <a:gridCol w="3019848">
                  <a:extLst>
                    <a:ext uri="{9D8B030D-6E8A-4147-A177-3AD203B41FA5}">
                      <a16:colId xmlns:a16="http://schemas.microsoft.com/office/drawing/2014/main" val="20000"/>
                    </a:ext>
                  </a:extLst>
                </a:gridCol>
                <a:gridCol w="2920385">
                  <a:extLst>
                    <a:ext uri="{9D8B030D-6E8A-4147-A177-3AD203B41FA5}">
                      <a16:colId xmlns:a16="http://schemas.microsoft.com/office/drawing/2014/main" val="20001"/>
                    </a:ext>
                  </a:extLst>
                </a:gridCol>
                <a:gridCol w="5436571">
                  <a:extLst>
                    <a:ext uri="{9D8B030D-6E8A-4147-A177-3AD203B41FA5}">
                      <a16:colId xmlns:a16="http://schemas.microsoft.com/office/drawing/2014/main" val="20002"/>
                    </a:ext>
                  </a:extLst>
                </a:gridCol>
              </a:tblGrid>
              <a:tr h="2478155">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entury Gothic" panose="020B0502020202020204" pitchFamily="34" charset="0"/>
                        </a:rPr>
                        <a:t>Introduction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entury Gothic" panose="020B0502020202020204" pitchFamily="34" charset="0"/>
                        </a:rPr>
                        <a:t>0</a:t>
                      </a:r>
                      <a:endParaRPr kumimoji="0" lang="en-US" sz="2800" b="1" i="0" u="none" strike="noStrike" cap="none" normalizeH="0" baseline="0" dirty="0">
                        <a:ln>
                          <a:noFill/>
                        </a:ln>
                        <a:solidFill>
                          <a:schemeClr val="bg1"/>
                        </a:solidFill>
                        <a:effectLst/>
                        <a:latin typeface="Century Gothic" panose="020B0502020202020204" pitchFamily="34" charset="0"/>
                        <a:cs typeface="Arial" pitchFamily="34" charset="0"/>
                      </a:endParaRPr>
                    </a:p>
                  </a:txBody>
                  <a:tcPr marL="68580" marR="68580" marT="0" marB="0" horzOverflow="overflow">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Definition</a:t>
                      </a:r>
                      <a:endParaRPr kumimoji="0" lang="en-US" sz="2400" b="1" i="0" u="none" strike="noStrike" cap="none" normalizeH="0" baseline="0" dirty="0">
                        <a:ln>
                          <a:noFill/>
                        </a:ln>
                        <a:solidFill>
                          <a:schemeClr val="bg1"/>
                        </a:solidFill>
                        <a:effectLst/>
                        <a:latin typeface="Century Gothic" panose="020B0502020202020204" pitchFamily="34" charset="0"/>
                        <a:ea typeface="Calibri" pitchFamily="34" charset="0"/>
                      </a:endParaRPr>
                    </a:p>
                  </a:txBody>
                  <a:tcPr marL="68580" marR="68580" marT="0" marB="0" horzOverflow="overflow">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Putting in or on a therapeutic, diagnostic, nutritional, physiological or prophylactic substance except blood or blood products</a:t>
                      </a:r>
                      <a:endParaRPr kumimoji="0" lang="en-US" sz="2400" b="1" i="0" u="none" strike="noStrike" cap="none" normalizeH="0" baseline="0" dirty="0">
                        <a:ln>
                          <a:noFill/>
                        </a:ln>
                        <a:solidFill>
                          <a:schemeClr val="bg1"/>
                        </a:solidFill>
                        <a:effectLst/>
                        <a:latin typeface="Century Gothic" panose="020B0502020202020204" pitchFamily="34" charset="0"/>
                        <a:ea typeface="Calibri" pitchFamily="34" charset="0"/>
                      </a:endParaRPr>
                    </a:p>
                  </a:txBody>
                  <a:tcPr marL="68580" marR="68580" marT="0" marB="0" horzOverflow="overflow">
                    <a:solidFill>
                      <a:schemeClr val="accent1">
                        <a:lumMod val="75000"/>
                      </a:schemeClr>
                    </a:solidFill>
                  </a:tcPr>
                </a:tc>
                <a:extLst>
                  <a:ext uri="{0D108BD9-81ED-4DB2-BD59-A6C34878D82A}">
                    <a16:rowId xmlns:a16="http://schemas.microsoft.com/office/drawing/2014/main" val="10000"/>
                  </a:ext>
                </a:extLst>
              </a:tr>
              <a:tr h="141538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Explanation</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All other substances administered, such as anti-neoplastic substance</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extLst>
                  <a:ext uri="{0D108BD9-81ED-4DB2-BD59-A6C34878D82A}">
                    <a16:rowId xmlns:a16="http://schemas.microsoft.com/office/drawing/2014/main" val="10001"/>
                  </a:ext>
                </a:extLst>
              </a:tr>
              <a:tr h="105946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Examples</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Nerve block injection to median nerve</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83903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Introduction - 0</a:t>
            </a:r>
          </a:p>
        </p:txBody>
      </p:sp>
      <p:sp>
        <p:nvSpPr>
          <p:cNvPr id="3" name="Content Placeholder 2">
            <a:extLst>
              <a:ext uri="{FF2B5EF4-FFF2-40B4-BE49-F238E27FC236}">
                <a16:creationId xmlns:a16="http://schemas.microsoft.com/office/drawing/2014/main" id="{CDE32E37-5670-4C35-8060-AC62CDE9C46C}"/>
              </a:ext>
            </a:extLst>
          </p:cNvPr>
          <p:cNvSpPr>
            <a:spLocks noGrp="1"/>
          </p:cNvSpPr>
          <p:nvPr>
            <p:ph idx="1"/>
          </p:nvPr>
        </p:nvSpPr>
        <p:spPr>
          <a:xfrm>
            <a:off x="216817" y="1178350"/>
            <a:ext cx="11774077" cy="5472615"/>
          </a:xfrm>
        </p:spPr>
        <p:txBody>
          <a:bodyPr/>
          <a:lstStyle/>
          <a:p>
            <a:r>
              <a:rPr lang="en-US" altLang="en-US" b="1" dirty="0"/>
              <a:t>Coding Note: </a:t>
            </a:r>
            <a:r>
              <a:rPr lang="en-US" altLang="en-US" dirty="0"/>
              <a:t>Substance for Mixed Steroid and Local Anesthetic</a:t>
            </a:r>
          </a:p>
          <a:p>
            <a:pPr lvl="1"/>
            <a:r>
              <a:rPr lang="en-US" altLang="en-US" dirty="0"/>
              <a:t>When a substance of mixed steroid and local anesthetic is given for pain control it is coded to the substance value ANTI-INFLAMMATORY. The anesthetic is only added to lessen the pain of the injection.</a:t>
            </a:r>
          </a:p>
          <a:p>
            <a:pPr>
              <a:lnSpc>
                <a:spcPct val="100000"/>
              </a:lnSpc>
              <a:spcBef>
                <a:spcPts val="0"/>
              </a:spcBef>
            </a:pPr>
            <a:endParaRPr lang="en-US" dirty="0"/>
          </a:p>
        </p:txBody>
      </p:sp>
    </p:spTree>
    <p:extLst>
      <p:ext uri="{BB962C8B-B14F-4D97-AF65-F5344CB8AC3E}">
        <p14:creationId xmlns:p14="http://schemas.microsoft.com/office/powerpoint/2010/main" val="482633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Introduction - 0</a:t>
            </a:r>
          </a:p>
        </p:txBody>
      </p:sp>
      <p:sp>
        <p:nvSpPr>
          <p:cNvPr id="3" name="Content Placeholder 2">
            <a:extLst>
              <a:ext uri="{FF2B5EF4-FFF2-40B4-BE49-F238E27FC236}">
                <a16:creationId xmlns:a16="http://schemas.microsoft.com/office/drawing/2014/main" id="{CDE32E37-5670-4C35-8060-AC62CDE9C46C}"/>
              </a:ext>
            </a:extLst>
          </p:cNvPr>
          <p:cNvSpPr>
            <a:spLocks noGrp="1"/>
          </p:cNvSpPr>
          <p:nvPr>
            <p:ph idx="1"/>
          </p:nvPr>
        </p:nvSpPr>
        <p:spPr>
          <a:xfrm>
            <a:off x="216817" y="1178350"/>
            <a:ext cx="11774077" cy="5472615"/>
          </a:xfrm>
        </p:spPr>
        <p:txBody>
          <a:bodyPr/>
          <a:lstStyle/>
          <a:p>
            <a:r>
              <a:rPr lang="en-US" altLang="en-US" b="1" dirty="0"/>
              <a:t>Coding Note: Body Part Value</a:t>
            </a:r>
          </a:p>
          <a:p>
            <a:pPr lvl="1"/>
            <a:r>
              <a:rPr lang="en-US" altLang="en-US" dirty="0"/>
              <a:t>For the root operation Introduction, the body part value specifies where the procedure occurs and not necessarily the site where the substance introduced has an effect.</a:t>
            </a:r>
          </a:p>
          <a:p>
            <a:pPr>
              <a:lnSpc>
                <a:spcPct val="100000"/>
              </a:lnSpc>
              <a:spcBef>
                <a:spcPts val="0"/>
              </a:spcBef>
            </a:pPr>
            <a:endParaRPr lang="en-US" dirty="0"/>
          </a:p>
        </p:txBody>
      </p:sp>
    </p:spTree>
    <p:extLst>
      <p:ext uri="{BB962C8B-B14F-4D97-AF65-F5344CB8AC3E}">
        <p14:creationId xmlns:p14="http://schemas.microsoft.com/office/powerpoint/2010/main" val="524945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Measurement &amp; Monitoring</a:t>
            </a:r>
          </a:p>
        </p:txBody>
      </p:sp>
      <p:pic>
        <p:nvPicPr>
          <p:cNvPr id="4" name="Picture 1">
            <a:extLst>
              <a:ext uri="{FF2B5EF4-FFF2-40B4-BE49-F238E27FC236}">
                <a16:creationId xmlns:a16="http://schemas.microsoft.com/office/drawing/2014/main" id="{468808FC-4019-4570-AD8A-79BEC49A86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9302" y="1038225"/>
            <a:ext cx="3813029" cy="571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9061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C9485-7E2B-4D58-84F8-4768993832A9}"/>
              </a:ext>
            </a:extLst>
          </p:cNvPr>
          <p:cNvSpPr>
            <a:spLocks noGrp="1"/>
          </p:cNvSpPr>
          <p:nvPr>
            <p:ph type="title"/>
          </p:nvPr>
        </p:nvSpPr>
        <p:spPr/>
        <p:txBody>
          <a:bodyPr/>
          <a:lstStyle/>
          <a:p>
            <a:r>
              <a:rPr lang="en-US" dirty="0"/>
              <a:t>Obstetrics</a:t>
            </a:r>
          </a:p>
        </p:txBody>
      </p:sp>
      <p:pic>
        <p:nvPicPr>
          <p:cNvPr id="3" name="Picture 3">
            <a:extLst>
              <a:ext uri="{FF2B5EF4-FFF2-40B4-BE49-F238E27FC236}">
                <a16:creationId xmlns:a16="http://schemas.microsoft.com/office/drawing/2014/main" id="{28151EBF-6185-4573-8A54-EADA473E42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9635" y="1207699"/>
            <a:ext cx="3616180" cy="542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1878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Measurement &amp; Monitoring</a:t>
            </a:r>
          </a:p>
        </p:txBody>
      </p:sp>
      <p:graphicFrame>
        <p:nvGraphicFramePr>
          <p:cNvPr id="4" name="Table 3">
            <a:extLst>
              <a:ext uri="{FF2B5EF4-FFF2-40B4-BE49-F238E27FC236}">
                <a16:creationId xmlns:a16="http://schemas.microsoft.com/office/drawing/2014/main" id="{26E3B6AA-C3C8-474F-8BF7-AC4ECBB08CE3}"/>
              </a:ext>
            </a:extLst>
          </p:cNvPr>
          <p:cNvGraphicFramePr>
            <a:graphicFrameLocks noGrp="1"/>
          </p:cNvGraphicFramePr>
          <p:nvPr>
            <p:extLst>
              <p:ext uri="{D42A27DB-BD31-4B8C-83A1-F6EECF244321}">
                <p14:modId xmlns:p14="http://schemas.microsoft.com/office/powerpoint/2010/main" val="4230175162"/>
              </p:ext>
            </p:extLst>
          </p:nvPr>
        </p:nvGraphicFramePr>
        <p:xfrm>
          <a:off x="216818" y="1533525"/>
          <a:ext cx="11679907" cy="2247900"/>
        </p:xfrm>
        <a:graphic>
          <a:graphicData uri="http://schemas.openxmlformats.org/drawingml/2006/table">
            <a:tbl>
              <a:tblPr firstRow="1" bandRow="1">
                <a:tableStyleId>{21E4AEA4-8DFA-4A89-87EB-49C32662AFE0}</a:tableStyleId>
              </a:tblPr>
              <a:tblGrid>
                <a:gridCol w="1668558">
                  <a:extLst>
                    <a:ext uri="{9D8B030D-6E8A-4147-A177-3AD203B41FA5}">
                      <a16:colId xmlns:a16="http://schemas.microsoft.com/office/drawing/2014/main" val="20000"/>
                    </a:ext>
                  </a:extLst>
                </a:gridCol>
                <a:gridCol w="1668558">
                  <a:extLst>
                    <a:ext uri="{9D8B030D-6E8A-4147-A177-3AD203B41FA5}">
                      <a16:colId xmlns:a16="http://schemas.microsoft.com/office/drawing/2014/main" val="20001"/>
                    </a:ext>
                  </a:extLst>
                </a:gridCol>
                <a:gridCol w="1741101">
                  <a:extLst>
                    <a:ext uri="{9D8B030D-6E8A-4147-A177-3AD203B41FA5}">
                      <a16:colId xmlns:a16="http://schemas.microsoft.com/office/drawing/2014/main" val="20002"/>
                    </a:ext>
                  </a:extLst>
                </a:gridCol>
                <a:gridCol w="1625031">
                  <a:extLst>
                    <a:ext uri="{9D8B030D-6E8A-4147-A177-3AD203B41FA5}">
                      <a16:colId xmlns:a16="http://schemas.microsoft.com/office/drawing/2014/main" val="20003"/>
                    </a:ext>
                  </a:extLst>
                </a:gridCol>
                <a:gridCol w="1639543">
                  <a:extLst>
                    <a:ext uri="{9D8B030D-6E8A-4147-A177-3AD203B41FA5}">
                      <a16:colId xmlns:a16="http://schemas.microsoft.com/office/drawing/2014/main" val="20004"/>
                    </a:ext>
                  </a:extLst>
                </a:gridCol>
                <a:gridCol w="1668558">
                  <a:extLst>
                    <a:ext uri="{9D8B030D-6E8A-4147-A177-3AD203B41FA5}">
                      <a16:colId xmlns:a16="http://schemas.microsoft.com/office/drawing/2014/main" val="20005"/>
                    </a:ext>
                  </a:extLst>
                </a:gridCol>
                <a:gridCol w="1668558">
                  <a:extLst>
                    <a:ext uri="{9D8B030D-6E8A-4147-A177-3AD203B41FA5}">
                      <a16:colId xmlns:a16="http://schemas.microsoft.com/office/drawing/2014/main" val="20006"/>
                    </a:ext>
                  </a:extLst>
                </a:gridCol>
              </a:tblGrid>
              <a:tr h="925601">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1</a:t>
                      </a:r>
                    </a:p>
                  </a:txBody>
                  <a:tcPr marT="45711" marB="45711">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2</a:t>
                      </a:r>
                    </a:p>
                  </a:txBody>
                  <a:tcPr marT="45711" marB="45711">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3</a:t>
                      </a:r>
                    </a:p>
                  </a:txBody>
                  <a:tcPr marT="45711" marB="45711">
                    <a:solidFill>
                      <a:schemeClr val="accent1">
                        <a:lumMod val="75000"/>
                      </a:schemeClr>
                    </a:solidFill>
                  </a:tcPr>
                </a:tc>
                <a:tc>
                  <a:txBody>
                    <a:bodyPr/>
                    <a:lstStyle/>
                    <a:p>
                      <a:pPr algn="ctr"/>
                      <a:r>
                        <a:rPr lang="en-US" sz="1800" dirty="0">
                          <a:latin typeface="Century Gothic" panose="020B0502020202020204" pitchFamily="34" charset="0"/>
                        </a:rPr>
                        <a:t>Character</a:t>
                      </a:r>
                    </a:p>
                    <a:p>
                      <a:pPr algn="ctr"/>
                      <a:r>
                        <a:rPr lang="en-US" sz="2000" dirty="0">
                          <a:latin typeface="Century Gothic" panose="020B0502020202020204" pitchFamily="34" charset="0"/>
                        </a:rPr>
                        <a:t>4</a:t>
                      </a:r>
                    </a:p>
                  </a:txBody>
                  <a:tcPr marT="45711" marB="45711">
                    <a:solidFill>
                      <a:schemeClr val="accent1">
                        <a:lumMod val="75000"/>
                      </a:schemeClr>
                    </a:solidFill>
                  </a:tcPr>
                </a:tc>
                <a:tc>
                  <a:txBody>
                    <a:bodyPr/>
                    <a:lstStyle/>
                    <a:p>
                      <a:pPr algn="ctr"/>
                      <a:r>
                        <a:rPr lang="en-US" sz="1800" dirty="0">
                          <a:latin typeface="Century Gothic" panose="020B0502020202020204" pitchFamily="34" charset="0"/>
                        </a:rPr>
                        <a:t>Character</a:t>
                      </a:r>
                    </a:p>
                    <a:p>
                      <a:pPr algn="ctr"/>
                      <a:r>
                        <a:rPr lang="en-US" sz="2000" dirty="0">
                          <a:latin typeface="Century Gothic" panose="020B0502020202020204" pitchFamily="34" charset="0"/>
                        </a:rPr>
                        <a:t>5</a:t>
                      </a:r>
                    </a:p>
                  </a:txBody>
                  <a:tcPr marT="45711" marB="45711">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6</a:t>
                      </a:r>
                    </a:p>
                  </a:txBody>
                  <a:tcPr marT="45711" marB="45711">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7</a:t>
                      </a:r>
                    </a:p>
                  </a:txBody>
                  <a:tcPr marT="45711" marB="45711">
                    <a:solidFill>
                      <a:schemeClr val="accent1">
                        <a:lumMod val="75000"/>
                      </a:schemeClr>
                    </a:solidFill>
                  </a:tcPr>
                </a:tc>
                <a:extLst>
                  <a:ext uri="{0D108BD9-81ED-4DB2-BD59-A6C34878D82A}">
                    <a16:rowId xmlns:a16="http://schemas.microsoft.com/office/drawing/2014/main" val="10000"/>
                  </a:ext>
                </a:extLst>
              </a:tr>
              <a:tr h="1322299">
                <a:tc>
                  <a:txBody>
                    <a:bodyPr/>
                    <a:lstStyle/>
                    <a:p>
                      <a:pPr algn="ctr"/>
                      <a:r>
                        <a:rPr lang="en-US" sz="2000" dirty="0">
                          <a:latin typeface="Century Gothic" panose="020B0502020202020204" pitchFamily="34" charset="0"/>
                        </a:rPr>
                        <a:t>Section</a:t>
                      </a:r>
                    </a:p>
                    <a:p>
                      <a:pPr algn="ctr"/>
                      <a:endParaRPr lang="en-US" sz="2000" dirty="0">
                        <a:latin typeface="Century Gothic" panose="020B0502020202020204" pitchFamily="34" charset="0"/>
                      </a:endParaRPr>
                    </a:p>
                    <a:p>
                      <a:pPr algn="ctr"/>
                      <a:endParaRPr lang="en-US" sz="2000" dirty="0">
                        <a:latin typeface="Century Gothic" panose="020B0502020202020204" pitchFamily="34" charset="0"/>
                      </a:endParaRPr>
                    </a:p>
                  </a:txBody>
                  <a:tcPr marT="45711" marB="45711">
                    <a:solidFill>
                      <a:schemeClr val="accent1">
                        <a:lumMod val="40000"/>
                        <a:lumOff val="60000"/>
                      </a:schemeClr>
                    </a:solidFill>
                  </a:tcPr>
                </a:tc>
                <a:tc>
                  <a:txBody>
                    <a:bodyPr/>
                    <a:lstStyle/>
                    <a:p>
                      <a:pPr algn="ctr"/>
                      <a:r>
                        <a:rPr lang="en-US" sz="2000" dirty="0">
                          <a:latin typeface="Century Gothic" panose="020B0502020202020204" pitchFamily="34" charset="0"/>
                        </a:rPr>
                        <a:t>Body System</a:t>
                      </a:r>
                    </a:p>
                  </a:txBody>
                  <a:tcPr marT="45711" marB="45711">
                    <a:solidFill>
                      <a:schemeClr val="accent1">
                        <a:lumMod val="40000"/>
                        <a:lumOff val="60000"/>
                      </a:schemeClr>
                    </a:solidFill>
                  </a:tcPr>
                </a:tc>
                <a:tc>
                  <a:txBody>
                    <a:bodyPr/>
                    <a:lstStyle/>
                    <a:p>
                      <a:pPr algn="ctr"/>
                      <a:r>
                        <a:rPr lang="en-US" sz="2000" dirty="0">
                          <a:latin typeface="Century Gothic" panose="020B0502020202020204" pitchFamily="34" charset="0"/>
                        </a:rPr>
                        <a:t>Root Operation</a:t>
                      </a:r>
                    </a:p>
                  </a:txBody>
                  <a:tcPr marT="45711" marB="45711">
                    <a:solidFill>
                      <a:schemeClr val="accent1">
                        <a:lumMod val="40000"/>
                        <a:lumOff val="60000"/>
                      </a:schemeClr>
                    </a:solidFill>
                  </a:tcPr>
                </a:tc>
                <a:tc>
                  <a:txBody>
                    <a:bodyPr/>
                    <a:lstStyle/>
                    <a:p>
                      <a:pPr algn="ctr"/>
                      <a:r>
                        <a:rPr lang="en-US" sz="2000" dirty="0">
                          <a:latin typeface="Century Gothic" panose="020B0502020202020204" pitchFamily="34" charset="0"/>
                        </a:rPr>
                        <a:t>Body </a:t>
                      </a:r>
                    </a:p>
                    <a:p>
                      <a:pPr algn="ctr"/>
                      <a:r>
                        <a:rPr lang="en-US" sz="2000" dirty="0">
                          <a:latin typeface="Century Gothic" panose="020B0502020202020204" pitchFamily="34" charset="0"/>
                        </a:rPr>
                        <a:t>System</a:t>
                      </a:r>
                    </a:p>
                  </a:txBody>
                  <a:tcPr marT="45711" marB="45711">
                    <a:solidFill>
                      <a:schemeClr val="accent1">
                        <a:lumMod val="40000"/>
                        <a:lumOff val="60000"/>
                      </a:schemeClr>
                    </a:solidFill>
                  </a:tcPr>
                </a:tc>
                <a:tc>
                  <a:txBody>
                    <a:bodyPr/>
                    <a:lstStyle/>
                    <a:p>
                      <a:r>
                        <a:rPr lang="en-US" sz="2000" dirty="0">
                          <a:latin typeface="Century Gothic" panose="020B0502020202020204" pitchFamily="34" charset="0"/>
                        </a:rPr>
                        <a:t>Approach</a:t>
                      </a:r>
                    </a:p>
                  </a:txBody>
                  <a:tcPr marT="45711" marB="45711">
                    <a:solidFill>
                      <a:schemeClr val="accent1">
                        <a:lumMod val="40000"/>
                        <a:lumOff val="60000"/>
                      </a:schemeClr>
                    </a:solidFill>
                  </a:tcPr>
                </a:tc>
                <a:tc>
                  <a:txBody>
                    <a:bodyPr/>
                    <a:lstStyle/>
                    <a:p>
                      <a:pPr algn="ctr"/>
                      <a:r>
                        <a:rPr lang="en-US" sz="2000" dirty="0">
                          <a:latin typeface="Century Gothic" panose="020B0502020202020204" pitchFamily="34" charset="0"/>
                        </a:rPr>
                        <a:t>Function/</a:t>
                      </a:r>
                    </a:p>
                    <a:p>
                      <a:pPr algn="ctr"/>
                      <a:r>
                        <a:rPr lang="en-US" sz="2000" dirty="0">
                          <a:latin typeface="Century Gothic" panose="020B0502020202020204" pitchFamily="34" charset="0"/>
                        </a:rPr>
                        <a:t>Device</a:t>
                      </a:r>
                    </a:p>
                  </a:txBody>
                  <a:tcPr marT="45711" marB="45711">
                    <a:solidFill>
                      <a:schemeClr val="accent1">
                        <a:lumMod val="40000"/>
                        <a:lumOff val="60000"/>
                      </a:schemeClr>
                    </a:solidFill>
                  </a:tcPr>
                </a:tc>
                <a:tc>
                  <a:txBody>
                    <a:bodyPr/>
                    <a:lstStyle/>
                    <a:p>
                      <a:pPr algn="ctr"/>
                      <a:r>
                        <a:rPr lang="en-US" sz="2000" dirty="0">
                          <a:latin typeface="Century Gothic" panose="020B0502020202020204" pitchFamily="34" charset="0"/>
                        </a:rPr>
                        <a:t>Qualifier</a:t>
                      </a:r>
                    </a:p>
                  </a:txBody>
                  <a:tcPr marT="45711" marB="45711">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5" name="Up Arrow 4">
            <a:extLst>
              <a:ext uri="{FF2B5EF4-FFF2-40B4-BE49-F238E27FC236}">
                <a16:creationId xmlns:a16="http://schemas.microsoft.com/office/drawing/2014/main" id="{45C03B8E-C275-4ECE-B411-C19743F8029F}"/>
              </a:ext>
            </a:extLst>
          </p:cNvPr>
          <p:cNvSpPr>
            <a:spLocks noChangeArrowheads="1"/>
          </p:cNvSpPr>
          <p:nvPr/>
        </p:nvSpPr>
        <p:spPr bwMode="auto">
          <a:xfrm>
            <a:off x="8863931" y="3887651"/>
            <a:ext cx="1096049" cy="1189174"/>
          </a:xfrm>
          <a:prstGeom prst="upArrow">
            <a:avLst>
              <a:gd name="adj1" fmla="val 50000"/>
              <a:gd name="adj2" fmla="val 50000"/>
            </a:avLst>
          </a:prstGeom>
          <a:ln>
            <a:headEnd/>
            <a:tailEnd/>
          </a:ln>
        </p:spPr>
        <p:style>
          <a:lnRef idx="0">
            <a:schemeClr val="accent1"/>
          </a:lnRef>
          <a:fillRef idx="3">
            <a:schemeClr val="accent1"/>
          </a:fillRef>
          <a:effectRef idx="3">
            <a:schemeClr val="accent1"/>
          </a:effectRef>
          <a:fontRef idx="minor">
            <a:schemeClr val="lt1"/>
          </a:fontRef>
        </p:style>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Tree>
    <p:extLst>
      <p:ext uri="{BB962C8B-B14F-4D97-AF65-F5344CB8AC3E}">
        <p14:creationId xmlns:p14="http://schemas.microsoft.com/office/powerpoint/2010/main" val="436390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Measurement - 0</a:t>
            </a:r>
          </a:p>
        </p:txBody>
      </p:sp>
      <p:graphicFrame>
        <p:nvGraphicFramePr>
          <p:cNvPr id="4" name="Content Placeholder 4">
            <a:extLst>
              <a:ext uri="{FF2B5EF4-FFF2-40B4-BE49-F238E27FC236}">
                <a16:creationId xmlns:a16="http://schemas.microsoft.com/office/drawing/2014/main" id="{044DC297-EE5B-4B7F-8FDC-CF109E471259}"/>
              </a:ext>
            </a:extLst>
          </p:cNvPr>
          <p:cNvGraphicFramePr>
            <a:graphicFrameLocks noGrp="1"/>
          </p:cNvGraphicFramePr>
          <p:nvPr>
            <p:ph idx="1"/>
            <p:extLst>
              <p:ext uri="{D42A27DB-BD31-4B8C-83A1-F6EECF244321}">
                <p14:modId xmlns:p14="http://schemas.microsoft.com/office/powerpoint/2010/main" val="4250534097"/>
              </p:ext>
            </p:extLst>
          </p:nvPr>
        </p:nvGraphicFramePr>
        <p:xfrm>
          <a:off x="394355" y="1343818"/>
          <a:ext cx="11397953" cy="5108740"/>
        </p:xfrm>
        <a:graphic>
          <a:graphicData uri="http://schemas.openxmlformats.org/drawingml/2006/table">
            <a:tbl>
              <a:tblPr firstRow="1" bandRow="1">
                <a:tableStyleId>{21E4AEA4-8DFA-4A89-87EB-49C32662AFE0}</a:tableStyleId>
              </a:tblPr>
              <a:tblGrid>
                <a:gridCol w="3025462">
                  <a:extLst>
                    <a:ext uri="{9D8B030D-6E8A-4147-A177-3AD203B41FA5}">
                      <a16:colId xmlns:a16="http://schemas.microsoft.com/office/drawing/2014/main" val="20000"/>
                    </a:ext>
                  </a:extLst>
                </a:gridCol>
                <a:gridCol w="2925814">
                  <a:extLst>
                    <a:ext uri="{9D8B030D-6E8A-4147-A177-3AD203B41FA5}">
                      <a16:colId xmlns:a16="http://schemas.microsoft.com/office/drawing/2014/main" val="20001"/>
                    </a:ext>
                  </a:extLst>
                </a:gridCol>
                <a:gridCol w="5446677">
                  <a:extLst>
                    <a:ext uri="{9D8B030D-6E8A-4147-A177-3AD203B41FA5}">
                      <a16:colId xmlns:a16="http://schemas.microsoft.com/office/drawing/2014/main" val="20002"/>
                    </a:ext>
                  </a:extLst>
                </a:gridCol>
              </a:tblGrid>
              <a:tr h="2090787">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Measurement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0</a:t>
                      </a:r>
                      <a:endParaRPr kumimoji="0" lang="en-US" sz="2400" b="1" i="0" u="none" strike="noStrike" cap="none" normalizeH="0" baseline="0" dirty="0">
                        <a:ln>
                          <a:noFill/>
                        </a:ln>
                        <a:solidFill>
                          <a:schemeClr val="bg1"/>
                        </a:solidFill>
                        <a:effectLst/>
                        <a:latin typeface="Century Gothic" panose="020B0502020202020204" pitchFamily="34" charset="0"/>
                        <a:cs typeface="Arial" pitchFamily="34" charset="0"/>
                      </a:endParaRPr>
                    </a:p>
                  </a:txBody>
                  <a:tcPr marL="68580" marR="68580" marT="0" marB="0" horzOverflow="overflow">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Definition</a:t>
                      </a:r>
                      <a:endParaRPr kumimoji="0" lang="en-US" sz="2400" b="1" i="0" u="none" strike="noStrike" cap="none" normalizeH="0" baseline="0" dirty="0">
                        <a:ln>
                          <a:noFill/>
                        </a:ln>
                        <a:solidFill>
                          <a:schemeClr val="bg1"/>
                        </a:solidFill>
                        <a:effectLst/>
                        <a:latin typeface="Century Gothic" panose="020B0502020202020204" pitchFamily="34" charset="0"/>
                        <a:ea typeface="Calibri" pitchFamily="34" charset="0"/>
                      </a:endParaRPr>
                    </a:p>
                  </a:txBody>
                  <a:tcPr marL="68580" marR="68580" marT="0" marB="0" horzOverflow="overflow">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entury Gothic" panose="020B0502020202020204" pitchFamily="34" charset="0"/>
                        </a:rPr>
                        <a:t>Determining the level of a physiological or physical function at a point in time</a:t>
                      </a:r>
                      <a:endParaRPr kumimoji="0" lang="en-US" sz="2800" b="1" i="0" u="none" strike="noStrike" cap="none" normalizeH="0" baseline="0" dirty="0">
                        <a:ln>
                          <a:noFill/>
                        </a:ln>
                        <a:solidFill>
                          <a:schemeClr val="bg1"/>
                        </a:solidFill>
                        <a:effectLst/>
                        <a:latin typeface="Century Gothic" panose="020B0502020202020204" pitchFamily="34" charset="0"/>
                        <a:ea typeface="Calibri" pitchFamily="34" charset="0"/>
                      </a:endParaRPr>
                    </a:p>
                  </a:txBody>
                  <a:tcPr marL="68580" marR="68580" marT="0" marB="0" horzOverflow="overflow">
                    <a:solidFill>
                      <a:schemeClr val="accent1">
                        <a:lumMod val="75000"/>
                      </a:schemeClr>
                    </a:solidFill>
                  </a:tcPr>
                </a:tc>
                <a:extLst>
                  <a:ext uri="{0D108BD9-81ED-4DB2-BD59-A6C34878D82A}">
                    <a16:rowId xmlns:a16="http://schemas.microsoft.com/office/drawing/2014/main" val="10000"/>
                  </a:ext>
                </a:extLst>
              </a:tr>
              <a:tr h="1773436">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Explanation</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entury Gothic" panose="020B0502020202020204" pitchFamily="34" charset="0"/>
                        </a:rPr>
                        <a:t>A single temperature reading is considered a measurement</a:t>
                      </a:r>
                      <a:endParaRPr kumimoji="0" lang="en-US" sz="28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extLst>
                  <a:ext uri="{0D108BD9-81ED-4DB2-BD59-A6C34878D82A}">
                    <a16:rowId xmlns:a16="http://schemas.microsoft.com/office/drawing/2014/main" val="10001"/>
                  </a:ext>
                </a:extLst>
              </a:tr>
              <a:tr h="1244517">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Examples</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entury Gothic" panose="020B0502020202020204" pitchFamily="34" charset="0"/>
                        </a:rPr>
                        <a:t>EGD with biliary flow measurement</a:t>
                      </a:r>
                      <a:endParaRPr kumimoji="0" lang="en-US" sz="28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72129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Monitoring - 1</a:t>
            </a:r>
          </a:p>
        </p:txBody>
      </p:sp>
      <p:graphicFrame>
        <p:nvGraphicFramePr>
          <p:cNvPr id="5" name="Content Placeholder 4">
            <a:extLst>
              <a:ext uri="{FF2B5EF4-FFF2-40B4-BE49-F238E27FC236}">
                <a16:creationId xmlns:a16="http://schemas.microsoft.com/office/drawing/2014/main" id="{9CE94FD9-513E-4F0C-A69D-3992776EFAE6}"/>
              </a:ext>
            </a:extLst>
          </p:cNvPr>
          <p:cNvGraphicFramePr>
            <a:graphicFrameLocks noGrp="1"/>
          </p:cNvGraphicFramePr>
          <p:nvPr>
            <p:ph idx="1"/>
            <p:extLst>
              <p:ext uri="{D42A27DB-BD31-4B8C-83A1-F6EECF244321}">
                <p14:modId xmlns:p14="http://schemas.microsoft.com/office/powerpoint/2010/main" val="3427999090"/>
              </p:ext>
            </p:extLst>
          </p:nvPr>
        </p:nvGraphicFramePr>
        <p:xfrm>
          <a:off x="424132" y="1311215"/>
          <a:ext cx="11299167" cy="5175848"/>
        </p:xfrm>
        <a:graphic>
          <a:graphicData uri="http://schemas.openxmlformats.org/drawingml/2006/table">
            <a:tbl>
              <a:tblPr firstRow="1" bandRow="1">
                <a:tableStyleId>{21E4AEA4-8DFA-4A89-87EB-49C32662AFE0}</a:tableStyleId>
              </a:tblPr>
              <a:tblGrid>
                <a:gridCol w="2999240">
                  <a:extLst>
                    <a:ext uri="{9D8B030D-6E8A-4147-A177-3AD203B41FA5}">
                      <a16:colId xmlns:a16="http://schemas.microsoft.com/office/drawing/2014/main" val="20000"/>
                    </a:ext>
                  </a:extLst>
                </a:gridCol>
                <a:gridCol w="2900456">
                  <a:extLst>
                    <a:ext uri="{9D8B030D-6E8A-4147-A177-3AD203B41FA5}">
                      <a16:colId xmlns:a16="http://schemas.microsoft.com/office/drawing/2014/main" val="20001"/>
                    </a:ext>
                  </a:extLst>
                </a:gridCol>
                <a:gridCol w="5399471">
                  <a:extLst>
                    <a:ext uri="{9D8B030D-6E8A-4147-A177-3AD203B41FA5}">
                      <a16:colId xmlns:a16="http://schemas.microsoft.com/office/drawing/2014/main" val="20002"/>
                    </a:ext>
                  </a:extLst>
                </a:gridCol>
              </a:tblGrid>
              <a:tr h="1928389">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Monitoring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1</a:t>
                      </a:r>
                      <a:endParaRPr kumimoji="0" lang="en-US" sz="2400" b="1" i="0" u="none" strike="noStrike" cap="none" normalizeH="0" baseline="0" dirty="0">
                        <a:ln>
                          <a:noFill/>
                        </a:ln>
                        <a:solidFill>
                          <a:schemeClr val="bg1"/>
                        </a:solidFill>
                        <a:effectLst/>
                        <a:latin typeface="Century Gothic" panose="020B0502020202020204" pitchFamily="34" charset="0"/>
                        <a:cs typeface="Arial" pitchFamily="34" charset="0"/>
                      </a:endParaRPr>
                    </a:p>
                  </a:txBody>
                  <a:tcPr marL="68580" marR="68580" marT="0" marB="0" horzOverflow="overflow">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Definition</a:t>
                      </a:r>
                      <a:endParaRPr kumimoji="0" lang="en-US" sz="2400" b="1" i="0" u="none" strike="noStrike" cap="none" normalizeH="0" baseline="0" dirty="0">
                        <a:ln>
                          <a:noFill/>
                        </a:ln>
                        <a:solidFill>
                          <a:schemeClr val="bg1"/>
                        </a:solidFill>
                        <a:effectLst/>
                        <a:latin typeface="Century Gothic" panose="020B0502020202020204" pitchFamily="34" charset="0"/>
                        <a:ea typeface="Calibri" pitchFamily="34" charset="0"/>
                      </a:endParaRPr>
                    </a:p>
                  </a:txBody>
                  <a:tcPr marL="68580" marR="68580" marT="0" marB="0" horzOverflow="overflow">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Determining the level of a physiological or physical function repetitively over a period of time</a:t>
                      </a:r>
                      <a:endParaRPr kumimoji="0" lang="en-US" sz="2400" b="1" i="0" u="none" strike="noStrike" cap="none" normalizeH="0" baseline="0" dirty="0">
                        <a:ln>
                          <a:noFill/>
                        </a:ln>
                        <a:solidFill>
                          <a:schemeClr val="bg1"/>
                        </a:solidFill>
                        <a:effectLst/>
                        <a:latin typeface="Century Gothic" panose="020B0502020202020204" pitchFamily="34" charset="0"/>
                        <a:ea typeface="Calibri" pitchFamily="34" charset="0"/>
                      </a:endParaRPr>
                    </a:p>
                  </a:txBody>
                  <a:tcPr marL="68580" marR="68580" marT="0" marB="0" horzOverflow="overflow">
                    <a:solidFill>
                      <a:schemeClr val="accent1">
                        <a:lumMod val="75000"/>
                      </a:schemeClr>
                    </a:solidFill>
                  </a:tcPr>
                </a:tc>
                <a:extLst>
                  <a:ext uri="{0D108BD9-81ED-4DB2-BD59-A6C34878D82A}">
                    <a16:rowId xmlns:a16="http://schemas.microsoft.com/office/drawing/2014/main" val="10000"/>
                  </a:ext>
                </a:extLst>
              </a:tr>
              <a:tr h="1908301">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Explanation</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Temperature taken every half hour for 8 hours is considered monitoring</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extLst>
                  <a:ext uri="{0D108BD9-81ED-4DB2-BD59-A6C34878D82A}">
                    <a16:rowId xmlns:a16="http://schemas.microsoft.com/office/drawing/2014/main" val="10001"/>
                  </a:ext>
                </a:extLst>
              </a:tr>
              <a:tr h="133915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Examples</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Urinary pressure monitoring</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26748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a:xfrm>
            <a:off x="216818" y="109169"/>
            <a:ext cx="8889476" cy="1043356"/>
          </a:xfrm>
        </p:spPr>
        <p:txBody>
          <a:bodyPr>
            <a:normAutofit fontScale="90000"/>
          </a:bodyPr>
          <a:lstStyle/>
          <a:p>
            <a:r>
              <a:rPr lang="en-US" dirty="0"/>
              <a:t>Extracorporeal Assistance &amp; Performance - 5</a:t>
            </a:r>
          </a:p>
        </p:txBody>
      </p:sp>
      <p:pic>
        <p:nvPicPr>
          <p:cNvPr id="4" name="Picture 1">
            <a:extLst>
              <a:ext uri="{FF2B5EF4-FFF2-40B4-BE49-F238E27FC236}">
                <a16:creationId xmlns:a16="http://schemas.microsoft.com/office/drawing/2014/main" id="{35626065-4E03-4D7D-82D6-E65605E977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1121" y="1331788"/>
            <a:ext cx="3549757" cy="5229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3038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A1F635-0A16-4C8C-A79A-614294BA90E9}"/>
              </a:ext>
            </a:extLst>
          </p:cNvPr>
          <p:cNvSpPr>
            <a:spLocks noGrp="1"/>
          </p:cNvSpPr>
          <p:nvPr>
            <p:ph type="title"/>
          </p:nvPr>
        </p:nvSpPr>
        <p:spPr>
          <a:xfrm>
            <a:off x="216818" y="109169"/>
            <a:ext cx="8889476" cy="1043356"/>
          </a:xfrm>
        </p:spPr>
        <p:txBody>
          <a:bodyPr>
            <a:normAutofit fontScale="90000"/>
          </a:bodyPr>
          <a:lstStyle/>
          <a:p>
            <a:r>
              <a:rPr lang="en-US" dirty="0"/>
              <a:t>Extracorporeal Assistance &amp; Performance - 5</a:t>
            </a:r>
          </a:p>
        </p:txBody>
      </p:sp>
      <p:graphicFrame>
        <p:nvGraphicFramePr>
          <p:cNvPr id="5" name="Table 4">
            <a:extLst>
              <a:ext uri="{FF2B5EF4-FFF2-40B4-BE49-F238E27FC236}">
                <a16:creationId xmlns:a16="http://schemas.microsoft.com/office/drawing/2014/main" id="{C28D5B0E-1CA6-4BF6-80CB-207BA52CB0FB}"/>
              </a:ext>
            </a:extLst>
          </p:cNvPr>
          <p:cNvGraphicFramePr>
            <a:graphicFrameLocks noGrp="1"/>
          </p:cNvGraphicFramePr>
          <p:nvPr>
            <p:extLst>
              <p:ext uri="{D42A27DB-BD31-4B8C-83A1-F6EECF244321}">
                <p14:modId xmlns:p14="http://schemas.microsoft.com/office/powerpoint/2010/main" val="693157273"/>
              </p:ext>
            </p:extLst>
          </p:nvPr>
        </p:nvGraphicFramePr>
        <p:xfrm>
          <a:off x="343295" y="1600200"/>
          <a:ext cx="11505804" cy="2057400"/>
        </p:xfrm>
        <a:graphic>
          <a:graphicData uri="http://schemas.openxmlformats.org/drawingml/2006/table">
            <a:tbl>
              <a:tblPr firstRow="1" bandRow="1">
                <a:tableStyleId>{21E4AEA4-8DFA-4A89-87EB-49C32662AFE0}</a:tableStyleId>
              </a:tblPr>
              <a:tblGrid>
                <a:gridCol w="1643686">
                  <a:extLst>
                    <a:ext uri="{9D8B030D-6E8A-4147-A177-3AD203B41FA5}">
                      <a16:colId xmlns:a16="http://schemas.microsoft.com/office/drawing/2014/main" val="20000"/>
                    </a:ext>
                  </a:extLst>
                </a:gridCol>
                <a:gridCol w="1643686">
                  <a:extLst>
                    <a:ext uri="{9D8B030D-6E8A-4147-A177-3AD203B41FA5}">
                      <a16:colId xmlns:a16="http://schemas.microsoft.com/office/drawing/2014/main" val="20001"/>
                    </a:ext>
                  </a:extLst>
                </a:gridCol>
                <a:gridCol w="1715148">
                  <a:extLst>
                    <a:ext uri="{9D8B030D-6E8A-4147-A177-3AD203B41FA5}">
                      <a16:colId xmlns:a16="http://schemas.microsoft.com/office/drawing/2014/main" val="20002"/>
                    </a:ext>
                  </a:extLst>
                </a:gridCol>
                <a:gridCol w="1600808">
                  <a:extLst>
                    <a:ext uri="{9D8B030D-6E8A-4147-A177-3AD203B41FA5}">
                      <a16:colId xmlns:a16="http://schemas.microsoft.com/office/drawing/2014/main" val="20003"/>
                    </a:ext>
                  </a:extLst>
                </a:gridCol>
                <a:gridCol w="1615104">
                  <a:extLst>
                    <a:ext uri="{9D8B030D-6E8A-4147-A177-3AD203B41FA5}">
                      <a16:colId xmlns:a16="http://schemas.microsoft.com/office/drawing/2014/main" val="20004"/>
                    </a:ext>
                  </a:extLst>
                </a:gridCol>
                <a:gridCol w="1643686">
                  <a:extLst>
                    <a:ext uri="{9D8B030D-6E8A-4147-A177-3AD203B41FA5}">
                      <a16:colId xmlns:a16="http://schemas.microsoft.com/office/drawing/2014/main" val="20005"/>
                    </a:ext>
                  </a:extLst>
                </a:gridCol>
                <a:gridCol w="1643686">
                  <a:extLst>
                    <a:ext uri="{9D8B030D-6E8A-4147-A177-3AD203B41FA5}">
                      <a16:colId xmlns:a16="http://schemas.microsoft.com/office/drawing/2014/main" val="20006"/>
                    </a:ext>
                  </a:extLst>
                </a:gridCol>
              </a:tblGrid>
              <a:tr h="847161">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1</a:t>
                      </a:r>
                    </a:p>
                  </a:txBody>
                  <a:tcPr marT="45711" marB="45711">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2</a:t>
                      </a:r>
                    </a:p>
                  </a:txBody>
                  <a:tcPr marT="45711" marB="45711">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3</a:t>
                      </a:r>
                    </a:p>
                  </a:txBody>
                  <a:tcPr marT="45711" marB="45711">
                    <a:solidFill>
                      <a:schemeClr val="accent1">
                        <a:lumMod val="75000"/>
                      </a:schemeClr>
                    </a:solidFill>
                  </a:tcPr>
                </a:tc>
                <a:tc>
                  <a:txBody>
                    <a:bodyPr/>
                    <a:lstStyle/>
                    <a:p>
                      <a:pPr algn="ctr"/>
                      <a:r>
                        <a:rPr lang="en-US" sz="1800" dirty="0">
                          <a:latin typeface="Century Gothic" panose="020B0502020202020204" pitchFamily="34" charset="0"/>
                        </a:rPr>
                        <a:t>Character</a:t>
                      </a:r>
                    </a:p>
                    <a:p>
                      <a:pPr algn="ctr"/>
                      <a:r>
                        <a:rPr lang="en-US" sz="2000" dirty="0">
                          <a:latin typeface="Century Gothic" panose="020B0502020202020204" pitchFamily="34" charset="0"/>
                        </a:rPr>
                        <a:t>4</a:t>
                      </a:r>
                    </a:p>
                  </a:txBody>
                  <a:tcPr marT="45711" marB="45711">
                    <a:solidFill>
                      <a:schemeClr val="accent1">
                        <a:lumMod val="75000"/>
                      </a:schemeClr>
                    </a:solidFill>
                  </a:tcPr>
                </a:tc>
                <a:tc>
                  <a:txBody>
                    <a:bodyPr/>
                    <a:lstStyle/>
                    <a:p>
                      <a:pPr algn="ctr"/>
                      <a:r>
                        <a:rPr lang="en-US" sz="1800" dirty="0">
                          <a:latin typeface="Century Gothic" panose="020B0502020202020204" pitchFamily="34" charset="0"/>
                        </a:rPr>
                        <a:t>Character</a:t>
                      </a:r>
                    </a:p>
                    <a:p>
                      <a:pPr algn="ctr"/>
                      <a:r>
                        <a:rPr lang="en-US" sz="2000" dirty="0">
                          <a:latin typeface="Century Gothic" panose="020B0502020202020204" pitchFamily="34" charset="0"/>
                        </a:rPr>
                        <a:t>5</a:t>
                      </a:r>
                    </a:p>
                  </a:txBody>
                  <a:tcPr marT="45711" marB="45711">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6</a:t>
                      </a:r>
                    </a:p>
                  </a:txBody>
                  <a:tcPr marT="45711" marB="45711">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7</a:t>
                      </a:r>
                    </a:p>
                  </a:txBody>
                  <a:tcPr marT="45711" marB="45711">
                    <a:solidFill>
                      <a:schemeClr val="accent1">
                        <a:lumMod val="75000"/>
                      </a:schemeClr>
                    </a:solidFill>
                  </a:tcPr>
                </a:tc>
                <a:extLst>
                  <a:ext uri="{0D108BD9-81ED-4DB2-BD59-A6C34878D82A}">
                    <a16:rowId xmlns:a16="http://schemas.microsoft.com/office/drawing/2014/main" val="10000"/>
                  </a:ext>
                </a:extLst>
              </a:tr>
              <a:tr h="1210239">
                <a:tc>
                  <a:txBody>
                    <a:bodyPr/>
                    <a:lstStyle/>
                    <a:p>
                      <a:pPr algn="ctr"/>
                      <a:r>
                        <a:rPr lang="en-US" sz="2000" dirty="0">
                          <a:latin typeface="Century Gothic" panose="020B0502020202020204" pitchFamily="34" charset="0"/>
                        </a:rPr>
                        <a:t>Section</a:t>
                      </a:r>
                    </a:p>
                    <a:p>
                      <a:pPr algn="ctr"/>
                      <a:endParaRPr lang="en-US" sz="2000" dirty="0">
                        <a:latin typeface="Century Gothic" panose="020B0502020202020204" pitchFamily="34" charset="0"/>
                      </a:endParaRPr>
                    </a:p>
                    <a:p>
                      <a:pPr algn="ctr"/>
                      <a:endParaRPr lang="en-US" sz="2000" dirty="0">
                        <a:latin typeface="Century Gothic" panose="020B0502020202020204" pitchFamily="34" charset="0"/>
                      </a:endParaRPr>
                    </a:p>
                  </a:txBody>
                  <a:tcPr marT="45711" marB="45711">
                    <a:solidFill>
                      <a:schemeClr val="accent1">
                        <a:lumMod val="40000"/>
                        <a:lumOff val="60000"/>
                      </a:schemeClr>
                    </a:solidFill>
                  </a:tcPr>
                </a:tc>
                <a:tc>
                  <a:txBody>
                    <a:bodyPr/>
                    <a:lstStyle/>
                    <a:p>
                      <a:pPr algn="ctr"/>
                      <a:r>
                        <a:rPr lang="en-US" sz="2000" dirty="0">
                          <a:latin typeface="Century Gothic" panose="020B0502020202020204" pitchFamily="34" charset="0"/>
                        </a:rPr>
                        <a:t>Body System</a:t>
                      </a:r>
                    </a:p>
                  </a:txBody>
                  <a:tcPr marT="45711" marB="45711">
                    <a:solidFill>
                      <a:schemeClr val="accent1">
                        <a:lumMod val="40000"/>
                        <a:lumOff val="60000"/>
                      </a:schemeClr>
                    </a:solidFill>
                  </a:tcPr>
                </a:tc>
                <a:tc>
                  <a:txBody>
                    <a:bodyPr/>
                    <a:lstStyle/>
                    <a:p>
                      <a:pPr algn="ctr"/>
                      <a:r>
                        <a:rPr lang="en-US" sz="2000" dirty="0">
                          <a:latin typeface="Century Gothic" panose="020B0502020202020204" pitchFamily="34" charset="0"/>
                        </a:rPr>
                        <a:t>Root Operation</a:t>
                      </a:r>
                    </a:p>
                  </a:txBody>
                  <a:tcPr marT="45711" marB="45711">
                    <a:solidFill>
                      <a:schemeClr val="accent1">
                        <a:lumMod val="40000"/>
                        <a:lumOff val="60000"/>
                      </a:schemeClr>
                    </a:solidFill>
                  </a:tcPr>
                </a:tc>
                <a:tc>
                  <a:txBody>
                    <a:bodyPr/>
                    <a:lstStyle/>
                    <a:p>
                      <a:pPr algn="ctr"/>
                      <a:r>
                        <a:rPr lang="en-US" sz="2000" dirty="0">
                          <a:latin typeface="Century Gothic" panose="020B0502020202020204" pitchFamily="34" charset="0"/>
                        </a:rPr>
                        <a:t>Body </a:t>
                      </a:r>
                    </a:p>
                    <a:p>
                      <a:pPr algn="ctr"/>
                      <a:r>
                        <a:rPr lang="en-US" sz="2000" dirty="0">
                          <a:latin typeface="Century Gothic" panose="020B0502020202020204" pitchFamily="34" charset="0"/>
                        </a:rPr>
                        <a:t>System</a:t>
                      </a:r>
                    </a:p>
                  </a:txBody>
                  <a:tcPr marT="45711" marB="45711">
                    <a:solidFill>
                      <a:schemeClr val="accent1">
                        <a:lumMod val="40000"/>
                        <a:lumOff val="60000"/>
                      </a:schemeClr>
                    </a:solidFill>
                  </a:tcPr>
                </a:tc>
                <a:tc>
                  <a:txBody>
                    <a:bodyPr/>
                    <a:lstStyle/>
                    <a:p>
                      <a:r>
                        <a:rPr lang="en-US" sz="2000" dirty="0">
                          <a:latin typeface="Century Gothic" panose="020B0502020202020204" pitchFamily="34" charset="0"/>
                        </a:rPr>
                        <a:t>Duration</a:t>
                      </a:r>
                    </a:p>
                  </a:txBody>
                  <a:tcPr marT="45711" marB="45711">
                    <a:solidFill>
                      <a:schemeClr val="accent1">
                        <a:lumMod val="40000"/>
                        <a:lumOff val="60000"/>
                      </a:schemeClr>
                    </a:solidFill>
                  </a:tcPr>
                </a:tc>
                <a:tc>
                  <a:txBody>
                    <a:bodyPr/>
                    <a:lstStyle/>
                    <a:p>
                      <a:pPr algn="ctr"/>
                      <a:r>
                        <a:rPr lang="en-US" sz="2000" dirty="0">
                          <a:latin typeface="Century Gothic" panose="020B0502020202020204" pitchFamily="34" charset="0"/>
                        </a:rPr>
                        <a:t>Function</a:t>
                      </a:r>
                    </a:p>
                  </a:txBody>
                  <a:tcPr marT="45711" marB="45711">
                    <a:solidFill>
                      <a:schemeClr val="accent1">
                        <a:lumMod val="40000"/>
                        <a:lumOff val="60000"/>
                      </a:schemeClr>
                    </a:solidFill>
                  </a:tcPr>
                </a:tc>
                <a:tc>
                  <a:txBody>
                    <a:bodyPr/>
                    <a:lstStyle/>
                    <a:p>
                      <a:pPr algn="ctr"/>
                      <a:r>
                        <a:rPr lang="en-US" sz="2000" dirty="0">
                          <a:latin typeface="Century Gothic" panose="020B0502020202020204" pitchFamily="34" charset="0"/>
                        </a:rPr>
                        <a:t>Qualifier</a:t>
                      </a:r>
                    </a:p>
                  </a:txBody>
                  <a:tcPr marT="45711" marB="45711">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6" name="Up Arrow 4">
            <a:extLst>
              <a:ext uri="{FF2B5EF4-FFF2-40B4-BE49-F238E27FC236}">
                <a16:creationId xmlns:a16="http://schemas.microsoft.com/office/drawing/2014/main" id="{6A83371F-0C64-4D84-9AB2-590187996B15}"/>
              </a:ext>
            </a:extLst>
          </p:cNvPr>
          <p:cNvSpPr>
            <a:spLocks noChangeArrowheads="1"/>
          </p:cNvSpPr>
          <p:nvPr/>
        </p:nvSpPr>
        <p:spPr bwMode="auto">
          <a:xfrm>
            <a:off x="7116709" y="4008438"/>
            <a:ext cx="1216131" cy="1249362"/>
          </a:xfrm>
          <a:prstGeom prst="upArrow">
            <a:avLst>
              <a:gd name="adj1" fmla="val 50000"/>
              <a:gd name="adj2" fmla="val 50000"/>
            </a:avLst>
          </a:prstGeom>
          <a:solidFill>
            <a:schemeClr val="accent1"/>
          </a:soli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8" name="Up Arrow 4">
            <a:extLst>
              <a:ext uri="{FF2B5EF4-FFF2-40B4-BE49-F238E27FC236}">
                <a16:creationId xmlns:a16="http://schemas.microsoft.com/office/drawing/2014/main" id="{80399048-C1EE-4370-917C-10D4F8BB1E42}"/>
              </a:ext>
            </a:extLst>
          </p:cNvPr>
          <p:cNvSpPr>
            <a:spLocks noChangeArrowheads="1"/>
          </p:cNvSpPr>
          <p:nvPr/>
        </p:nvSpPr>
        <p:spPr bwMode="auto">
          <a:xfrm>
            <a:off x="8766068" y="4008438"/>
            <a:ext cx="1216131" cy="1249362"/>
          </a:xfrm>
          <a:prstGeom prst="upArrow">
            <a:avLst>
              <a:gd name="adj1" fmla="val 50000"/>
              <a:gd name="adj2" fmla="val 50000"/>
            </a:avLst>
          </a:prstGeom>
          <a:solidFill>
            <a:schemeClr val="accent1"/>
          </a:soli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Tree>
    <p:extLst>
      <p:ext uri="{BB962C8B-B14F-4D97-AF65-F5344CB8AC3E}">
        <p14:creationId xmlns:p14="http://schemas.microsoft.com/office/powerpoint/2010/main" val="3381139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E32E37-5670-4C35-8060-AC62CDE9C46C}"/>
              </a:ext>
            </a:extLst>
          </p:cNvPr>
          <p:cNvSpPr>
            <a:spLocks noGrp="1"/>
          </p:cNvSpPr>
          <p:nvPr>
            <p:ph idx="1"/>
          </p:nvPr>
        </p:nvSpPr>
        <p:spPr>
          <a:xfrm>
            <a:off x="216817" y="1381125"/>
            <a:ext cx="11774077" cy="5269840"/>
          </a:xfrm>
        </p:spPr>
        <p:txBody>
          <a:bodyPr/>
          <a:lstStyle/>
          <a:p>
            <a:r>
              <a:rPr lang="en-US" altLang="en-US" b="1" dirty="0"/>
              <a:t>Coding Note: Character 5 – Duration</a:t>
            </a:r>
          </a:p>
          <a:p>
            <a:pPr lvl="1"/>
            <a:r>
              <a:rPr lang="en-US" altLang="en-US" dirty="0"/>
              <a:t>For respiratory ventilation assistance or performance, the range of consecutive hours is specified (&lt;24 hours, 24-96 hours, or &gt;96 hours).</a:t>
            </a:r>
          </a:p>
          <a:p>
            <a:pPr>
              <a:lnSpc>
                <a:spcPct val="100000"/>
              </a:lnSpc>
              <a:spcBef>
                <a:spcPts val="0"/>
              </a:spcBef>
            </a:pPr>
            <a:endParaRPr lang="en-US" dirty="0"/>
          </a:p>
        </p:txBody>
      </p:sp>
      <p:sp>
        <p:nvSpPr>
          <p:cNvPr id="4" name="Title 1">
            <a:extLst>
              <a:ext uri="{FF2B5EF4-FFF2-40B4-BE49-F238E27FC236}">
                <a16:creationId xmlns:a16="http://schemas.microsoft.com/office/drawing/2014/main" id="{EDA1F635-0A16-4C8C-A79A-614294BA90E9}"/>
              </a:ext>
            </a:extLst>
          </p:cNvPr>
          <p:cNvSpPr>
            <a:spLocks noGrp="1"/>
          </p:cNvSpPr>
          <p:nvPr>
            <p:ph type="title"/>
          </p:nvPr>
        </p:nvSpPr>
        <p:spPr>
          <a:xfrm>
            <a:off x="216818" y="109169"/>
            <a:ext cx="8889476" cy="1043356"/>
          </a:xfrm>
        </p:spPr>
        <p:txBody>
          <a:bodyPr>
            <a:normAutofit fontScale="90000"/>
          </a:bodyPr>
          <a:lstStyle/>
          <a:p>
            <a:r>
              <a:rPr lang="en-US" dirty="0"/>
              <a:t>Extracorporeal Assistance &amp; Performance - 5</a:t>
            </a:r>
          </a:p>
        </p:txBody>
      </p:sp>
    </p:spTree>
    <p:extLst>
      <p:ext uri="{BB962C8B-B14F-4D97-AF65-F5344CB8AC3E}">
        <p14:creationId xmlns:p14="http://schemas.microsoft.com/office/powerpoint/2010/main" val="1409760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Assistance - 0</a:t>
            </a:r>
          </a:p>
        </p:txBody>
      </p:sp>
      <p:graphicFrame>
        <p:nvGraphicFramePr>
          <p:cNvPr id="4" name="Content Placeholder 4">
            <a:extLst>
              <a:ext uri="{FF2B5EF4-FFF2-40B4-BE49-F238E27FC236}">
                <a16:creationId xmlns:a16="http://schemas.microsoft.com/office/drawing/2014/main" id="{10B694FB-B928-45C8-808B-7C1191B17895}"/>
              </a:ext>
            </a:extLst>
          </p:cNvPr>
          <p:cNvGraphicFramePr>
            <a:graphicFrameLocks noGrp="1"/>
          </p:cNvGraphicFramePr>
          <p:nvPr>
            <p:ph idx="1"/>
            <p:extLst>
              <p:ext uri="{D42A27DB-BD31-4B8C-83A1-F6EECF244321}">
                <p14:modId xmlns:p14="http://schemas.microsoft.com/office/powerpoint/2010/main" val="3046069265"/>
              </p:ext>
            </p:extLst>
          </p:nvPr>
        </p:nvGraphicFramePr>
        <p:xfrm>
          <a:off x="467983" y="1299714"/>
          <a:ext cx="11256034" cy="4756030"/>
        </p:xfrm>
        <a:graphic>
          <a:graphicData uri="http://schemas.openxmlformats.org/drawingml/2006/table">
            <a:tbl>
              <a:tblPr firstRow="1" bandRow="1">
                <a:tableStyleId>{21E4AEA4-8DFA-4A89-87EB-49C32662AFE0}</a:tableStyleId>
              </a:tblPr>
              <a:tblGrid>
                <a:gridCol w="2987791">
                  <a:extLst>
                    <a:ext uri="{9D8B030D-6E8A-4147-A177-3AD203B41FA5}">
                      <a16:colId xmlns:a16="http://schemas.microsoft.com/office/drawing/2014/main" val="20000"/>
                    </a:ext>
                  </a:extLst>
                </a:gridCol>
                <a:gridCol w="2889384">
                  <a:extLst>
                    <a:ext uri="{9D8B030D-6E8A-4147-A177-3AD203B41FA5}">
                      <a16:colId xmlns:a16="http://schemas.microsoft.com/office/drawing/2014/main" val="20001"/>
                    </a:ext>
                  </a:extLst>
                </a:gridCol>
                <a:gridCol w="5378859">
                  <a:extLst>
                    <a:ext uri="{9D8B030D-6E8A-4147-A177-3AD203B41FA5}">
                      <a16:colId xmlns:a16="http://schemas.microsoft.com/office/drawing/2014/main" val="20002"/>
                    </a:ext>
                  </a:extLst>
                </a:gridCol>
              </a:tblGrid>
              <a:tr h="1217414">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Assistance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0</a:t>
                      </a:r>
                      <a:endParaRPr kumimoji="0" lang="en-US" sz="2400" b="1" i="0" u="none" strike="noStrike" cap="none" normalizeH="0" baseline="0" dirty="0">
                        <a:ln>
                          <a:noFill/>
                        </a:ln>
                        <a:solidFill>
                          <a:schemeClr val="bg1"/>
                        </a:solidFill>
                        <a:effectLst/>
                        <a:latin typeface="Century Gothic" panose="020B0502020202020204" pitchFamily="34" charset="0"/>
                        <a:cs typeface="Arial" pitchFamily="34" charset="0"/>
                      </a:endParaRPr>
                    </a:p>
                  </a:txBody>
                  <a:tcPr marL="68580" marR="68580" marT="0" marB="0" horzOverflow="overflow">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Definition</a:t>
                      </a:r>
                      <a:endParaRPr kumimoji="0" lang="en-US" sz="2400" b="1" i="0" u="none" strike="noStrike" cap="none" normalizeH="0" baseline="0" dirty="0">
                        <a:ln>
                          <a:noFill/>
                        </a:ln>
                        <a:solidFill>
                          <a:schemeClr val="bg1"/>
                        </a:solidFill>
                        <a:effectLst/>
                        <a:latin typeface="Century Gothic" panose="020B0502020202020204" pitchFamily="34" charset="0"/>
                        <a:ea typeface="Calibri" pitchFamily="34" charset="0"/>
                      </a:endParaRPr>
                    </a:p>
                  </a:txBody>
                  <a:tcPr marL="68580" marR="68580" marT="0" marB="0" horzOverflow="overflow">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Taking over a portion of a physiological function by extracorporeal means</a:t>
                      </a:r>
                      <a:endParaRPr kumimoji="0" lang="en-US" sz="2400" b="1" i="0" u="none" strike="noStrike" cap="none" normalizeH="0" baseline="0" dirty="0">
                        <a:ln>
                          <a:noFill/>
                        </a:ln>
                        <a:solidFill>
                          <a:schemeClr val="bg1"/>
                        </a:solidFill>
                        <a:effectLst/>
                        <a:latin typeface="Century Gothic" panose="020B0502020202020204" pitchFamily="34" charset="0"/>
                        <a:ea typeface="Calibri" pitchFamily="34" charset="0"/>
                      </a:endParaRPr>
                    </a:p>
                  </a:txBody>
                  <a:tcPr marL="68580" marR="68580" marT="0" marB="0" horzOverflow="overflow">
                    <a:solidFill>
                      <a:schemeClr val="accent1">
                        <a:lumMod val="75000"/>
                      </a:schemeClr>
                    </a:solidFill>
                  </a:tcPr>
                </a:tc>
                <a:extLst>
                  <a:ext uri="{0D108BD9-81ED-4DB2-BD59-A6C34878D82A}">
                    <a16:rowId xmlns:a16="http://schemas.microsoft.com/office/drawing/2014/main" val="10000"/>
                  </a:ext>
                </a:extLst>
              </a:tr>
              <a:tr h="2727007">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Explanation</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Procedures that support a physiological function but do not take complete control of it, such as intra-aortic balloon pump to support cardiac output and hyperbaric oxygen treatment</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extLst>
                  <a:ext uri="{0D108BD9-81ED-4DB2-BD59-A6C34878D82A}">
                    <a16:rowId xmlns:a16="http://schemas.microsoft.com/office/drawing/2014/main" val="10001"/>
                  </a:ext>
                </a:extLst>
              </a:tr>
              <a:tr h="811609">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latin typeface="Century Gothic" panose="020B0502020202020204" pitchFamily="34" charset="0"/>
                        </a:rPr>
                        <a:t>Examples</a:t>
                      </a:r>
                      <a:endParaRPr kumimoji="0" lang="en-US" sz="2400" b="0" i="0" u="none" strike="noStrike" cap="none" normalizeH="0" baseline="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Hyperbaric oxygenation of wound</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444450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Performance - 1</a:t>
            </a:r>
          </a:p>
        </p:txBody>
      </p:sp>
      <p:graphicFrame>
        <p:nvGraphicFramePr>
          <p:cNvPr id="4" name="Content Placeholder 4">
            <a:extLst>
              <a:ext uri="{FF2B5EF4-FFF2-40B4-BE49-F238E27FC236}">
                <a16:creationId xmlns:a16="http://schemas.microsoft.com/office/drawing/2014/main" id="{90DBA389-01FB-43A8-9742-59DC4093AB53}"/>
              </a:ext>
            </a:extLst>
          </p:cNvPr>
          <p:cNvGraphicFramePr>
            <a:graphicFrameLocks noGrp="1"/>
          </p:cNvGraphicFramePr>
          <p:nvPr>
            <p:ph idx="1"/>
            <p:extLst>
              <p:ext uri="{D42A27DB-BD31-4B8C-83A1-F6EECF244321}">
                <p14:modId xmlns:p14="http://schemas.microsoft.com/office/powerpoint/2010/main" val="2204532489"/>
              </p:ext>
            </p:extLst>
          </p:nvPr>
        </p:nvGraphicFramePr>
        <p:xfrm>
          <a:off x="380999" y="1524000"/>
          <a:ext cx="11368176" cy="4859547"/>
        </p:xfrm>
        <a:graphic>
          <a:graphicData uri="http://schemas.openxmlformats.org/drawingml/2006/table">
            <a:tbl>
              <a:tblPr firstRow="1" bandRow="1">
                <a:tableStyleId>{21E4AEA4-8DFA-4A89-87EB-49C32662AFE0}</a:tableStyleId>
              </a:tblPr>
              <a:tblGrid>
                <a:gridCol w="3017558">
                  <a:extLst>
                    <a:ext uri="{9D8B030D-6E8A-4147-A177-3AD203B41FA5}">
                      <a16:colId xmlns:a16="http://schemas.microsoft.com/office/drawing/2014/main" val="20000"/>
                    </a:ext>
                  </a:extLst>
                </a:gridCol>
                <a:gridCol w="2918170">
                  <a:extLst>
                    <a:ext uri="{9D8B030D-6E8A-4147-A177-3AD203B41FA5}">
                      <a16:colId xmlns:a16="http://schemas.microsoft.com/office/drawing/2014/main" val="20001"/>
                    </a:ext>
                  </a:extLst>
                </a:gridCol>
                <a:gridCol w="5432448">
                  <a:extLst>
                    <a:ext uri="{9D8B030D-6E8A-4147-A177-3AD203B41FA5}">
                      <a16:colId xmlns:a16="http://schemas.microsoft.com/office/drawing/2014/main" val="20002"/>
                    </a:ext>
                  </a:extLst>
                </a:gridCol>
              </a:tblGrid>
              <a:tr h="1354780">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Performance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1</a:t>
                      </a:r>
                      <a:endParaRPr kumimoji="0" lang="en-US" sz="2400" b="1" i="0" u="none" strike="noStrike" cap="none" normalizeH="0" baseline="0" dirty="0">
                        <a:ln>
                          <a:noFill/>
                        </a:ln>
                        <a:solidFill>
                          <a:schemeClr val="bg1"/>
                        </a:solidFill>
                        <a:effectLst/>
                        <a:latin typeface="Century Gothic" panose="020B0502020202020204" pitchFamily="34" charset="0"/>
                        <a:cs typeface="Arial" pitchFamily="34" charset="0"/>
                      </a:endParaRPr>
                    </a:p>
                  </a:txBody>
                  <a:tcPr marL="68580" marR="68580" marT="0" marB="0" horzOverflow="overflow">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Definition</a:t>
                      </a:r>
                      <a:endParaRPr kumimoji="0" lang="en-US" sz="2400" b="1" i="0" u="none" strike="noStrike" cap="none" normalizeH="0" baseline="0" dirty="0">
                        <a:ln>
                          <a:noFill/>
                        </a:ln>
                        <a:solidFill>
                          <a:schemeClr val="bg1"/>
                        </a:solidFill>
                        <a:effectLst/>
                        <a:latin typeface="Century Gothic" panose="020B0502020202020204" pitchFamily="34" charset="0"/>
                        <a:ea typeface="Calibri" pitchFamily="34" charset="0"/>
                      </a:endParaRPr>
                    </a:p>
                  </a:txBody>
                  <a:tcPr marL="68580" marR="68580" marT="0" marB="0" horzOverflow="overflow">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Completely taking over a physiological function by extracorporeal means</a:t>
                      </a:r>
                      <a:endParaRPr kumimoji="0" lang="en-US" sz="2400" b="1" i="0" u="none" strike="noStrike" cap="none" normalizeH="0" baseline="0" dirty="0">
                        <a:ln>
                          <a:noFill/>
                        </a:ln>
                        <a:solidFill>
                          <a:schemeClr val="bg1"/>
                        </a:solidFill>
                        <a:effectLst/>
                        <a:latin typeface="Century Gothic" panose="020B0502020202020204" pitchFamily="34" charset="0"/>
                        <a:ea typeface="Calibri" pitchFamily="34" charset="0"/>
                      </a:endParaRPr>
                    </a:p>
                  </a:txBody>
                  <a:tcPr marL="68580" marR="68580" marT="0" marB="0" horzOverflow="overflow">
                    <a:solidFill>
                      <a:schemeClr val="accent1">
                        <a:lumMod val="75000"/>
                      </a:schemeClr>
                    </a:solidFill>
                  </a:tcPr>
                </a:tc>
                <a:extLst>
                  <a:ext uri="{0D108BD9-81ED-4DB2-BD59-A6C34878D82A}">
                    <a16:rowId xmlns:a16="http://schemas.microsoft.com/office/drawing/2014/main" val="10000"/>
                  </a:ext>
                </a:extLst>
              </a:tr>
              <a:tr h="260158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Explanation</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Procedures in which complete control is exercised over a physiological function, such as total mechanical ventilation, cardiac pacing and cardiopulmonary bypass</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extLst>
                  <a:ext uri="{0D108BD9-81ED-4DB2-BD59-A6C34878D82A}">
                    <a16:rowId xmlns:a16="http://schemas.microsoft.com/office/drawing/2014/main" val="10001"/>
                  </a:ext>
                </a:extLst>
              </a:tr>
              <a:tr h="903187">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latin typeface="Century Gothic" panose="020B0502020202020204" pitchFamily="34" charset="0"/>
                        </a:rPr>
                        <a:t>Examples</a:t>
                      </a:r>
                      <a:endParaRPr kumimoji="0" lang="en-US" sz="2400" b="0" i="0" u="none" strike="noStrike" cap="none" normalizeH="0" baseline="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Cardiopulmonary bypass in conjunction with CABG</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33631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Restoration - 2</a:t>
            </a:r>
          </a:p>
        </p:txBody>
      </p:sp>
      <p:graphicFrame>
        <p:nvGraphicFramePr>
          <p:cNvPr id="4" name="Content Placeholder 4">
            <a:extLst>
              <a:ext uri="{FF2B5EF4-FFF2-40B4-BE49-F238E27FC236}">
                <a16:creationId xmlns:a16="http://schemas.microsoft.com/office/drawing/2014/main" id="{2A184E59-C44F-4F83-8903-090640BF2346}"/>
              </a:ext>
            </a:extLst>
          </p:cNvPr>
          <p:cNvGraphicFramePr>
            <a:graphicFrameLocks noGrp="1"/>
          </p:cNvGraphicFramePr>
          <p:nvPr>
            <p:ph idx="1"/>
            <p:extLst>
              <p:ext uri="{D42A27DB-BD31-4B8C-83A1-F6EECF244321}">
                <p14:modId xmlns:p14="http://schemas.microsoft.com/office/powerpoint/2010/main" val="3682639865"/>
              </p:ext>
            </p:extLst>
          </p:nvPr>
        </p:nvGraphicFramePr>
        <p:xfrm>
          <a:off x="381000" y="1203325"/>
          <a:ext cx="11471695" cy="5447641"/>
        </p:xfrm>
        <a:graphic>
          <a:graphicData uri="http://schemas.openxmlformats.org/drawingml/2006/table">
            <a:tbl>
              <a:tblPr firstRow="1" bandRow="1">
                <a:tableStyleId>{21E4AEA4-8DFA-4A89-87EB-49C32662AFE0}</a:tableStyleId>
              </a:tblPr>
              <a:tblGrid>
                <a:gridCol w="3045036">
                  <a:extLst>
                    <a:ext uri="{9D8B030D-6E8A-4147-A177-3AD203B41FA5}">
                      <a16:colId xmlns:a16="http://schemas.microsoft.com/office/drawing/2014/main" val="20000"/>
                    </a:ext>
                  </a:extLst>
                </a:gridCol>
                <a:gridCol w="2485960">
                  <a:extLst>
                    <a:ext uri="{9D8B030D-6E8A-4147-A177-3AD203B41FA5}">
                      <a16:colId xmlns:a16="http://schemas.microsoft.com/office/drawing/2014/main" val="20001"/>
                    </a:ext>
                  </a:extLst>
                </a:gridCol>
                <a:gridCol w="5940699">
                  <a:extLst>
                    <a:ext uri="{9D8B030D-6E8A-4147-A177-3AD203B41FA5}">
                      <a16:colId xmlns:a16="http://schemas.microsoft.com/office/drawing/2014/main" val="20002"/>
                    </a:ext>
                  </a:extLst>
                </a:gridCol>
              </a:tblGrid>
              <a:tr h="1907840">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Restoration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2</a:t>
                      </a:r>
                      <a:endParaRPr kumimoji="0" lang="en-US" sz="2400" b="1" i="0" u="none" strike="noStrike" cap="none" normalizeH="0" baseline="0" dirty="0">
                        <a:ln>
                          <a:noFill/>
                        </a:ln>
                        <a:solidFill>
                          <a:schemeClr val="bg1"/>
                        </a:solidFill>
                        <a:effectLst/>
                        <a:latin typeface="Century Gothic" panose="020B0502020202020204" pitchFamily="34" charset="0"/>
                        <a:cs typeface="Arial" pitchFamily="34" charset="0"/>
                      </a:endParaRPr>
                    </a:p>
                  </a:txBody>
                  <a:tcPr marL="68580" marR="68580" marT="0" marB="0" horzOverflow="overflow">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Definition</a:t>
                      </a:r>
                      <a:endParaRPr kumimoji="0" lang="en-US" sz="2400" b="1" i="0" u="none" strike="noStrike" cap="none" normalizeH="0" baseline="0" dirty="0">
                        <a:ln>
                          <a:noFill/>
                        </a:ln>
                        <a:solidFill>
                          <a:schemeClr val="bg1"/>
                        </a:solidFill>
                        <a:effectLst/>
                        <a:latin typeface="Century Gothic" panose="020B0502020202020204" pitchFamily="34" charset="0"/>
                        <a:ea typeface="Calibri" pitchFamily="34" charset="0"/>
                      </a:endParaRPr>
                    </a:p>
                  </a:txBody>
                  <a:tcPr marL="68580" marR="68580" marT="0" marB="0" horzOverflow="overflow">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Returning, or attempting to return, a physiological function to its original state by extracorporeal means</a:t>
                      </a:r>
                      <a:endParaRPr kumimoji="0" lang="en-US" sz="2400" b="1" i="0" u="none" strike="noStrike" cap="none" normalizeH="0" baseline="0" dirty="0">
                        <a:ln>
                          <a:noFill/>
                        </a:ln>
                        <a:solidFill>
                          <a:schemeClr val="bg1"/>
                        </a:solidFill>
                        <a:effectLst/>
                        <a:latin typeface="Century Gothic" panose="020B0502020202020204" pitchFamily="34" charset="0"/>
                        <a:ea typeface="Calibri" pitchFamily="34" charset="0"/>
                      </a:endParaRPr>
                    </a:p>
                  </a:txBody>
                  <a:tcPr marL="68580" marR="68580" marT="0" marB="0" horzOverflow="overflow">
                    <a:solidFill>
                      <a:schemeClr val="accent1">
                        <a:lumMod val="75000"/>
                      </a:schemeClr>
                    </a:solidFill>
                  </a:tcPr>
                </a:tc>
                <a:extLst>
                  <a:ext uri="{0D108BD9-81ED-4DB2-BD59-A6C34878D82A}">
                    <a16:rowId xmlns:a16="http://schemas.microsoft.com/office/drawing/2014/main" val="10000"/>
                  </a:ext>
                </a:extLst>
              </a:tr>
              <a:tr h="2753179">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Explanation</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Restoration defines only external cardioversion and defibrillation procedures.  Failed cardioversion procedures are also included in the definition of Restoration and are coded the same as successful procedures</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extLst>
                  <a:ext uri="{0D108BD9-81ED-4DB2-BD59-A6C34878D82A}">
                    <a16:rowId xmlns:a16="http://schemas.microsoft.com/office/drawing/2014/main" val="10001"/>
                  </a:ext>
                </a:extLst>
              </a:tr>
              <a:tr h="78662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Examples</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Attempted cardiac defibrillation, unsuccessful</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82577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0179E2A-E603-4594-9C0E-F9F31AAC10D9}"/>
              </a:ext>
            </a:extLst>
          </p:cNvPr>
          <p:cNvSpPr>
            <a:spLocks noGrp="1"/>
          </p:cNvSpPr>
          <p:nvPr>
            <p:ph type="title"/>
          </p:nvPr>
        </p:nvSpPr>
        <p:spPr>
          <a:xfrm>
            <a:off x="216818" y="109169"/>
            <a:ext cx="8889476" cy="1043356"/>
          </a:xfrm>
        </p:spPr>
        <p:txBody>
          <a:bodyPr>
            <a:normAutofit/>
          </a:bodyPr>
          <a:lstStyle/>
          <a:p>
            <a:r>
              <a:rPr lang="en-US" dirty="0"/>
              <a:t>Extracorporeal Therapies - 6</a:t>
            </a:r>
          </a:p>
        </p:txBody>
      </p:sp>
      <p:pic>
        <p:nvPicPr>
          <p:cNvPr id="5" name="Picture 1">
            <a:extLst>
              <a:ext uri="{FF2B5EF4-FFF2-40B4-BE49-F238E27FC236}">
                <a16:creationId xmlns:a16="http://schemas.microsoft.com/office/drawing/2014/main" id="{D5A25BE9-0B0A-44C4-B7C1-75CBADA7B9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5955" y="1226622"/>
            <a:ext cx="3600090" cy="5358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869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err="1"/>
              <a:t>Obstretics</a:t>
            </a:r>
            <a:endParaRPr lang="en-US" dirty="0"/>
          </a:p>
        </p:txBody>
      </p:sp>
      <p:sp>
        <p:nvSpPr>
          <p:cNvPr id="3" name="Content Placeholder 2">
            <a:extLst>
              <a:ext uri="{FF2B5EF4-FFF2-40B4-BE49-F238E27FC236}">
                <a16:creationId xmlns:a16="http://schemas.microsoft.com/office/drawing/2014/main" id="{CDE32E37-5670-4C35-8060-AC62CDE9C46C}"/>
              </a:ext>
            </a:extLst>
          </p:cNvPr>
          <p:cNvSpPr>
            <a:spLocks noGrp="1"/>
          </p:cNvSpPr>
          <p:nvPr>
            <p:ph idx="1"/>
          </p:nvPr>
        </p:nvSpPr>
        <p:spPr>
          <a:xfrm>
            <a:off x="216817" y="1178350"/>
            <a:ext cx="11774077" cy="5472615"/>
          </a:xfrm>
        </p:spPr>
        <p:txBody>
          <a:bodyPr/>
          <a:lstStyle/>
          <a:p>
            <a:pPr>
              <a:lnSpc>
                <a:spcPct val="100000"/>
              </a:lnSpc>
              <a:spcBef>
                <a:spcPts val="0"/>
              </a:spcBef>
            </a:pPr>
            <a:r>
              <a:rPr lang="en-US" altLang="en-US" b="1" dirty="0"/>
              <a:t>Coding Note:  Products of Conception</a:t>
            </a:r>
          </a:p>
          <a:p>
            <a:pPr lvl="1">
              <a:lnSpc>
                <a:spcPct val="100000"/>
              </a:lnSpc>
              <a:spcBef>
                <a:spcPts val="0"/>
              </a:spcBef>
            </a:pPr>
            <a:r>
              <a:rPr lang="en-US" altLang="en-US" dirty="0"/>
              <a:t>Products of conception refer to all components of pregnancy, including fetus, embryo, amnion, umbilical cord, and placenta</a:t>
            </a:r>
            <a:endParaRPr lang="en-US" altLang="en-US" i="1" dirty="0"/>
          </a:p>
          <a:p>
            <a:pPr lvl="1">
              <a:lnSpc>
                <a:spcPct val="100000"/>
              </a:lnSpc>
              <a:spcBef>
                <a:spcPts val="0"/>
              </a:spcBef>
            </a:pPr>
            <a:r>
              <a:rPr lang="en-US" altLang="en-US" dirty="0"/>
              <a:t>There is no differentiation of the products of conception based on gestational age</a:t>
            </a:r>
          </a:p>
          <a:p>
            <a:pPr marL="0" indent="0">
              <a:lnSpc>
                <a:spcPct val="100000"/>
              </a:lnSpc>
              <a:spcBef>
                <a:spcPts val="0"/>
              </a:spcBef>
              <a:buNone/>
            </a:pPr>
            <a:endParaRPr lang="en-US" dirty="0"/>
          </a:p>
        </p:txBody>
      </p:sp>
    </p:spTree>
    <p:extLst>
      <p:ext uri="{BB962C8B-B14F-4D97-AF65-F5344CB8AC3E}">
        <p14:creationId xmlns:p14="http://schemas.microsoft.com/office/powerpoint/2010/main" val="20648646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0179E2A-E603-4594-9C0E-F9F31AAC10D9}"/>
              </a:ext>
            </a:extLst>
          </p:cNvPr>
          <p:cNvSpPr>
            <a:spLocks noGrp="1"/>
          </p:cNvSpPr>
          <p:nvPr>
            <p:ph type="title"/>
          </p:nvPr>
        </p:nvSpPr>
        <p:spPr>
          <a:xfrm>
            <a:off x="216818" y="109169"/>
            <a:ext cx="8889476" cy="1043356"/>
          </a:xfrm>
        </p:spPr>
        <p:txBody>
          <a:bodyPr>
            <a:normAutofit/>
          </a:bodyPr>
          <a:lstStyle/>
          <a:p>
            <a:r>
              <a:rPr lang="en-US" dirty="0"/>
              <a:t>Extracorporeal Therapies - 6</a:t>
            </a:r>
          </a:p>
        </p:txBody>
      </p:sp>
      <p:graphicFrame>
        <p:nvGraphicFramePr>
          <p:cNvPr id="5" name="Table 4">
            <a:extLst>
              <a:ext uri="{FF2B5EF4-FFF2-40B4-BE49-F238E27FC236}">
                <a16:creationId xmlns:a16="http://schemas.microsoft.com/office/drawing/2014/main" id="{292BBB7A-5DBB-452F-B894-F23E1FE86C13}"/>
              </a:ext>
            </a:extLst>
          </p:cNvPr>
          <p:cNvGraphicFramePr>
            <a:graphicFrameLocks noGrp="1"/>
          </p:cNvGraphicFramePr>
          <p:nvPr>
            <p:extLst>
              <p:ext uri="{D42A27DB-BD31-4B8C-83A1-F6EECF244321}">
                <p14:modId xmlns:p14="http://schemas.microsoft.com/office/powerpoint/2010/main" val="898093926"/>
              </p:ext>
            </p:extLst>
          </p:nvPr>
        </p:nvGraphicFramePr>
        <p:xfrm>
          <a:off x="343295" y="1577196"/>
          <a:ext cx="11483521" cy="2045898"/>
        </p:xfrm>
        <a:graphic>
          <a:graphicData uri="http://schemas.openxmlformats.org/drawingml/2006/table">
            <a:tbl>
              <a:tblPr firstRow="1" bandRow="1">
                <a:tableStyleId>{21E4AEA4-8DFA-4A89-87EB-49C32662AFE0}</a:tableStyleId>
              </a:tblPr>
              <a:tblGrid>
                <a:gridCol w="1640503">
                  <a:extLst>
                    <a:ext uri="{9D8B030D-6E8A-4147-A177-3AD203B41FA5}">
                      <a16:colId xmlns:a16="http://schemas.microsoft.com/office/drawing/2014/main" val="20000"/>
                    </a:ext>
                  </a:extLst>
                </a:gridCol>
                <a:gridCol w="1640503">
                  <a:extLst>
                    <a:ext uri="{9D8B030D-6E8A-4147-A177-3AD203B41FA5}">
                      <a16:colId xmlns:a16="http://schemas.microsoft.com/office/drawing/2014/main" val="20001"/>
                    </a:ext>
                  </a:extLst>
                </a:gridCol>
                <a:gridCol w="1711826">
                  <a:extLst>
                    <a:ext uri="{9D8B030D-6E8A-4147-A177-3AD203B41FA5}">
                      <a16:colId xmlns:a16="http://schemas.microsoft.com/office/drawing/2014/main" val="20002"/>
                    </a:ext>
                  </a:extLst>
                </a:gridCol>
                <a:gridCol w="1597707">
                  <a:extLst>
                    <a:ext uri="{9D8B030D-6E8A-4147-A177-3AD203B41FA5}">
                      <a16:colId xmlns:a16="http://schemas.microsoft.com/office/drawing/2014/main" val="20003"/>
                    </a:ext>
                  </a:extLst>
                </a:gridCol>
                <a:gridCol w="1611976">
                  <a:extLst>
                    <a:ext uri="{9D8B030D-6E8A-4147-A177-3AD203B41FA5}">
                      <a16:colId xmlns:a16="http://schemas.microsoft.com/office/drawing/2014/main" val="20004"/>
                    </a:ext>
                  </a:extLst>
                </a:gridCol>
                <a:gridCol w="1640503">
                  <a:extLst>
                    <a:ext uri="{9D8B030D-6E8A-4147-A177-3AD203B41FA5}">
                      <a16:colId xmlns:a16="http://schemas.microsoft.com/office/drawing/2014/main" val="20005"/>
                    </a:ext>
                  </a:extLst>
                </a:gridCol>
                <a:gridCol w="1640503">
                  <a:extLst>
                    <a:ext uri="{9D8B030D-6E8A-4147-A177-3AD203B41FA5}">
                      <a16:colId xmlns:a16="http://schemas.microsoft.com/office/drawing/2014/main" val="20006"/>
                    </a:ext>
                  </a:extLst>
                </a:gridCol>
              </a:tblGrid>
              <a:tr h="842424">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1</a:t>
                      </a:r>
                    </a:p>
                  </a:txBody>
                  <a:tcPr marT="45711" marB="45711">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2</a:t>
                      </a:r>
                    </a:p>
                  </a:txBody>
                  <a:tcPr marT="45711" marB="45711">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3</a:t>
                      </a:r>
                    </a:p>
                  </a:txBody>
                  <a:tcPr marT="45711" marB="45711">
                    <a:solidFill>
                      <a:schemeClr val="accent1">
                        <a:lumMod val="75000"/>
                      </a:schemeClr>
                    </a:solidFill>
                  </a:tcPr>
                </a:tc>
                <a:tc>
                  <a:txBody>
                    <a:bodyPr/>
                    <a:lstStyle/>
                    <a:p>
                      <a:pPr algn="ctr"/>
                      <a:r>
                        <a:rPr lang="en-US" sz="1800" dirty="0">
                          <a:latin typeface="Century Gothic" panose="020B0502020202020204" pitchFamily="34" charset="0"/>
                        </a:rPr>
                        <a:t>Character</a:t>
                      </a:r>
                    </a:p>
                    <a:p>
                      <a:pPr algn="ctr"/>
                      <a:r>
                        <a:rPr lang="en-US" sz="2000" dirty="0">
                          <a:latin typeface="Century Gothic" panose="020B0502020202020204" pitchFamily="34" charset="0"/>
                        </a:rPr>
                        <a:t>4</a:t>
                      </a:r>
                    </a:p>
                  </a:txBody>
                  <a:tcPr marT="45711" marB="45711">
                    <a:solidFill>
                      <a:schemeClr val="accent1">
                        <a:lumMod val="75000"/>
                      </a:schemeClr>
                    </a:solidFill>
                  </a:tcPr>
                </a:tc>
                <a:tc>
                  <a:txBody>
                    <a:bodyPr/>
                    <a:lstStyle/>
                    <a:p>
                      <a:pPr algn="ctr"/>
                      <a:r>
                        <a:rPr lang="en-US" sz="1800" dirty="0">
                          <a:latin typeface="Century Gothic" panose="020B0502020202020204" pitchFamily="34" charset="0"/>
                        </a:rPr>
                        <a:t>Character</a:t>
                      </a:r>
                    </a:p>
                    <a:p>
                      <a:pPr algn="ctr"/>
                      <a:r>
                        <a:rPr lang="en-US" sz="2000" dirty="0">
                          <a:latin typeface="Century Gothic" panose="020B0502020202020204" pitchFamily="34" charset="0"/>
                        </a:rPr>
                        <a:t>5</a:t>
                      </a:r>
                    </a:p>
                  </a:txBody>
                  <a:tcPr marT="45711" marB="45711">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6</a:t>
                      </a:r>
                    </a:p>
                  </a:txBody>
                  <a:tcPr marT="45711" marB="45711">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7</a:t>
                      </a:r>
                    </a:p>
                  </a:txBody>
                  <a:tcPr marT="45711" marB="45711">
                    <a:solidFill>
                      <a:schemeClr val="accent1">
                        <a:lumMod val="75000"/>
                      </a:schemeClr>
                    </a:solidFill>
                  </a:tcPr>
                </a:tc>
                <a:extLst>
                  <a:ext uri="{0D108BD9-81ED-4DB2-BD59-A6C34878D82A}">
                    <a16:rowId xmlns:a16="http://schemas.microsoft.com/office/drawing/2014/main" val="10000"/>
                  </a:ext>
                </a:extLst>
              </a:tr>
              <a:tr h="1203474">
                <a:tc>
                  <a:txBody>
                    <a:bodyPr/>
                    <a:lstStyle/>
                    <a:p>
                      <a:pPr algn="ctr"/>
                      <a:r>
                        <a:rPr lang="en-US" sz="2000" dirty="0">
                          <a:latin typeface="Century Gothic" panose="020B0502020202020204" pitchFamily="34" charset="0"/>
                        </a:rPr>
                        <a:t>Section</a:t>
                      </a:r>
                    </a:p>
                    <a:p>
                      <a:pPr algn="ctr"/>
                      <a:endParaRPr lang="en-US" sz="2000" dirty="0">
                        <a:latin typeface="Century Gothic" panose="020B0502020202020204" pitchFamily="34" charset="0"/>
                      </a:endParaRPr>
                    </a:p>
                    <a:p>
                      <a:pPr algn="ctr"/>
                      <a:endParaRPr lang="en-US" sz="2000" dirty="0">
                        <a:latin typeface="Century Gothic" panose="020B0502020202020204" pitchFamily="34" charset="0"/>
                      </a:endParaRPr>
                    </a:p>
                  </a:txBody>
                  <a:tcPr marT="45711" marB="45711">
                    <a:solidFill>
                      <a:schemeClr val="accent1">
                        <a:lumMod val="40000"/>
                        <a:lumOff val="60000"/>
                      </a:schemeClr>
                    </a:solidFill>
                  </a:tcPr>
                </a:tc>
                <a:tc>
                  <a:txBody>
                    <a:bodyPr/>
                    <a:lstStyle/>
                    <a:p>
                      <a:pPr algn="ctr"/>
                      <a:r>
                        <a:rPr lang="en-US" sz="2000" dirty="0">
                          <a:latin typeface="Century Gothic" panose="020B0502020202020204" pitchFamily="34" charset="0"/>
                        </a:rPr>
                        <a:t>Body System</a:t>
                      </a:r>
                    </a:p>
                  </a:txBody>
                  <a:tcPr marT="45711" marB="45711">
                    <a:solidFill>
                      <a:schemeClr val="accent1">
                        <a:lumMod val="40000"/>
                        <a:lumOff val="60000"/>
                      </a:schemeClr>
                    </a:solidFill>
                  </a:tcPr>
                </a:tc>
                <a:tc>
                  <a:txBody>
                    <a:bodyPr/>
                    <a:lstStyle/>
                    <a:p>
                      <a:pPr algn="ctr"/>
                      <a:r>
                        <a:rPr lang="en-US" sz="2000" dirty="0">
                          <a:latin typeface="Century Gothic" panose="020B0502020202020204" pitchFamily="34" charset="0"/>
                        </a:rPr>
                        <a:t>Root Operation</a:t>
                      </a:r>
                    </a:p>
                  </a:txBody>
                  <a:tcPr marT="45711" marB="45711">
                    <a:solidFill>
                      <a:schemeClr val="accent1">
                        <a:lumMod val="40000"/>
                        <a:lumOff val="60000"/>
                      </a:schemeClr>
                    </a:solidFill>
                  </a:tcPr>
                </a:tc>
                <a:tc>
                  <a:txBody>
                    <a:bodyPr/>
                    <a:lstStyle/>
                    <a:p>
                      <a:pPr algn="ctr"/>
                      <a:r>
                        <a:rPr lang="en-US" sz="2000" dirty="0">
                          <a:latin typeface="Century Gothic" panose="020B0502020202020204" pitchFamily="34" charset="0"/>
                        </a:rPr>
                        <a:t>Body </a:t>
                      </a:r>
                    </a:p>
                    <a:p>
                      <a:pPr algn="ctr"/>
                      <a:r>
                        <a:rPr lang="en-US" sz="2000" dirty="0">
                          <a:latin typeface="Century Gothic" panose="020B0502020202020204" pitchFamily="34" charset="0"/>
                        </a:rPr>
                        <a:t>System</a:t>
                      </a:r>
                    </a:p>
                  </a:txBody>
                  <a:tcPr marT="45711" marB="45711">
                    <a:solidFill>
                      <a:schemeClr val="accent1">
                        <a:lumMod val="40000"/>
                        <a:lumOff val="60000"/>
                      </a:schemeClr>
                    </a:solidFill>
                  </a:tcPr>
                </a:tc>
                <a:tc>
                  <a:txBody>
                    <a:bodyPr/>
                    <a:lstStyle/>
                    <a:p>
                      <a:r>
                        <a:rPr lang="en-US" sz="2000" dirty="0">
                          <a:latin typeface="Century Gothic" panose="020B0502020202020204" pitchFamily="34" charset="0"/>
                        </a:rPr>
                        <a:t>Duration</a:t>
                      </a:r>
                    </a:p>
                  </a:txBody>
                  <a:tcPr marT="45711" marB="45711">
                    <a:solidFill>
                      <a:schemeClr val="accent1">
                        <a:lumMod val="40000"/>
                        <a:lumOff val="60000"/>
                      </a:schemeClr>
                    </a:solidFill>
                  </a:tcPr>
                </a:tc>
                <a:tc>
                  <a:txBody>
                    <a:bodyPr/>
                    <a:lstStyle/>
                    <a:p>
                      <a:pPr algn="ctr"/>
                      <a:r>
                        <a:rPr lang="en-US" sz="2000" dirty="0">
                          <a:latin typeface="Century Gothic" panose="020B0502020202020204" pitchFamily="34" charset="0"/>
                        </a:rPr>
                        <a:t>Qualifier</a:t>
                      </a:r>
                    </a:p>
                  </a:txBody>
                  <a:tcPr marT="45711" marB="45711">
                    <a:solidFill>
                      <a:schemeClr val="accent1">
                        <a:lumMod val="40000"/>
                        <a:lumOff val="60000"/>
                      </a:schemeClr>
                    </a:solidFill>
                  </a:tcPr>
                </a:tc>
                <a:tc>
                  <a:txBody>
                    <a:bodyPr/>
                    <a:lstStyle/>
                    <a:p>
                      <a:pPr algn="ctr"/>
                      <a:r>
                        <a:rPr lang="en-US" sz="2000" dirty="0">
                          <a:latin typeface="Century Gothic" panose="020B0502020202020204" pitchFamily="34" charset="0"/>
                        </a:rPr>
                        <a:t>Qualifier</a:t>
                      </a:r>
                    </a:p>
                  </a:txBody>
                  <a:tcPr marT="45711" marB="45711">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6" name="Up Arrow 4">
            <a:extLst>
              <a:ext uri="{FF2B5EF4-FFF2-40B4-BE49-F238E27FC236}">
                <a16:creationId xmlns:a16="http://schemas.microsoft.com/office/drawing/2014/main" id="{ACC162FC-9AD6-42DB-AB3A-9FA90F5F86D0}"/>
              </a:ext>
            </a:extLst>
          </p:cNvPr>
          <p:cNvSpPr>
            <a:spLocks noChangeArrowheads="1"/>
          </p:cNvSpPr>
          <p:nvPr/>
        </p:nvSpPr>
        <p:spPr bwMode="auto">
          <a:xfrm>
            <a:off x="3953480" y="3794934"/>
            <a:ext cx="1077620" cy="1082312"/>
          </a:xfrm>
          <a:prstGeom prst="upArrow">
            <a:avLst>
              <a:gd name="adj1" fmla="val 50000"/>
              <a:gd name="adj2" fmla="val 50000"/>
            </a:avLst>
          </a:prstGeom>
          <a:solidFill>
            <a:schemeClr val="accent1"/>
          </a:soli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Tree>
    <p:extLst>
      <p:ext uri="{BB962C8B-B14F-4D97-AF65-F5344CB8AC3E}">
        <p14:creationId xmlns:p14="http://schemas.microsoft.com/office/powerpoint/2010/main" val="19087310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0179E2A-E603-4594-9C0E-F9F31AAC10D9}"/>
              </a:ext>
            </a:extLst>
          </p:cNvPr>
          <p:cNvSpPr>
            <a:spLocks noGrp="1"/>
          </p:cNvSpPr>
          <p:nvPr>
            <p:ph type="title"/>
          </p:nvPr>
        </p:nvSpPr>
        <p:spPr>
          <a:xfrm>
            <a:off x="216818" y="109169"/>
            <a:ext cx="8889476" cy="1043356"/>
          </a:xfrm>
        </p:spPr>
        <p:txBody>
          <a:bodyPr>
            <a:normAutofit fontScale="90000"/>
          </a:bodyPr>
          <a:lstStyle/>
          <a:p>
            <a:r>
              <a:rPr lang="en-US" dirty="0"/>
              <a:t>Root Operations in Extracorporeal Therapies Section</a:t>
            </a:r>
          </a:p>
        </p:txBody>
      </p:sp>
      <p:sp>
        <p:nvSpPr>
          <p:cNvPr id="5" name="Content Placeholder 2">
            <a:extLst>
              <a:ext uri="{FF2B5EF4-FFF2-40B4-BE49-F238E27FC236}">
                <a16:creationId xmlns:a16="http://schemas.microsoft.com/office/drawing/2014/main" id="{CF458FDE-2CE8-4408-99F4-C1E8A19E20AF}"/>
              </a:ext>
            </a:extLst>
          </p:cNvPr>
          <p:cNvSpPr>
            <a:spLocks noGrp="1"/>
          </p:cNvSpPr>
          <p:nvPr>
            <p:ph idx="1"/>
          </p:nvPr>
        </p:nvSpPr>
        <p:spPr>
          <a:xfrm>
            <a:off x="216817" y="1178351"/>
            <a:ext cx="11774077" cy="829558"/>
          </a:xfrm>
        </p:spPr>
        <p:txBody>
          <a:bodyPr/>
          <a:lstStyle/>
          <a:p>
            <a:pPr marL="0" indent="0" algn="ctr">
              <a:lnSpc>
                <a:spcPct val="100000"/>
              </a:lnSpc>
              <a:spcBef>
                <a:spcPts val="0"/>
              </a:spcBef>
              <a:buNone/>
            </a:pPr>
            <a:r>
              <a:rPr lang="en-US" dirty="0"/>
              <a:t>Root Operations</a:t>
            </a:r>
          </a:p>
        </p:txBody>
      </p:sp>
      <p:sp>
        <p:nvSpPr>
          <p:cNvPr id="6" name="Content Placeholder 2">
            <a:extLst>
              <a:ext uri="{FF2B5EF4-FFF2-40B4-BE49-F238E27FC236}">
                <a16:creationId xmlns:a16="http://schemas.microsoft.com/office/drawing/2014/main" id="{ED327B81-2230-4EF9-9D4D-F3309BE17566}"/>
              </a:ext>
            </a:extLst>
          </p:cNvPr>
          <p:cNvSpPr txBox="1">
            <a:spLocks/>
          </p:cNvSpPr>
          <p:nvPr/>
        </p:nvSpPr>
        <p:spPr>
          <a:xfrm>
            <a:off x="1801202" y="2014035"/>
            <a:ext cx="4294798" cy="456804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dirty="0"/>
              <a:t>Atmospheric Control</a:t>
            </a:r>
          </a:p>
          <a:p>
            <a:pPr marL="0" indent="0">
              <a:lnSpc>
                <a:spcPct val="100000"/>
              </a:lnSpc>
              <a:spcBef>
                <a:spcPts val="0"/>
              </a:spcBef>
              <a:buFont typeface="Arial" panose="020B0604020202020204" pitchFamily="34" charset="0"/>
              <a:buNone/>
            </a:pPr>
            <a:r>
              <a:rPr lang="en-US" dirty="0"/>
              <a:t>Decompression</a:t>
            </a:r>
          </a:p>
          <a:p>
            <a:pPr marL="0" indent="0">
              <a:lnSpc>
                <a:spcPct val="100000"/>
              </a:lnSpc>
              <a:spcBef>
                <a:spcPts val="0"/>
              </a:spcBef>
              <a:buFont typeface="Arial" panose="020B0604020202020204" pitchFamily="34" charset="0"/>
              <a:buNone/>
            </a:pPr>
            <a:r>
              <a:rPr lang="en-US" dirty="0"/>
              <a:t>Electromagnetic Therapy</a:t>
            </a:r>
          </a:p>
          <a:p>
            <a:pPr marL="0" indent="0">
              <a:lnSpc>
                <a:spcPct val="100000"/>
              </a:lnSpc>
              <a:spcBef>
                <a:spcPts val="0"/>
              </a:spcBef>
              <a:buFont typeface="Arial" panose="020B0604020202020204" pitchFamily="34" charset="0"/>
              <a:buNone/>
            </a:pPr>
            <a:r>
              <a:rPr lang="en-US" dirty="0"/>
              <a:t>Hyperthermia</a:t>
            </a:r>
          </a:p>
          <a:p>
            <a:pPr marL="0" indent="0">
              <a:lnSpc>
                <a:spcPct val="100000"/>
              </a:lnSpc>
              <a:spcBef>
                <a:spcPts val="0"/>
              </a:spcBef>
              <a:buFont typeface="Arial" panose="020B0604020202020204" pitchFamily="34" charset="0"/>
              <a:buNone/>
            </a:pPr>
            <a:r>
              <a:rPr lang="en-US" dirty="0"/>
              <a:t>Hypothermia</a:t>
            </a:r>
          </a:p>
          <a:p>
            <a:pPr marL="0" indent="0">
              <a:lnSpc>
                <a:spcPct val="100000"/>
              </a:lnSpc>
              <a:spcBef>
                <a:spcPts val="0"/>
              </a:spcBef>
              <a:buFont typeface="Arial" panose="020B0604020202020204" pitchFamily="34" charset="0"/>
              <a:buNone/>
            </a:pPr>
            <a:r>
              <a:rPr lang="en-US" dirty="0" err="1"/>
              <a:t>Pheresis</a:t>
            </a:r>
            <a:endParaRPr lang="en-US" dirty="0"/>
          </a:p>
          <a:p>
            <a:pPr marL="0" indent="0">
              <a:lnSpc>
                <a:spcPct val="100000"/>
              </a:lnSpc>
              <a:spcBef>
                <a:spcPts val="0"/>
              </a:spcBef>
              <a:buFont typeface="Arial" panose="020B0604020202020204" pitchFamily="34" charset="0"/>
              <a:buNone/>
            </a:pPr>
            <a:endParaRPr lang="en-US" dirty="0"/>
          </a:p>
        </p:txBody>
      </p:sp>
      <p:sp>
        <p:nvSpPr>
          <p:cNvPr id="7" name="Content Placeholder 2">
            <a:extLst>
              <a:ext uri="{FF2B5EF4-FFF2-40B4-BE49-F238E27FC236}">
                <a16:creationId xmlns:a16="http://schemas.microsoft.com/office/drawing/2014/main" id="{52265C29-DC3C-4322-AFF3-457FC6ADC17E}"/>
              </a:ext>
            </a:extLst>
          </p:cNvPr>
          <p:cNvSpPr txBox="1">
            <a:spLocks/>
          </p:cNvSpPr>
          <p:nvPr/>
        </p:nvSpPr>
        <p:spPr>
          <a:xfrm>
            <a:off x="6534228" y="2007909"/>
            <a:ext cx="4294798" cy="47467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dirty="0"/>
              <a:t>Phototherapy</a:t>
            </a:r>
          </a:p>
          <a:p>
            <a:pPr marL="0" indent="0">
              <a:lnSpc>
                <a:spcPct val="100000"/>
              </a:lnSpc>
              <a:spcBef>
                <a:spcPts val="0"/>
              </a:spcBef>
              <a:buFont typeface="Arial" panose="020B0604020202020204" pitchFamily="34" charset="0"/>
              <a:buNone/>
            </a:pPr>
            <a:r>
              <a:rPr lang="en-US" dirty="0"/>
              <a:t>Shock Wave Therapy</a:t>
            </a:r>
          </a:p>
          <a:p>
            <a:pPr marL="0" indent="0">
              <a:lnSpc>
                <a:spcPct val="100000"/>
              </a:lnSpc>
              <a:spcBef>
                <a:spcPts val="0"/>
              </a:spcBef>
              <a:buFont typeface="Arial" panose="020B0604020202020204" pitchFamily="34" charset="0"/>
              <a:buNone/>
            </a:pPr>
            <a:r>
              <a:rPr lang="en-US" dirty="0"/>
              <a:t>Ultrasound Therapy</a:t>
            </a:r>
          </a:p>
          <a:p>
            <a:pPr marL="0" indent="0">
              <a:lnSpc>
                <a:spcPct val="100000"/>
              </a:lnSpc>
              <a:spcBef>
                <a:spcPts val="0"/>
              </a:spcBef>
              <a:buFont typeface="Arial" panose="020B0604020202020204" pitchFamily="34" charset="0"/>
              <a:buNone/>
            </a:pPr>
            <a:r>
              <a:rPr lang="en-US" dirty="0"/>
              <a:t>Ultraviolet Light Therapy</a:t>
            </a:r>
          </a:p>
        </p:txBody>
      </p:sp>
    </p:spTree>
    <p:extLst>
      <p:ext uri="{BB962C8B-B14F-4D97-AF65-F5344CB8AC3E}">
        <p14:creationId xmlns:p14="http://schemas.microsoft.com/office/powerpoint/2010/main" val="2781927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E32E37-5670-4C35-8060-AC62CDE9C46C}"/>
              </a:ext>
            </a:extLst>
          </p:cNvPr>
          <p:cNvSpPr>
            <a:spLocks noGrp="1"/>
          </p:cNvSpPr>
          <p:nvPr>
            <p:ph idx="1"/>
          </p:nvPr>
        </p:nvSpPr>
        <p:spPr>
          <a:xfrm>
            <a:off x="216818" y="1224950"/>
            <a:ext cx="11774077" cy="5374256"/>
          </a:xfrm>
        </p:spPr>
        <p:txBody>
          <a:bodyPr/>
          <a:lstStyle/>
          <a:p>
            <a:r>
              <a:rPr lang="en-US" altLang="en-US" b="1" dirty="0"/>
              <a:t>Coding Note: Decompression</a:t>
            </a:r>
          </a:p>
          <a:p>
            <a:pPr lvl="1"/>
            <a:r>
              <a:rPr lang="en-US" altLang="en-US" dirty="0"/>
              <a:t>Decompression describes a single type of procedure—treatment for decompression sickness (the bends) in a hyperbaric chamber.</a:t>
            </a:r>
          </a:p>
          <a:p>
            <a:pPr>
              <a:lnSpc>
                <a:spcPct val="100000"/>
              </a:lnSpc>
              <a:spcBef>
                <a:spcPts val="0"/>
              </a:spcBef>
            </a:pPr>
            <a:endParaRPr lang="en-US" dirty="0"/>
          </a:p>
        </p:txBody>
      </p:sp>
      <p:sp>
        <p:nvSpPr>
          <p:cNvPr id="6" name="Title 1">
            <a:extLst>
              <a:ext uri="{FF2B5EF4-FFF2-40B4-BE49-F238E27FC236}">
                <a16:creationId xmlns:a16="http://schemas.microsoft.com/office/drawing/2014/main" id="{4412AAF3-2C2E-4743-B4C7-74166BE9C1E3}"/>
              </a:ext>
            </a:extLst>
          </p:cNvPr>
          <p:cNvSpPr>
            <a:spLocks noGrp="1"/>
          </p:cNvSpPr>
          <p:nvPr>
            <p:ph type="title"/>
          </p:nvPr>
        </p:nvSpPr>
        <p:spPr>
          <a:xfrm>
            <a:off x="216818" y="109169"/>
            <a:ext cx="8889476" cy="1043356"/>
          </a:xfrm>
        </p:spPr>
        <p:txBody>
          <a:bodyPr>
            <a:normAutofit fontScale="90000"/>
          </a:bodyPr>
          <a:lstStyle/>
          <a:p>
            <a:r>
              <a:rPr lang="en-US" dirty="0"/>
              <a:t>Root Operations in Extracorporeal Therapies Section</a:t>
            </a:r>
          </a:p>
        </p:txBody>
      </p:sp>
    </p:spTree>
    <p:extLst>
      <p:ext uri="{BB962C8B-B14F-4D97-AF65-F5344CB8AC3E}">
        <p14:creationId xmlns:p14="http://schemas.microsoft.com/office/powerpoint/2010/main" val="1185003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E32E37-5670-4C35-8060-AC62CDE9C46C}"/>
              </a:ext>
            </a:extLst>
          </p:cNvPr>
          <p:cNvSpPr>
            <a:spLocks noGrp="1"/>
          </p:cNvSpPr>
          <p:nvPr>
            <p:ph idx="1"/>
          </p:nvPr>
        </p:nvSpPr>
        <p:spPr>
          <a:xfrm>
            <a:off x="216818" y="1224950"/>
            <a:ext cx="11774077" cy="5374256"/>
          </a:xfrm>
        </p:spPr>
        <p:txBody>
          <a:bodyPr>
            <a:normAutofit/>
          </a:bodyPr>
          <a:lstStyle/>
          <a:p>
            <a:r>
              <a:rPr lang="en-US" altLang="en-US" sz="3600" b="1" dirty="0"/>
              <a:t>Coding Note: Hyperthermia</a:t>
            </a:r>
          </a:p>
          <a:p>
            <a:pPr lvl="1"/>
            <a:r>
              <a:rPr lang="en-US" altLang="en-US" sz="3200" dirty="0"/>
              <a:t>Hyperthermia is used both to treat temperature imbalance and as an adjunct radiation treatment for cancer. When performed to treat temperature imbalance, the procedure is coded to this section.</a:t>
            </a:r>
          </a:p>
          <a:p>
            <a:pPr lvl="1"/>
            <a:r>
              <a:rPr lang="en-US" altLang="en-US" sz="3200" dirty="0"/>
              <a:t>When performed for cancer treatment, whole-body hyperthermia is classified as a modality qualifier in section D, Radiation Therapy</a:t>
            </a:r>
          </a:p>
          <a:p>
            <a:pPr>
              <a:lnSpc>
                <a:spcPct val="100000"/>
              </a:lnSpc>
              <a:spcBef>
                <a:spcPts val="0"/>
              </a:spcBef>
            </a:pPr>
            <a:endParaRPr lang="en-US" dirty="0"/>
          </a:p>
        </p:txBody>
      </p:sp>
      <p:sp>
        <p:nvSpPr>
          <p:cNvPr id="6" name="Title 1">
            <a:extLst>
              <a:ext uri="{FF2B5EF4-FFF2-40B4-BE49-F238E27FC236}">
                <a16:creationId xmlns:a16="http://schemas.microsoft.com/office/drawing/2014/main" id="{4412AAF3-2C2E-4743-B4C7-74166BE9C1E3}"/>
              </a:ext>
            </a:extLst>
          </p:cNvPr>
          <p:cNvSpPr>
            <a:spLocks noGrp="1"/>
          </p:cNvSpPr>
          <p:nvPr>
            <p:ph type="title"/>
          </p:nvPr>
        </p:nvSpPr>
        <p:spPr>
          <a:xfrm>
            <a:off x="216818" y="109169"/>
            <a:ext cx="8889476" cy="1043356"/>
          </a:xfrm>
        </p:spPr>
        <p:txBody>
          <a:bodyPr>
            <a:normAutofit fontScale="90000"/>
          </a:bodyPr>
          <a:lstStyle/>
          <a:p>
            <a:r>
              <a:rPr lang="en-US" dirty="0"/>
              <a:t>Root Operations in Extracorporeal Therapies Section</a:t>
            </a:r>
          </a:p>
        </p:txBody>
      </p:sp>
    </p:spTree>
    <p:extLst>
      <p:ext uri="{BB962C8B-B14F-4D97-AF65-F5344CB8AC3E}">
        <p14:creationId xmlns:p14="http://schemas.microsoft.com/office/powerpoint/2010/main" val="1177416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E32E37-5670-4C35-8060-AC62CDE9C46C}"/>
              </a:ext>
            </a:extLst>
          </p:cNvPr>
          <p:cNvSpPr>
            <a:spLocks noGrp="1"/>
          </p:cNvSpPr>
          <p:nvPr>
            <p:ph idx="1"/>
          </p:nvPr>
        </p:nvSpPr>
        <p:spPr>
          <a:xfrm>
            <a:off x="216818" y="1224950"/>
            <a:ext cx="11774077" cy="5374256"/>
          </a:xfrm>
        </p:spPr>
        <p:txBody>
          <a:bodyPr>
            <a:normAutofit/>
          </a:bodyPr>
          <a:lstStyle/>
          <a:p>
            <a:r>
              <a:rPr lang="en-US" altLang="en-US" sz="3600" b="1" dirty="0"/>
              <a:t>Coding Note: </a:t>
            </a:r>
            <a:r>
              <a:rPr lang="en-US" altLang="en-US" sz="3600" b="1" dirty="0" err="1"/>
              <a:t>Pheresis</a:t>
            </a:r>
            <a:endParaRPr lang="en-US" altLang="en-US" sz="3600" b="1" dirty="0"/>
          </a:p>
          <a:p>
            <a:pPr lvl="1"/>
            <a:r>
              <a:rPr lang="en-US" altLang="en-US" sz="3200" dirty="0" err="1"/>
              <a:t>Pheresis</a:t>
            </a:r>
            <a:r>
              <a:rPr lang="en-US" altLang="en-US" sz="3200" dirty="0"/>
              <a:t> is used in medical practice for two main purposes; to treat diseases where too much of a blood component is produced, such as leukemia, or to remove a blood product such as platelets from a donor, for transfusion into a patient who needs them.</a:t>
            </a:r>
          </a:p>
          <a:p>
            <a:pPr>
              <a:lnSpc>
                <a:spcPct val="100000"/>
              </a:lnSpc>
              <a:spcBef>
                <a:spcPts val="0"/>
              </a:spcBef>
            </a:pPr>
            <a:endParaRPr lang="en-US" dirty="0"/>
          </a:p>
        </p:txBody>
      </p:sp>
      <p:sp>
        <p:nvSpPr>
          <p:cNvPr id="6" name="Title 1">
            <a:extLst>
              <a:ext uri="{FF2B5EF4-FFF2-40B4-BE49-F238E27FC236}">
                <a16:creationId xmlns:a16="http://schemas.microsoft.com/office/drawing/2014/main" id="{4412AAF3-2C2E-4743-B4C7-74166BE9C1E3}"/>
              </a:ext>
            </a:extLst>
          </p:cNvPr>
          <p:cNvSpPr>
            <a:spLocks noGrp="1"/>
          </p:cNvSpPr>
          <p:nvPr>
            <p:ph type="title"/>
          </p:nvPr>
        </p:nvSpPr>
        <p:spPr>
          <a:xfrm>
            <a:off x="216818" y="109169"/>
            <a:ext cx="8889476" cy="1043356"/>
          </a:xfrm>
        </p:spPr>
        <p:txBody>
          <a:bodyPr>
            <a:normAutofit fontScale="90000"/>
          </a:bodyPr>
          <a:lstStyle/>
          <a:p>
            <a:r>
              <a:rPr lang="en-US" dirty="0"/>
              <a:t>Root Operations in Extracorporeal Therapies Section</a:t>
            </a:r>
          </a:p>
        </p:txBody>
      </p:sp>
    </p:spTree>
    <p:extLst>
      <p:ext uri="{BB962C8B-B14F-4D97-AF65-F5344CB8AC3E}">
        <p14:creationId xmlns:p14="http://schemas.microsoft.com/office/powerpoint/2010/main" val="1605251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E32E37-5670-4C35-8060-AC62CDE9C46C}"/>
              </a:ext>
            </a:extLst>
          </p:cNvPr>
          <p:cNvSpPr>
            <a:spLocks noGrp="1"/>
          </p:cNvSpPr>
          <p:nvPr>
            <p:ph idx="1"/>
          </p:nvPr>
        </p:nvSpPr>
        <p:spPr>
          <a:xfrm>
            <a:off x="216818" y="1224950"/>
            <a:ext cx="11774077" cy="5374256"/>
          </a:xfrm>
        </p:spPr>
        <p:txBody>
          <a:bodyPr>
            <a:normAutofit/>
          </a:bodyPr>
          <a:lstStyle/>
          <a:p>
            <a:r>
              <a:rPr lang="en-US" altLang="en-US" sz="3600" b="1" dirty="0"/>
              <a:t>Coding Note: Phototherapy</a:t>
            </a:r>
          </a:p>
          <a:p>
            <a:pPr lvl="1"/>
            <a:r>
              <a:rPr lang="en-US" altLang="en-US" sz="3200" dirty="0"/>
              <a:t>Phototherapy to the circulatory system means exposing the blood to light rays outside the body using a machine that recirculates the blood and returns it to the body after phototherapy.</a:t>
            </a:r>
          </a:p>
          <a:p>
            <a:pPr>
              <a:lnSpc>
                <a:spcPct val="100000"/>
              </a:lnSpc>
              <a:spcBef>
                <a:spcPts val="0"/>
              </a:spcBef>
            </a:pPr>
            <a:endParaRPr lang="en-US" dirty="0"/>
          </a:p>
        </p:txBody>
      </p:sp>
      <p:sp>
        <p:nvSpPr>
          <p:cNvPr id="6" name="Title 1">
            <a:extLst>
              <a:ext uri="{FF2B5EF4-FFF2-40B4-BE49-F238E27FC236}">
                <a16:creationId xmlns:a16="http://schemas.microsoft.com/office/drawing/2014/main" id="{4412AAF3-2C2E-4743-B4C7-74166BE9C1E3}"/>
              </a:ext>
            </a:extLst>
          </p:cNvPr>
          <p:cNvSpPr>
            <a:spLocks noGrp="1"/>
          </p:cNvSpPr>
          <p:nvPr>
            <p:ph type="title"/>
          </p:nvPr>
        </p:nvSpPr>
        <p:spPr>
          <a:xfrm>
            <a:off x="216818" y="109169"/>
            <a:ext cx="8889476" cy="1043356"/>
          </a:xfrm>
        </p:spPr>
        <p:txBody>
          <a:bodyPr>
            <a:normAutofit fontScale="90000"/>
          </a:bodyPr>
          <a:lstStyle/>
          <a:p>
            <a:r>
              <a:rPr lang="en-US" dirty="0"/>
              <a:t>Root Operations in Extracorporeal Therapies Section</a:t>
            </a:r>
          </a:p>
        </p:txBody>
      </p:sp>
    </p:spTree>
    <p:extLst>
      <p:ext uri="{BB962C8B-B14F-4D97-AF65-F5344CB8AC3E}">
        <p14:creationId xmlns:p14="http://schemas.microsoft.com/office/powerpoint/2010/main" val="39817911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0179E2A-E603-4594-9C0E-F9F31AAC10D9}"/>
              </a:ext>
            </a:extLst>
          </p:cNvPr>
          <p:cNvSpPr>
            <a:spLocks noGrp="1"/>
          </p:cNvSpPr>
          <p:nvPr>
            <p:ph type="title"/>
          </p:nvPr>
        </p:nvSpPr>
        <p:spPr>
          <a:xfrm>
            <a:off x="216818" y="109169"/>
            <a:ext cx="8889476" cy="1043356"/>
          </a:xfrm>
        </p:spPr>
        <p:txBody>
          <a:bodyPr>
            <a:normAutofit/>
          </a:bodyPr>
          <a:lstStyle/>
          <a:p>
            <a:r>
              <a:rPr lang="en-US" dirty="0"/>
              <a:t>Osteopathic - 7</a:t>
            </a:r>
          </a:p>
        </p:txBody>
      </p:sp>
      <p:pic>
        <p:nvPicPr>
          <p:cNvPr id="5" name="Picture 1">
            <a:extLst>
              <a:ext uri="{FF2B5EF4-FFF2-40B4-BE49-F238E27FC236}">
                <a16:creationId xmlns:a16="http://schemas.microsoft.com/office/drawing/2014/main" id="{B307CD4F-9F4C-412E-B5B3-3D03DF9ABA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2146" y="1057275"/>
            <a:ext cx="3767707" cy="558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63491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Osteopathic - 7</a:t>
            </a:r>
          </a:p>
        </p:txBody>
      </p:sp>
      <p:graphicFrame>
        <p:nvGraphicFramePr>
          <p:cNvPr id="4" name="Table 3">
            <a:extLst>
              <a:ext uri="{FF2B5EF4-FFF2-40B4-BE49-F238E27FC236}">
                <a16:creationId xmlns:a16="http://schemas.microsoft.com/office/drawing/2014/main" id="{9B2CA124-8FC0-447F-AAF8-C73AB5E4FF02}"/>
              </a:ext>
            </a:extLst>
          </p:cNvPr>
          <p:cNvGraphicFramePr>
            <a:graphicFrameLocks noGrp="1"/>
          </p:cNvGraphicFramePr>
          <p:nvPr>
            <p:extLst>
              <p:ext uri="{D42A27DB-BD31-4B8C-83A1-F6EECF244321}">
                <p14:modId xmlns:p14="http://schemas.microsoft.com/office/powerpoint/2010/main" val="2563683438"/>
              </p:ext>
            </p:extLst>
          </p:nvPr>
        </p:nvGraphicFramePr>
        <p:xfrm>
          <a:off x="343295" y="1628775"/>
          <a:ext cx="11305778" cy="2514600"/>
        </p:xfrm>
        <a:graphic>
          <a:graphicData uri="http://schemas.openxmlformats.org/drawingml/2006/table">
            <a:tbl>
              <a:tblPr firstRow="1" bandRow="1">
                <a:tableStyleId>{21E4AEA4-8DFA-4A89-87EB-49C32662AFE0}</a:tableStyleId>
              </a:tblPr>
              <a:tblGrid>
                <a:gridCol w="1615111">
                  <a:extLst>
                    <a:ext uri="{9D8B030D-6E8A-4147-A177-3AD203B41FA5}">
                      <a16:colId xmlns:a16="http://schemas.microsoft.com/office/drawing/2014/main" val="20000"/>
                    </a:ext>
                  </a:extLst>
                </a:gridCol>
                <a:gridCol w="1615111">
                  <a:extLst>
                    <a:ext uri="{9D8B030D-6E8A-4147-A177-3AD203B41FA5}">
                      <a16:colId xmlns:a16="http://schemas.microsoft.com/office/drawing/2014/main" val="20001"/>
                    </a:ext>
                  </a:extLst>
                </a:gridCol>
                <a:gridCol w="1685330">
                  <a:extLst>
                    <a:ext uri="{9D8B030D-6E8A-4147-A177-3AD203B41FA5}">
                      <a16:colId xmlns:a16="http://schemas.microsoft.com/office/drawing/2014/main" val="20002"/>
                    </a:ext>
                  </a:extLst>
                </a:gridCol>
                <a:gridCol w="1572978">
                  <a:extLst>
                    <a:ext uri="{9D8B030D-6E8A-4147-A177-3AD203B41FA5}">
                      <a16:colId xmlns:a16="http://schemas.microsoft.com/office/drawing/2014/main" val="20003"/>
                    </a:ext>
                  </a:extLst>
                </a:gridCol>
                <a:gridCol w="1587026">
                  <a:extLst>
                    <a:ext uri="{9D8B030D-6E8A-4147-A177-3AD203B41FA5}">
                      <a16:colId xmlns:a16="http://schemas.microsoft.com/office/drawing/2014/main" val="20004"/>
                    </a:ext>
                  </a:extLst>
                </a:gridCol>
                <a:gridCol w="1615111">
                  <a:extLst>
                    <a:ext uri="{9D8B030D-6E8A-4147-A177-3AD203B41FA5}">
                      <a16:colId xmlns:a16="http://schemas.microsoft.com/office/drawing/2014/main" val="20005"/>
                    </a:ext>
                  </a:extLst>
                </a:gridCol>
                <a:gridCol w="1615111">
                  <a:extLst>
                    <a:ext uri="{9D8B030D-6E8A-4147-A177-3AD203B41FA5}">
                      <a16:colId xmlns:a16="http://schemas.microsoft.com/office/drawing/2014/main" val="20006"/>
                    </a:ext>
                  </a:extLst>
                </a:gridCol>
              </a:tblGrid>
              <a:tr h="1035418">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1</a:t>
                      </a:r>
                    </a:p>
                  </a:txBody>
                  <a:tcPr marT="45711" marB="45711">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2</a:t>
                      </a:r>
                    </a:p>
                  </a:txBody>
                  <a:tcPr marT="45711" marB="45711">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3</a:t>
                      </a:r>
                    </a:p>
                  </a:txBody>
                  <a:tcPr marT="45711" marB="45711">
                    <a:solidFill>
                      <a:schemeClr val="accent1">
                        <a:lumMod val="75000"/>
                      </a:schemeClr>
                    </a:solidFill>
                  </a:tcPr>
                </a:tc>
                <a:tc>
                  <a:txBody>
                    <a:bodyPr/>
                    <a:lstStyle/>
                    <a:p>
                      <a:pPr algn="ctr"/>
                      <a:r>
                        <a:rPr lang="en-US" sz="1800" dirty="0">
                          <a:latin typeface="Century Gothic" panose="020B0502020202020204" pitchFamily="34" charset="0"/>
                        </a:rPr>
                        <a:t>Character</a:t>
                      </a:r>
                    </a:p>
                    <a:p>
                      <a:pPr algn="ctr"/>
                      <a:r>
                        <a:rPr lang="en-US" sz="2000" dirty="0">
                          <a:latin typeface="Century Gothic" panose="020B0502020202020204" pitchFamily="34" charset="0"/>
                        </a:rPr>
                        <a:t>4</a:t>
                      </a:r>
                    </a:p>
                  </a:txBody>
                  <a:tcPr marT="45711" marB="45711">
                    <a:solidFill>
                      <a:schemeClr val="accent1">
                        <a:lumMod val="75000"/>
                      </a:schemeClr>
                    </a:solidFill>
                  </a:tcPr>
                </a:tc>
                <a:tc>
                  <a:txBody>
                    <a:bodyPr/>
                    <a:lstStyle/>
                    <a:p>
                      <a:pPr algn="ctr"/>
                      <a:r>
                        <a:rPr lang="en-US" sz="1800" dirty="0">
                          <a:latin typeface="Century Gothic" panose="020B0502020202020204" pitchFamily="34" charset="0"/>
                        </a:rPr>
                        <a:t>Character</a:t>
                      </a:r>
                    </a:p>
                    <a:p>
                      <a:pPr algn="ctr"/>
                      <a:r>
                        <a:rPr lang="en-US" sz="2000" dirty="0">
                          <a:latin typeface="Century Gothic" panose="020B0502020202020204" pitchFamily="34" charset="0"/>
                        </a:rPr>
                        <a:t>5</a:t>
                      </a:r>
                    </a:p>
                  </a:txBody>
                  <a:tcPr marT="45711" marB="45711">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6</a:t>
                      </a:r>
                    </a:p>
                  </a:txBody>
                  <a:tcPr marT="45711" marB="45711">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7</a:t>
                      </a:r>
                    </a:p>
                  </a:txBody>
                  <a:tcPr marT="45711" marB="45711">
                    <a:solidFill>
                      <a:schemeClr val="accent1">
                        <a:lumMod val="75000"/>
                      </a:schemeClr>
                    </a:solidFill>
                  </a:tcPr>
                </a:tc>
                <a:extLst>
                  <a:ext uri="{0D108BD9-81ED-4DB2-BD59-A6C34878D82A}">
                    <a16:rowId xmlns:a16="http://schemas.microsoft.com/office/drawing/2014/main" val="10000"/>
                  </a:ext>
                </a:extLst>
              </a:tr>
              <a:tr h="1479182">
                <a:tc>
                  <a:txBody>
                    <a:bodyPr/>
                    <a:lstStyle/>
                    <a:p>
                      <a:pPr algn="ctr"/>
                      <a:r>
                        <a:rPr lang="en-US" sz="2000" dirty="0">
                          <a:latin typeface="Century Gothic" panose="020B0502020202020204" pitchFamily="34" charset="0"/>
                        </a:rPr>
                        <a:t>Section</a:t>
                      </a:r>
                    </a:p>
                    <a:p>
                      <a:pPr algn="ctr"/>
                      <a:endParaRPr lang="en-US" sz="2000" dirty="0">
                        <a:latin typeface="Century Gothic" panose="020B0502020202020204" pitchFamily="34" charset="0"/>
                      </a:endParaRPr>
                    </a:p>
                    <a:p>
                      <a:pPr algn="ctr"/>
                      <a:endParaRPr lang="en-US" sz="2000" dirty="0">
                        <a:latin typeface="Century Gothic" panose="020B0502020202020204" pitchFamily="34" charset="0"/>
                      </a:endParaRPr>
                    </a:p>
                  </a:txBody>
                  <a:tcPr marT="45711" marB="45711">
                    <a:solidFill>
                      <a:schemeClr val="accent1">
                        <a:lumMod val="40000"/>
                        <a:lumOff val="60000"/>
                      </a:schemeClr>
                    </a:solidFill>
                  </a:tcPr>
                </a:tc>
                <a:tc>
                  <a:txBody>
                    <a:bodyPr/>
                    <a:lstStyle/>
                    <a:p>
                      <a:pPr algn="ctr"/>
                      <a:r>
                        <a:rPr lang="en-US" sz="2000" dirty="0">
                          <a:latin typeface="Century Gothic" panose="020B0502020202020204" pitchFamily="34" charset="0"/>
                        </a:rPr>
                        <a:t>Body System</a:t>
                      </a:r>
                    </a:p>
                  </a:txBody>
                  <a:tcPr marT="45711" marB="45711">
                    <a:solidFill>
                      <a:schemeClr val="accent1">
                        <a:lumMod val="40000"/>
                        <a:lumOff val="60000"/>
                      </a:schemeClr>
                    </a:solidFill>
                  </a:tcPr>
                </a:tc>
                <a:tc>
                  <a:txBody>
                    <a:bodyPr/>
                    <a:lstStyle/>
                    <a:p>
                      <a:pPr algn="ctr"/>
                      <a:r>
                        <a:rPr lang="en-US" sz="2000" dirty="0">
                          <a:latin typeface="Century Gothic" panose="020B0502020202020204" pitchFamily="34" charset="0"/>
                        </a:rPr>
                        <a:t>Root Operation</a:t>
                      </a:r>
                    </a:p>
                  </a:txBody>
                  <a:tcPr marT="45711" marB="45711">
                    <a:solidFill>
                      <a:schemeClr val="accent1">
                        <a:lumMod val="40000"/>
                        <a:lumOff val="60000"/>
                      </a:schemeClr>
                    </a:solidFill>
                  </a:tcPr>
                </a:tc>
                <a:tc>
                  <a:txBody>
                    <a:bodyPr/>
                    <a:lstStyle/>
                    <a:p>
                      <a:pPr algn="ctr"/>
                      <a:r>
                        <a:rPr lang="en-US" sz="2000" dirty="0">
                          <a:latin typeface="Century Gothic" panose="020B0502020202020204" pitchFamily="34" charset="0"/>
                        </a:rPr>
                        <a:t>Body </a:t>
                      </a:r>
                    </a:p>
                    <a:p>
                      <a:pPr algn="ctr"/>
                      <a:r>
                        <a:rPr lang="en-US" sz="2000" dirty="0">
                          <a:latin typeface="Century Gothic" panose="020B0502020202020204" pitchFamily="34" charset="0"/>
                        </a:rPr>
                        <a:t>Region</a:t>
                      </a:r>
                    </a:p>
                  </a:txBody>
                  <a:tcPr marT="45711" marB="45711">
                    <a:solidFill>
                      <a:schemeClr val="accent1">
                        <a:lumMod val="40000"/>
                        <a:lumOff val="60000"/>
                      </a:schemeClr>
                    </a:solidFill>
                  </a:tcPr>
                </a:tc>
                <a:tc>
                  <a:txBody>
                    <a:bodyPr/>
                    <a:lstStyle/>
                    <a:p>
                      <a:r>
                        <a:rPr lang="en-US" sz="2000" dirty="0">
                          <a:latin typeface="Century Gothic" panose="020B0502020202020204" pitchFamily="34" charset="0"/>
                        </a:rPr>
                        <a:t>Approach</a:t>
                      </a:r>
                    </a:p>
                  </a:txBody>
                  <a:tcPr marT="45711" marB="45711">
                    <a:solidFill>
                      <a:schemeClr val="accent1">
                        <a:lumMod val="40000"/>
                        <a:lumOff val="60000"/>
                      </a:schemeClr>
                    </a:solidFill>
                  </a:tcPr>
                </a:tc>
                <a:tc>
                  <a:txBody>
                    <a:bodyPr/>
                    <a:lstStyle/>
                    <a:p>
                      <a:pPr algn="ctr"/>
                      <a:r>
                        <a:rPr lang="en-US" sz="2000" dirty="0">
                          <a:latin typeface="Century Gothic" panose="020B0502020202020204" pitchFamily="34" charset="0"/>
                        </a:rPr>
                        <a:t>Method</a:t>
                      </a:r>
                    </a:p>
                  </a:txBody>
                  <a:tcPr marT="45711" marB="45711">
                    <a:solidFill>
                      <a:schemeClr val="accent1">
                        <a:lumMod val="40000"/>
                        <a:lumOff val="60000"/>
                      </a:schemeClr>
                    </a:solidFill>
                  </a:tcPr>
                </a:tc>
                <a:tc>
                  <a:txBody>
                    <a:bodyPr/>
                    <a:lstStyle/>
                    <a:p>
                      <a:pPr algn="ctr"/>
                      <a:r>
                        <a:rPr lang="en-US" sz="2000" dirty="0">
                          <a:latin typeface="Century Gothic" panose="020B0502020202020204" pitchFamily="34" charset="0"/>
                        </a:rPr>
                        <a:t>Qualifier</a:t>
                      </a:r>
                    </a:p>
                  </a:txBody>
                  <a:tcPr marT="45711" marB="45711">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5" name="Up Arrow 4">
            <a:extLst>
              <a:ext uri="{FF2B5EF4-FFF2-40B4-BE49-F238E27FC236}">
                <a16:creationId xmlns:a16="http://schemas.microsoft.com/office/drawing/2014/main" id="{9F6605F4-4765-45E6-9938-1873ED781E77}"/>
              </a:ext>
            </a:extLst>
          </p:cNvPr>
          <p:cNvSpPr>
            <a:spLocks noChangeArrowheads="1"/>
          </p:cNvSpPr>
          <p:nvPr/>
        </p:nvSpPr>
        <p:spPr bwMode="auto">
          <a:xfrm>
            <a:off x="8644333" y="4281488"/>
            <a:ext cx="1060941" cy="1330262"/>
          </a:xfrm>
          <a:prstGeom prst="upArrow">
            <a:avLst>
              <a:gd name="adj1" fmla="val 50000"/>
              <a:gd name="adj2" fmla="val 50000"/>
            </a:avLst>
          </a:prstGeom>
          <a:ln>
            <a:headEnd/>
            <a:tailEnd/>
          </a:ln>
        </p:spPr>
        <p:style>
          <a:lnRef idx="0">
            <a:schemeClr val="accent1"/>
          </a:lnRef>
          <a:fillRef idx="3">
            <a:schemeClr val="accent1"/>
          </a:fillRef>
          <a:effectRef idx="3">
            <a:schemeClr val="accent1"/>
          </a:effectRef>
          <a:fontRef idx="minor">
            <a:schemeClr val="lt1"/>
          </a:fontRef>
        </p:style>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Tree>
    <p:extLst>
      <p:ext uri="{BB962C8B-B14F-4D97-AF65-F5344CB8AC3E}">
        <p14:creationId xmlns:p14="http://schemas.microsoft.com/office/powerpoint/2010/main" val="28171736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Osteopathic Methods **6</a:t>
            </a:r>
          </a:p>
        </p:txBody>
      </p:sp>
      <p:graphicFrame>
        <p:nvGraphicFramePr>
          <p:cNvPr id="4" name="Content Placeholder 5">
            <a:extLst>
              <a:ext uri="{FF2B5EF4-FFF2-40B4-BE49-F238E27FC236}">
                <a16:creationId xmlns:a16="http://schemas.microsoft.com/office/drawing/2014/main" id="{EE3FF5BA-E631-439C-BF2D-1E2AB139DC96}"/>
              </a:ext>
            </a:extLst>
          </p:cNvPr>
          <p:cNvGraphicFramePr>
            <a:graphicFrameLocks noGrp="1"/>
          </p:cNvGraphicFramePr>
          <p:nvPr>
            <p:ph idx="1"/>
            <p:extLst>
              <p:ext uri="{D42A27DB-BD31-4B8C-83A1-F6EECF244321}">
                <p14:modId xmlns:p14="http://schemas.microsoft.com/office/powerpoint/2010/main" val="1845159651"/>
              </p:ext>
            </p:extLst>
          </p:nvPr>
        </p:nvGraphicFramePr>
        <p:xfrm>
          <a:off x="495694" y="1477961"/>
          <a:ext cx="11357000" cy="4810694"/>
        </p:xfrm>
        <a:graphic>
          <a:graphicData uri="http://schemas.openxmlformats.org/drawingml/2006/table">
            <a:tbl>
              <a:tblPr firstRow="1" bandRow="1">
                <a:tableStyleId>{8A107856-5554-42FB-B03E-39F5DBC370BA}</a:tableStyleId>
              </a:tblPr>
              <a:tblGrid>
                <a:gridCol w="2839250">
                  <a:extLst>
                    <a:ext uri="{9D8B030D-6E8A-4147-A177-3AD203B41FA5}">
                      <a16:colId xmlns:a16="http://schemas.microsoft.com/office/drawing/2014/main" val="20000"/>
                    </a:ext>
                  </a:extLst>
                </a:gridCol>
                <a:gridCol w="2839250">
                  <a:extLst>
                    <a:ext uri="{9D8B030D-6E8A-4147-A177-3AD203B41FA5}">
                      <a16:colId xmlns:a16="http://schemas.microsoft.com/office/drawing/2014/main" val="20001"/>
                    </a:ext>
                  </a:extLst>
                </a:gridCol>
                <a:gridCol w="2839250">
                  <a:extLst>
                    <a:ext uri="{9D8B030D-6E8A-4147-A177-3AD203B41FA5}">
                      <a16:colId xmlns:a16="http://schemas.microsoft.com/office/drawing/2014/main" val="20002"/>
                    </a:ext>
                  </a:extLst>
                </a:gridCol>
                <a:gridCol w="2839250">
                  <a:extLst>
                    <a:ext uri="{9D8B030D-6E8A-4147-A177-3AD203B41FA5}">
                      <a16:colId xmlns:a16="http://schemas.microsoft.com/office/drawing/2014/main" val="20003"/>
                    </a:ext>
                  </a:extLst>
                </a:gridCol>
              </a:tblGrid>
              <a:tr h="724148">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solidFill>
                            <a:schemeClr val="tx1"/>
                          </a:solidFill>
                          <a:effectLst/>
                          <a:latin typeface="Century Gothic" panose="020B0502020202020204" pitchFamily="34" charset="0"/>
                        </a:rPr>
                        <a:t>Osteopathic Methods</a:t>
                      </a:r>
                      <a:endParaRPr kumimoji="0" lang="en-US" sz="2800" b="0" i="0" u="none" strike="noStrike" cap="none" normalizeH="0" baseline="0" dirty="0">
                        <a:ln>
                          <a:noFill/>
                        </a:ln>
                        <a:solidFill>
                          <a:schemeClr val="tx1"/>
                        </a:solidFill>
                        <a:effectLst/>
                        <a:latin typeface="Century Gothic" panose="020B0502020202020204" pitchFamily="34" charset="0"/>
                        <a:cs typeface="Arial" pitchFamily="34" charset="0"/>
                      </a:endParaRPr>
                    </a:p>
                  </a:txBody>
                  <a:tcPr horzOverflow="overflow">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2163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Articulatory-Raising</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Fascial Release</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General Mobilization</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latin typeface="Century Gothic" panose="020B0502020202020204" pitchFamily="34" charset="0"/>
                        </a:rPr>
                        <a:t>High Velocity-Low Amplitude</a:t>
                      </a:r>
                      <a:endParaRPr kumimoji="0" lang="en-US" sz="2400" b="0" i="0" u="none" strike="noStrike" cap="none" normalizeH="0" baseline="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extLst>
                  <a:ext uri="{0D108BD9-81ED-4DB2-BD59-A6C34878D82A}">
                    <a16:rowId xmlns:a16="http://schemas.microsoft.com/office/drawing/2014/main" val="10001"/>
                  </a:ext>
                </a:extLst>
              </a:tr>
              <a:tr h="15324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Indirect</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Low Velocity-High Amplitude</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Lymphatic Pump</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latin typeface="Century Gothic" panose="020B0502020202020204" pitchFamily="34" charset="0"/>
                        </a:rPr>
                        <a:t>Muscle Energy - Isometric</a:t>
                      </a:r>
                      <a:endParaRPr kumimoji="0" lang="en-US" sz="2400" b="0" i="0" u="none" strike="noStrike" cap="none" normalizeH="0" baseline="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extLst>
                  <a:ext uri="{0D108BD9-81ED-4DB2-BD59-A6C34878D82A}">
                    <a16:rowId xmlns:a16="http://schemas.microsoft.com/office/drawing/2014/main" val="10002"/>
                  </a:ext>
                </a:extLst>
              </a:tr>
              <a:tr h="15324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latin typeface="Century Gothic" panose="020B0502020202020204" pitchFamily="34" charset="0"/>
                        </a:rPr>
                        <a:t>Muscle Energy – Isotonic</a:t>
                      </a:r>
                      <a:endParaRPr kumimoji="0" lang="en-US" sz="2400" b="0" i="0" u="none" strike="noStrike" cap="none" normalizeH="0" baseline="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Other Method</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18799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Osteopathic - 7</a:t>
            </a:r>
          </a:p>
        </p:txBody>
      </p:sp>
      <p:sp>
        <p:nvSpPr>
          <p:cNvPr id="3" name="Content Placeholder 2">
            <a:extLst>
              <a:ext uri="{FF2B5EF4-FFF2-40B4-BE49-F238E27FC236}">
                <a16:creationId xmlns:a16="http://schemas.microsoft.com/office/drawing/2014/main" id="{CDE32E37-5670-4C35-8060-AC62CDE9C46C}"/>
              </a:ext>
            </a:extLst>
          </p:cNvPr>
          <p:cNvSpPr>
            <a:spLocks noGrp="1"/>
          </p:cNvSpPr>
          <p:nvPr>
            <p:ph idx="1"/>
          </p:nvPr>
        </p:nvSpPr>
        <p:spPr>
          <a:xfrm>
            <a:off x="216817" y="1178350"/>
            <a:ext cx="11774077" cy="5472615"/>
          </a:xfrm>
        </p:spPr>
        <p:txBody>
          <a:bodyPr/>
          <a:lstStyle/>
          <a:p>
            <a:r>
              <a:rPr lang="en-US" altLang="en-US" b="1" dirty="0"/>
              <a:t>Coding Note: Osteopathic Section</a:t>
            </a:r>
          </a:p>
          <a:p>
            <a:pPr lvl="1"/>
            <a:r>
              <a:rPr lang="en-US" altLang="en-US" dirty="0"/>
              <a:t>Section 7, Osteopathic, is one of the smallest sections in ICD-10-PCS. </a:t>
            </a:r>
          </a:p>
          <a:p>
            <a:pPr lvl="1"/>
            <a:r>
              <a:rPr lang="en-US" altLang="en-US" dirty="0"/>
              <a:t>There is a single body system, Anatomic Regions, and a single root operation, Treatment.</a:t>
            </a:r>
          </a:p>
          <a:p>
            <a:pPr>
              <a:lnSpc>
                <a:spcPct val="100000"/>
              </a:lnSpc>
              <a:spcBef>
                <a:spcPts val="0"/>
              </a:spcBef>
            </a:pPr>
            <a:endParaRPr lang="en-US" dirty="0"/>
          </a:p>
        </p:txBody>
      </p:sp>
    </p:spTree>
    <p:extLst>
      <p:ext uri="{BB962C8B-B14F-4D97-AF65-F5344CB8AC3E}">
        <p14:creationId xmlns:p14="http://schemas.microsoft.com/office/powerpoint/2010/main" val="1246999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err="1"/>
              <a:t>Obstretics</a:t>
            </a:r>
            <a:endParaRPr lang="en-US" dirty="0"/>
          </a:p>
        </p:txBody>
      </p:sp>
      <p:graphicFrame>
        <p:nvGraphicFramePr>
          <p:cNvPr id="4" name="Table 3">
            <a:extLst>
              <a:ext uri="{FF2B5EF4-FFF2-40B4-BE49-F238E27FC236}">
                <a16:creationId xmlns:a16="http://schemas.microsoft.com/office/drawing/2014/main" id="{FB49264E-46B0-4EC9-AA26-20A87A902773}"/>
              </a:ext>
            </a:extLst>
          </p:cNvPr>
          <p:cNvGraphicFramePr>
            <a:graphicFrameLocks noGrp="1"/>
          </p:cNvGraphicFramePr>
          <p:nvPr>
            <p:extLst>
              <p:ext uri="{D42A27DB-BD31-4B8C-83A1-F6EECF244321}">
                <p14:modId xmlns:p14="http://schemas.microsoft.com/office/powerpoint/2010/main" val="1651265780"/>
              </p:ext>
            </p:extLst>
          </p:nvPr>
        </p:nvGraphicFramePr>
        <p:xfrm>
          <a:off x="216818" y="1640456"/>
          <a:ext cx="11782526" cy="2008517"/>
        </p:xfrm>
        <a:graphic>
          <a:graphicData uri="http://schemas.openxmlformats.org/drawingml/2006/table">
            <a:tbl>
              <a:tblPr firstRow="1" bandRow="1" bandCol="1">
                <a:tableStyleId>{21E4AEA4-8DFA-4A89-87EB-49C32662AFE0}</a:tableStyleId>
              </a:tblPr>
              <a:tblGrid>
                <a:gridCol w="1683218">
                  <a:extLst>
                    <a:ext uri="{9D8B030D-6E8A-4147-A177-3AD203B41FA5}">
                      <a16:colId xmlns:a16="http://schemas.microsoft.com/office/drawing/2014/main" val="20000"/>
                    </a:ext>
                  </a:extLst>
                </a:gridCol>
                <a:gridCol w="1683218">
                  <a:extLst>
                    <a:ext uri="{9D8B030D-6E8A-4147-A177-3AD203B41FA5}">
                      <a16:colId xmlns:a16="http://schemas.microsoft.com/office/drawing/2014/main" val="20001"/>
                    </a:ext>
                  </a:extLst>
                </a:gridCol>
                <a:gridCol w="1756398">
                  <a:extLst>
                    <a:ext uri="{9D8B030D-6E8A-4147-A177-3AD203B41FA5}">
                      <a16:colId xmlns:a16="http://schemas.microsoft.com/office/drawing/2014/main" val="20002"/>
                    </a:ext>
                  </a:extLst>
                </a:gridCol>
                <a:gridCol w="1639308">
                  <a:extLst>
                    <a:ext uri="{9D8B030D-6E8A-4147-A177-3AD203B41FA5}">
                      <a16:colId xmlns:a16="http://schemas.microsoft.com/office/drawing/2014/main" val="20003"/>
                    </a:ext>
                  </a:extLst>
                </a:gridCol>
                <a:gridCol w="1653948">
                  <a:extLst>
                    <a:ext uri="{9D8B030D-6E8A-4147-A177-3AD203B41FA5}">
                      <a16:colId xmlns:a16="http://schemas.microsoft.com/office/drawing/2014/main" val="20004"/>
                    </a:ext>
                  </a:extLst>
                </a:gridCol>
                <a:gridCol w="1683218">
                  <a:extLst>
                    <a:ext uri="{9D8B030D-6E8A-4147-A177-3AD203B41FA5}">
                      <a16:colId xmlns:a16="http://schemas.microsoft.com/office/drawing/2014/main" val="20005"/>
                    </a:ext>
                  </a:extLst>
                </a:gridCol>
                <a:gridCol w="1683218">
                  <a:extLst>
                    <a:ext uri="{9D8B030D-6E8A-4147-A177-3AD203B41FA5}">
                      <a16:colId xmlns:a16="http://schemas.microsoft.com/office/drawing/2014/main" val="20006"/>
                    </a:ext>
                  </a:extLst>
                </a:gridCol>
              </a:tblGrid>
              <a:tr h="827032">
                <a:tc>
                  <a:txBody>
                    <a:bodyPr/>
                    <a:lstStyle/>
                    <a:p>
                      <a:pPr algn="ctr"/>
                      <a:r>
                        <a:rPr lang="en-US" sz="1750" dirty="0">
                          <a:latin typeface="Century Gothic" panose="020B0502020202020204" pitchFamily="34" charset="0"/>
                        </a:rPr>
                        <a:t>Character</a:t>
                      </a:r>
                    </a:p>
                    <a:p>
                      <a:pPr algn="ctr"/>
                      <a:r>
                        <a:rPr lang="en-US" sz="1750" dirty="0">
                          <a:latin typeface="Century Gothic" panose="020B0502020202020204" pitchFamily="34" charset="0"/>
                        </a:rPr>
                        <a:t>1</a:t>
                      </a:r>
                      <a:endParaRPr lang="en-US" sz="1750" dirty="0">
                        <a:solidFill>
                          <a:schemeClr val="tx1"/>
                        </a:solidFill>
                        <a:latin typeface="Century Gothic" panose="020B0502020202020204" pitchFamily="34" charset="0"/>
                      </a:endParaRPr>
                    </a:p>
                  </a:txBody>
                  <a:tcPr marT="45711" marB="45711">
                    <a:solidFill>
                      <a:schemeClr val="accent1">
                        <a:lumMod val="75000"/>
                      </a:schemeClr>
                    </a:solidFill>
                  </a:tcPr>
                </a:tc>
                <a:tc>
                  <a:txBody>
                    <a:bodyPr/>
                    <a:lstStyle/>
                    <a:p>
                      <a:pPr algn="ctr"/>
                      <a:r>
                        <a:rPr lang="en-US" sz="1750" dirty="0">
                          <a:latin typeface="Century Gothic" panose="020B0502020202020204" pitchFamily="34" charset="0"/>
                        </a:rPr>
                        <a:t>Character</a:t>
                      </a:r>
                    </a:p>
                    <a:p>
                      <a:pPr algn="ctr"/>
                      <a:r>
                        <a:rPr lang="en-US" sz="1750" dirty="0">
                          <a:latin typeface="Century Gothic" panose="020B0502020202020204" pitchFamily="34" charset="0"/>
                        </a:rPr>
                        <a:t>2</a:t>
                      </a:r>
                      <a:endParaRPr lang="en-US" sz="1750" dirty="0">
                        <a:solidFill>
                          <a:schemeClr val="tx1"/>
                        </a:solidFill>
                        <a:latin typeface="Century Gothic" panose="020B0502020202020204" pitchFamily="34" charset="0"/>
                      </a:endParaRPr>
                    </a:p>
                  </a:txBody>
                  <a:tcPr marT="45711" marB="45711">
                    <a:solidFill>
                      <a:schemeClr val="accent1">
                        <a:lumMod val="75000"/>
                      </a:schemeClr>
                    </a:solidFill>
                  </a:tcPr>
                </a:tc>
                <a:tc>
                  <a:txBody>
                    <a:bodyPr/>
                    <a:lstStyle/>
                    <a:p>
                      <a:pPr algn="ctr"/>
                      <a:r>
                        <a:rPr lang="en-US" sz="1750" dirty="0">
                          <a:latin typeface="Century Gothic" panose="020B0502020202020204" pitchFamily="34" charset="0"/>
                        </a:rPr>
                        <a:t>Character</a:t>
                      </a:r>
                    </a:p>
                    <a:p>
                      <a:pPr algn="ctr"/>
                      <a:r>
                        <a:rPr lang="en-US" sz="1750" dirty="0">
                          <a:latin typeface="Century Gothic" panose="020B0502020202020204" pitchFamily="34" charset="0"/>
                        </a:rPr>
                        <a:t>3</a:t>
                      </a:r>
                      <a:endParaRPr lang="en-US" sz="1750" dirty="0">
                        <a:solidFill>
                          <a:schemeClr val="tx1"/>
                        </a:solidFill>
                        <a:latin typeface="Century Gothic" panose="020B0502020202020204" pitchFamily="34" charset="0"/>
                      </a:endParaRPr>
                    </a:p>
                  </a:txBody>
                  <a:tcPr marT="45711" marB="45711">
                    <a:solidFill>
                      <a:schemeClr val="accent1">
                        <a:lumMod val="75000"/>
                      </a:schemeClr>
                    </a:solidFill>
                  </a:tcPr>
                </a:tc>
                <a:tc>
                  <a:txBody>
                    <a:bodyPr/>
                    <a:lstStyle/>
                    <a:p>
                      <a:pPr algn="ctr"/>
                      <a:r>
                        <a:rPr lang="en-US" sz="1750" dirty="0">
                          <a:latin typeface="Century Gothic" panose="020B0502020202020204" pitchFamily="34" charset="0"/>
                        </a:rPr>
                        <a:t>Character</a:t>
                      </a:r>
                    </a:p>
                    <a:p>
                      <a:pPr algn="ctr"/>
                      <a:r>
                        <a:rPr lang="en-US" sz="1750" dirty="0">
                          <a:latin typeface="Century Gothic" panose="020B0502020202020204" pitchFamily="34" charset="0"/>
                        </a:rPr>
                        <a:t>4</a:t>
                      </a:r>
                      <a:endParaRPr lang="en-US" sz="1750" dirty="0">
                        <a:solidFill>
                          <a:schemeClr val="tx1"/>
                        </a:solidFill>
                        <a:latin typeface="Century Gothic" panose="020B0502020202020204" pitchFamily="34" charset="0"/>
                      </a:endParaRPr>
                    </a:p>
                  </a:txBody>
                  <a:tcPr marT="45711" marB="45711">
                    <a:solidFill>
                      <a:schemeClr val="accent1">
                        <a:lumMod val="75000"/>
                      </a:schemeClr>
                    </a:solidFill>
                  </a:tcPr>
                </a:tc>
                <a:tc>
                  <a:txBody>
                    <a:bodyPr/>
                    <a:lstStyle/>
                    <a:p>
                      <a:pPr algn="ctr"/>
                      <a:r>
                        <a:rPr lang="en-US" sz="1750" dirty="0">
                          <a:latin typeface="Century Gothic" panose="020B0502020202020204" pitchFamily="34" charset="0"/>
                        </a:rPr>
                        <a:t>Character</a:t>
                      </a:r>
                    </a:p>
                    <a:p>
                      <a:pPr algn="ctr"/>
                      <a:r>
                        <a:rPr lang="en-US" sz="1750" dirty="0">
                          <a:latin typeface="Century Gothic" panose="020B0502020202020204" pitchFamily="34" charset="0"/>
                        </a:rPr>
                        <a:t>5</a:t>
                      </a:r>
                      <a:endParaRPr lang="en-US" sz="1750" dirty="0">
                        <a:solidFill>
                          <a:schemeClr val="tx1"/>
                        </a:solidFill>
                        <a:latin typeface="Century Gothic" panose="020B0502020202020204" pitchFamily="34" charset="0"/>
                      </a:endParaRPr>
                    </a:p>
                  </a:txBody>
                  <a:tcPr marT="45711" marB="45711">
                    <a:solidFill>
                      <a:schemeClr val="accent1">
                        <a:lumMod val="75000"/>
                      </a:schemeClr>
                    </a:solidFill>
                  </a:tcPr>
                </a:tc>
                <a:tc>
                  <a:txBody>
                    <a:bodyPr/>
                    <a:lstStyle/>
                    <a:p>
                      <a:pPr algn="ctr"/>
                      <a:r>
                        <a:rPr lang="en-US" sz="1750" dirty="0">
                          <a:latin typeface="Century Gothic" panose="020B0502020202020204" pitchFamily="34" charset="0"/>
                        </a:rPr>
                        <a:t>Character</a:t>
                      </a:r>
                    </a:p>
                    <a:p>
                      <a:pPr algn="ctr"/>
                      <a:r>
                        <a:rPr lang="en-US" sz="1750" dirty="0">
                          <a:latin typeface="Century Gothic" panose="020B0502020202020204" pitchFamily="34" charset="0"/>
                        </a:rPr>
                        <a:t>6</a:t>
                      </a:r>
                      <a:endParaRPr lang="en-US" sz="1750" dirty="0">
                        <a:solidFill>
                          <a:schemeClr val="tx1"/>
                        </a:solidFill>
                        <a:latin typeface="Century Gothic" panose="020B0502020202020204" pitchFamily="34" charset="0"/>
                      </a:endParaRPr>
                    </a:p>
                  </a:txBody>
                  <a:tcPr marT="45711" marB="45711">
                    <a:solidFill>
                      <a:schemeClr val="accent1">
                        <a:lumMod val="75000"/>
                      </a:schemeClr>
                    </a:solidFill>
                  </a:tcPr>
                </a:tc>
                <a:tc>
                  <a:txBody>
                    <a:bodyPr/>
                    <a:lstStyle/>
                    <a:p>
                      <a:pPr algn="ctr"/>
                      <a:r>
                        <a:rPr lang="en-US" sz="1750" dirty="0">
                          <a:latin typeface="Century Gothic" panose="020B0502020202020204" pitchFamily="34" charset="0"/>
                        </a:rPr>
                        <a:t>Character</a:t>
                      </a:r>
                    </a:p>
                    <a:p>
                      <a:pPr algn="ctr"/>
                      <a:r>
                        <a:rPr lang="en-US" sz="1750" dirty="0">
                          <a:latin typeface="Century Gothic" panose="020B0502020202020204" pitchFamily="34" charset="0"/>
                        </a:rPr>
                        <a:t>7</a:t>
                      </a:r>
                      <a:endParaRPr lang="en-US" sz="1750" dirty="0">
                        <a:solidFill>
                          <a:schemeClr val="tx1"/>
                        </a:solidFill>
                        <a:latin typeface="Century Gothic" panose="020B0502020202020204" pitchFamily="34" charset="0"/>
                      </a:endParaRPr>
                    </a:p>
                  </a:txBody>
                  <a:tcPr marT="45711" marB="45711">
                    <a:solidFill>
                      <a:schemeClr val="accent1">
                        <a:lumMod val="75000"/>
                      </a:schemeClr>
                    </a:solidFill>
                  </a:tcPr>
                </a:tc>
                <a:extLst>
                  <a:ext uri="{0D108BD9-81ED-4DB2-BD59-A6C34878D82A}">
                    <a16:rowId xmlns:a16="http://schemas.microsoft.com/office/drawing/2014/main" val="10000"/>
                  </a:ext>
                </a:extLst>
              </a:tr>
              <a:tr h="1181485">
                <a:tc>
                  <a:txBody>
                    <a:bodyPr/>
                    <a:lstStyle/>
                    <a:p>
                      <a:pPr algn="ctr"/>
                      <a:r>
                        <a:rPr lang="en-US" sz="1750" dirty="0">
                          <a:latin typeface="Century Gothic" panose="020B0502020202020204" pitchFamily="34" charset="0"/>
                        </a:rPr>
                        <a:t>Section</a:t>
                      </a:r>
                    </a:p>
                    <a:p>
                      <a:pPr algn="ctr"/>
                      <a:endParaRPr lang="en-US" sz="1750" dirty="0">
                        <a:latin typeface="Century Gothic" panose="020B0502020202020204" pitchFamily="34" charset="0"/>
                      </a:endParaRPr>
                    </a:p>
                    <a:p>
                      <a:pPr algn="ctr"/>
                      <a:endParaRPr lang="en-US" sz="1750" dirty="0">
                        <a:solidFill>
                          <a:schemeClr val="tx1"/>
                        </a:solidFill>
                        <a:latin typeface="Century Gothic" panose="020B0502020202020204" pitchFamily="34" charset="0"/>
                      </a:endParaRPr>
                    </a:p>
                  </a:txBody>
                  <a:tcPr marT="45711" marB="45711">
                    <a:solidFill>
                      <a:schemeClr val="accent1">
                        <a:lumMod val="40000"/>
                        <a:lumOff val="60000"/>
                      </a:schemeClr>
                    </a:solidFill>
                  </a:tcPr>
                </a:tc>
                <a:tc>
                  <a:txBody>
                    <a:bodyPr/>
                    <a:lstStyle/>
                    <a:p>
                      <a:pPr algn="ctr"/>
                      <a:r>
                        <a:rPr lang="en-US" sz="1750" dirty="0">
                          <a:latin typeface="Century Gothic" panose="020B0502020202020204" pitchFamily="34" charset="0"/>
                        </a:rPr>
                        <a:t>Body System</a:t>
                      </a:r>
                      <a:endParaRPr lang="en-US" sz="1750" dirty="0">
                        <a:solidFill>
                          <a:schemeClr val="tx1"/>
                        </a:solidFill>
                        <a:latin typeface="Century Gothic" panose="020B0502020202020204" pitchFamily="34" charset="0"/>
                      </a:endParaRPr>
                    </a:p>
                  </a:txBody>
                  <a:tcPr marT="45711" marB="45711">
                    <a:solidFill>
                      <a:schemeClr val="accent1">
                        <a:lumMod val="40000"/>
                        <a:lumOff val="60000"/>
                      </a:schemeClr>
                    </a:solidFill>
                  </a:tcPr>
                </a:tc>
                <a:tc>
                  <a:txBody>
                    <a:bodyPr/>
                    <a:lstStyle/>
                    <a:p>
                      <a:pPr algn="ctr"/>
                      <a:r>
                        <a:rPr lang="en-US" sz="1750" dirty="0">
                          <a:latin typeface="Century Gothic" panose="020B0502020202020204" pitchFamily="34" charset="0"/>
                        </a:rPr>
                        <a:t>Root Operation</a:t>
                      </a:r>
                      <a:endParaRPr lang="en-US" sz="1750" dirty="0">
                        <a:solidFill>
                          <a:schemeClr val="tx1"/>
                        </a:solidFill>
                        <a:latin typeface="Century Gothic" panose="020B0502020202020204" pitchFamily="34" charset="0"/>
                      </a:endParaRPr>
                    </a:p>
                  </a:txBody>
                  <a:tcPr marT="45711" marB="45711">
                    <a:solidFill>
                      <a:schemeClr val="accent1">
                        <a:lumMod val="40000"/>
                        <a:lumOff val="60000"/>
                      </a:schemeClr>
                    </a:solidFill>
                  </a:tcPr>
                </a:tc>
                <a:tc>
                  <a:txBody>
                    <a:bodyPr/>
                    <a:lstStyle/>
                    <a:p>
                      <a:pPr algn="ctr"/>
                      <a:r>
                        <a:rPr lang="en-US" sz="1750" dirty="0">
                          <a:latin typeface="Century Gothic" panose="020B0502020202020204" pitchFamily="34" charset="0"/>
                        </a:rPr>
                        <a:t>Body Part</a:t>
                      </a:r>
                      <a:endParaRPr lang="en-US" sz="1750" dirty="0">
                        <a:solidFill>
                          <a:schemeClr val="tx1"/>
                        </a:solidFill>
                        <a:latin typeface="Century Gothic" panose="020B0502020202020204" pitchFamily="34" charset="0"/>
                      </a:endParaRPr>
                    </a:p>
                  </a:txBody>
                  <a:tcPr marT="45711" marB="45711">
                    <a:solidFill>
                      <a:schemeClr val="accent1">
                        <a:lumMod val="40000"/>
                        <a:lumOff val="60000"/>
                      </a:schemeClr>
                    </a:solidFill>
                  </a:tcPr>
                </a:tc>
                <a:tc>
                  <a:txBody>
                    <a:bodyPr/>
                    <a:lstStyle/>
                    <a:p>
                      <a:r>
                        <a:rPr lang="en-US" sz="1750" dirty="0">
                          <a:latin typeface="Century Gothic" panose="020B0502020202020204" pitchFamily="34" charset="0"/>
                        </a:rPr>
                        <a:t>Approach</a:t>
                      </a:r>
                      <a:endParaRPr lang="en-US" sz="1750" dirty="0">
                        <a:solidFill>
                          <a:schemeClr val="tx1"/>
                        </a:solidFill>
                        <a:latin typeface="Century Gothic" panose="020B0502020202020204" pitchFamily="34" charset="0"/>
                      </a:endParaRPr>
                    </a:p>
                  </a:txBody>
                  <a:tcPr marT="45711" marB="45711">
                    <a:solidFill>
                      <a:schemeClr val="accent1">
                        <a:lumMod val="40000"/>
                        <a:lumOff val="60000"/>
                      </a:schemeClr>
                    </a:solidFill>
                  </a:tcPr>
                </a:tc>
                <a:tc>
                  <a:txBody>
                    <a:bodyPr/>
                    <a:lstStyle/>
                    <a:p>
                      <a:pPr algn="ctr"/>
                      <a:r>
                        <a:rPr lang="en-US" sz="1750" dirty="0">
                          <a:latin typeface="Century Gothic" panose="020B0502020202020204" pitchFamily="34" charset="0"/>
                        </a:rPr>
                        <a:t>Device</a:t>
                      </a:r>
                      <a:endParaRPr lang="en-US" sz="1750" dirty="0">
                        <a:solidFill>
                          <a:schemeClr val="tx1"/>
                        </a:solidFill>
                        <a:latin typeface="Century Gothic" panose="020B0502020202020204" pitchFamily="34" charset="0"/>
                      </a:endParaRPr>
                    </a:p>
                  </a:txBody>
                  <a:tcPr marT="45711" marB="45711">
                    <a:solidFill>
                      <a:schemeClr val="accent1">
                        <a:lumMod val="40000"/>
                        <a:lumOff val="60000"/>
                      </a:schemeClr>
                    </a:solidFill>
                  </a:tcPr>
                </a:tc>
                <a:tc>
                  <a:txBody>
                    <a:bodyPr/>
                    <a:lstStyle/>
                    <a:p>
                      <a:pPr algn="ctr"/>
                      <a:r>
                        <a:rPr lang="en-US" sz="1750" dirty="0">
                          <a:latin typeface="Century Gothic" panose="020B0502020202020204" pitchFamily="34" charset="0"/>
                        </a:rPr>
                        <a:t>Qualifier</a:t>
                      </a:r>
                      <a:endParaRPr lang="en-US" sz="1750" dirty="0">
                        <a:solidFill>
                          <a:schemeClr val="tx1"/>
                        </a:solidFill>
                        <a:latin typeface="Century Gothic" panose="020B0502020202020204" pitchFamily="34" charset="0"/>
                      </a:endParaRPr>
                    </a:p>
                  </a:txBody>
                  <a:tcPr marT="45711" marB="45711">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5" name="Up Arrow 4">
            <a:extLst>
              <a:ext uri="{FF2B5EF4-FFF2-40B4-BE49-F238E27FC236}">
                <a16:creationId xmlns:a16="http://schemas.microsoft.com/office/drawing/2014/main" id="{D3AE38B3-0189-4478-B3E3-D78C8B015C51}"/>
              </a:ext>
            </a:extLst>
          </p:cNvPr>
          <p:cNvSpPr>
            <a:spLocks noChangeArrowheads="1"/>
          </p:cNvSpPr>
          <p:nvPr/>
        </p:nvSpPr>
        <p:spPr bwMode="auto">
          <a:xfrm>
            <a:off x="10737129" y="3851695"/>
            <a:ext cx="795487" cy="849677"/>
          </a:xfrm>
          <a:prstGeom prst="upArrow">
            <a:avLst>
              <a:gd name="adj1" fmla="val 50000"/>
              <a:gd name="adj2" fmla="val 50000"/>
            </a:avLst>
          </a:prstGeom>
          <a:solidFill>
            <a:srgbClr val="FF0000"/>
          </a:soli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6" name="TextBox 5">
            <a:extLst>
              <a:ext uri="{FF2B5EF4-FFF2-40B4-BE49-F238E27FC236}">
                <a16:creationId xmlns:a16="http://schemas.microsoft.com/office/drawing/2014/main" id="{020D41B2-2614-4D12-9147-0EE78EB84C8C}"/>
              </a:ext>
            </a:extLst>
          </p:cNvPr>
          <p:cNvSpPr txBox="1">
            <a:spLocks noChangeArrowheads="1"/>
          </p:cNvSpPr>
          <p:nvPr/>
        </p:nvSpPr>
        <p:spPr bwMode="auto">
          <a:xfrm>
            <a:off x="8755929" y="4842295"/>
            <a:ext cx="2727385" cy="954656"/>
          </a:xfrm>
          <a:prstGeom prst="rect">
            <a:avLst/>
          </a:prstGeom>
          <a:gradFill rotWithShape="1">
            <a:gsLst>
              <a:gs pos="0">
                <a:srgbClr val="2020A6"/>
              </a:gs>
              <a:gs pos="20000">
                <a:srgbClr val="2222A3"/>
              </a:gs>
              <a:gs pos="100000">
                <a:srgbClr val="18187C"/>
              </a:gs>
            </a:gsLst>
            <a:lin ang="5400000"/>
          </a:gradFill>
          <a:ln w="9525">
            <a:solidFill>
              <a:srgbClr val="2F2F98"/>
            </a:solidFill>
            <a:miter lim="800000"/>
            <a:headEnd/>
            <a:tailEnd/>
          </a:ln>
          <a:effectLst>
            <a:outerShdw dist="23000" dir="5400000" rotWithShape="0">
              <a:srgbClr val="808080">
                <a:alpha val="34999"/>
              </a:srgbClr>
            </a:outerShdw>
          </a:effectLst>
        </p:spPr>
        <p:txBody>
          <a:bodyPr wrap="square">
            <a:spAutoFit/>
          </a:bodyPr>
          <a:lstStyle/>
          <a:p>
            <a:pPr>
              <a:defRPr/>
            </a:pPr>
            <a:r>
              <a:rPr lang="en-US" dirty="0">
                <a:solidFill>
                  <a:srgbClr val="FFFFFF"/>
                </a:solidFill>
                <a:latin typeface="Century Gothic" panose="020B0502020202020204" pitchFamily="34" charset="0"/>
                <a:cs typeface="Arial" charset="0"/>
              </a:rPr>
              <a:t>Examples:</a:t>
            </a:r>
          </a:p>
          <a:p>
            <a:pPr>
              <a:buFont typeface="Arial" pitchFamily="34" charset="0"/>
              <a:buChar char="•"/>
              <a:defRPr/>
            </a:pPr>
            <a:r>
              <a:rPr lang="en-US" dirty="0">
                <a:solidFill>
                  <a:srgbClr val="FFFFFF"/>
                </a:solidFill>
                <a:latin typeface="Century Gothic" panose="020B0502020202020204" pitchFamily="34" charset="0"/>
                <a:cs typeface="Arial" charset="0"/>
              </a:rPr>
              <a:t>Mid Forceps</a:t>
            </a:r>
          </a:p>
          <a:p>
            <a:pPr>
              <a:buFont typeface="Arial" pitchFamily="34" charset="0"/>
              <a:buChar char="•"/>
              <a:defRPr/>
            </a:pPr>
            <a:r>
              <a:rPr lang="en-US" dirty="0">
                <a:solidFill>
                  <a:srgbClr val="FFFFFF"/>
                </a:solidFill>
                <a:latin typeface="Century Gothic" panose="020B0502020202020204" pitchFamily="34" charset="0"/>
                <a:cs typeface="Arial" charset="0"/>
              </a:rPr>
              <a:t>Fetal Fluid</a:t>
            </a:r>
          </a:p>
        </p:txBody>
      </p:sp>
    </p:spTree>
    <p:extLst>
      <p:ext uri="{BB962C8B-B14F-4D97-AF65-F5344CB8AC3E}">
        <p14:creationId xmlns:p14="http://schemas.microsoft.com/office/powerpoint/2010/main" val="27615130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Treatment - 0</a:t>
            </a:r>
          </a:p>
        </p:txBody>
      </p:sp>
      <p:graphicFrame>
        <p:nvGraphicFramePr>
          <p:cNvPr id="4" name="Content Placeholder 4">
            <a:extLst>
              <a:ext uri="{FF2B5EF4-FFF2-40B4-BE49-F238E27FC236}">
                <a16:creationId xmlns:a16="http://schemas.microsoft.com/office/drawing/2014/main" id="{2142EB5E-955F-421A-A01A-602D4B98A83A}"/>
              </a:ext>
            </a:extLst>
          </p:cNvPr>
          <p:cNvGraphicFramePr>
            <a:graphicFrameLocks noGrp="1"/>
          </p:cNvGraphicFramePr>
          <p:nvPr>
            <p:ph idx="1"/>
            <p:extLst>
              <p:ext uri="{D42A27DB-BD31-4B8C-83A1-F6EECF244321}">
                <p14:modId xmlns:p14="http://schemas.microsoft.com/office/powerpoint/2010/main" val="3196580276"/>
              </p:ext>
            </p:extLst>
          </p:nvPr>
        </p:nvGraphicFramePr>
        <p:xfrm>
          <a:off x="484517" y="1376842"/>
          <a:ext cx="11333672" cy="4980827"/>
        </p:xfrm>
        <a:graphic>
          <a:graphicData uri="http://schemas.openxmlformats.org/drawingml/2006/table">
            <a:tbl>
              <a:tblPr firstRow="1" bandRow="1">
                <a:tableStyleId>{21E4AEA4-8DFA-4A89-87EB-49C32662AFE0}</a:tableStyleId>
              </a:tblPr>
              <a:tblGrid>
                <a:gridCol w="3008399">
                  <a:extLst>
                    <a:ext uri="{9D8B030D-6E8A-4147-A177-3AD203B41FA5}">
                      <a16:colId xmlns:a16="http://schemas.microsoft.com/office/drawing/2014/main" val="20000"/>
                    </a:ext>
                  </a:extLst>
                </a:gridCol>
                <a:gridCol w="2909313">
                  <a:extLst>
                    <a:ext uri="{9D8B030D-6E8A-4147-A177-3AD203B41FA5}">
                      <a16:colId xmlns:a16="http://schemas.microsoft.com/office/drawing/2014/main" val="20001"/>
                    </a:ext>
                  </a:extLst>
                </a:gridCol>
                <a:gridCol w="5415960">
                  <a:extLst>
                    <a:ext uri="{9D8B030D-6E8A-4147-A177-3AD203B41FA5}">
                      <a16:colId xmlns:a16="http://schemas.microsoft.com/office/drawing/2014/main" val="20002"/>
                    </a:ext>
                  </a:extLst>
                </a:gridCol>
              </a:tblGrid>
              <a:tr h="2184444">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u="none" strike="noStrike" cap="none" normalizeH="0" baseline="0" dirty="0">
                          <a:ln>
                            <a:noFill/>
                          </a:ln>
                          <a:effectLst/>
                          <a:latin typeface="Century Gothic" panose="020B0502020202020204" pitchFamily="34" charset="0"/>
                        </a:rPr>
                        <a:t>Treatment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u="none" strike="noStrike" cap="none" normalizeH="0" baseline="0" dirty="0">
                          <a:ln>
                            <a:noFill/>
                          </a:ln>
                          <a:effectLst/>
                          <a:latin typeface="Century Gothic" panose="020B0502020202020204" pitchFamily="34" charset="0"/>
                        </a:rPr>
                        <a:t>0</a:t>
                      </a:r>
                      <a:endParaRPr kumimoji="0" lang="en-US" sz="2700" b="1" i="0" u="none" strike="noStrike" cap="none" normalizeH="0" baseline="0" dirty="0">
                        <a:ln>
                          <a:noFill/>
                        </a:ln>
                        <a:solidFill>
                          <a:schemeClr val="bg1"/>
                        </a:solidFill>
                        <a:effectLst/>
                        <a:latin typeface="Century Gothic" panose="020B0502020202020204" pitchFamily="34" charset="0"/>
                        <a:cs typeface="Arial" pitchFamily="34" charset="0"/>
                      </a:endParaRPr>
                    </a:p>
                  </a:txBody>
                  <a:tcPr marL="68580" marR="68580" marT="0" marB="0" horzOverflow="overflow">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entury Gothic" panose="020B0502020202020204" pitchFamily="34" charset="0"/>
                        </a:rPr>
                        <a:t>Definition</a:t>
                      </a:r>
                      <a:endParaRPr kumimoji="0" lang="en-US" sz="2800" b="1" i="0" u="none" strike="noStrike" cap="none" normalizeH="0" baseline="0" dirty="0">
                        <a:ln>
                          <a:noFill/>
                        </a:ln>
                        <a:solidFill>
                          <a:schemeClr val="bg1"/>
                        </a:solidFill>
                        <a:effectLst/>
                        <a:latin typeface="Century Gothic" panose="020B0502020202020204" pitchFamily="34" charset="0"/>
                        <a:ea typeface="Calibri" pitchFamily="34" charset="0"/>
                      </a:endParaRPr>
                    </a:p>
                  </a:txBody>
                  <a:tcPr marL="68580" marR="68580" marT="0" marB="0" horzOverflow="overflow">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entury Gothic" panose="020B0502020202020204" pitchFamily="34" charset="0"/>
                        </a:rPr>
                        <a:t>Manual treatment to eliminate or alleviate somatic dysfunction and related disorder</a:t>
                      </a:r>
                      <a:endParaRPr kumimoji="0" lang="en-US" sz="2800" b="1" i="0" u="none" strike="noStrike" cap="none" normalizeH="0" baseline="0" dirty="0">
                        <a:ln>
                          <a:noFill/>
                        </a:ln>
                        <a:solidFill>
                          <a:schemeClr val="bg1"/>
                        </a:solidFill>
                        <a:effectLst/>
                        <a:latin typeface="Century Gothic" panose="020B0502020202020204" pitchFamily="34" charset="0"/>
                        <a:ea typeface="Calibri" pitchFamily="34" charset="0"/>
                      </a:endParaRPr>
                    </a:p>
                  </a:txBody>
                  <a:tcPr marL="68580" marR="68580" marT="0" marB="0" horzOverflow="overflow">
                    <a:solidFill>
                      <a:schemeClr val="accent1">
                        <a:lumMod val="75000"/>
                      </a:schemeClr>
                    </a:solidFill>
                  </a:tcPr>
                </a:tc>
                <a:extLst>
                  <a:ext uri="{0D108BD9-81ED-4DB2-BD59-A6C34878D82A}">
                    <a16:rowId xmlns:a16="http://schemas.microsoft.com/office/drawing/2014/main" val="10000"/>
                  </a:ext>
                </a:extLst>
              </a:tr>
              <a:tr h="1158049">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Explanation</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entury Gothic" panose="020B0502020202020204" pitchFamily="34" charset="0"/>
                        </a:rPr>
                        <a:t>None</a:t>
                      </a:r>
                      <a:endParaRPr kumimoji="0" lang="en-US" sz="28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extLst>
                  <a:ext uri="{0D108BD9-81ED-4DB2-BD59-A6C34878D82A}">
                    <a16:rowId xmlns:a16="http://schemas.microsoft.com/office/drawing/2014/main" val="10001"/>
                  </a:ext>
                </a:extLst>
              </a:tr>
              <a:tr h="1638334">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latin typeface="Century Gothic" panose="020B0502020202020204" pitchFamily="34" charset="0"/>
                        </a:rPr>
                        <a:t>Examples</a:t>
                      </a:r>
                      <a:endParaRPr kumimoji="0" lang="en-US" sz="2400" b="0" i="0" u="none" strike="noStrike" cap="none" normalizeH="0" baseline="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entury Gothic" panose="020B0502020202020204" pitchFamily="34" charset="0"/>
                        </a:rPr>
                        <a:t>Fascial release of abdomen, osteopathic treatment</a:t>
                      </a:r>
                      <a:endParaRPr kumimoji="0" lang="en-US" sz="28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789494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Other Procedures - 8</a:t>
            </a:r>
          </a:p>
        </p:txBody>
      </p:sp>
      <p:pic>
        <p:nvPicPr>
          <p:cNvPr id="4" name="Picture 1">
            <a:extLst>
              <a:ext uri="{FF2B5EF4-FFF2-40B4-BE49-F238E27FC236}">
                <a16:creationId xmlns:a16="http://schemas.microsoft.com/office/drawing/2014/main" id="{5BF58B08-B1B1-42F8-BDDF-EED6DCA1E0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9843" y="1075605"/>
            <a:ext cx="3732313" cy="5550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7997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Other Procedures - 8</a:t>
            </a:r>
          </a:p>
        </p:txBody>
      </p:sp>
      <p:graphicFrame>
        <p:nvGraphicFramePr>
          <p:cNvPr id="4" name="Table 3">
            <a:extLst>
              <a:ext uri="{FF2B5EF4-FFF2-40B4-BE49-F238E27FC236}">
                <a16:creationId xmlns:a16="http://schemas.microsoft.com/office/drawing/2014/main" id="{30EFDBFA-0A31-4526-9202-26955DABDC1B}"/>
              </a:ext>
            </a:extLst>
          </p:cNvPr>
          <p:cNvGraphicFramePr>
            <a:graphicFrameLocks noGrp="1"/>
          </p:cNvGraphicFramePr>
          <p:nvPr>
            <p:extLst>
              <p:ext uri="{D42A27DB-BD31-4B8C-83A1-F6EECF244321}">
                <p14:modId xmlns:p14="http://schemas.microsoft.com/office/powerpoint/2010/main" val="2691970323"/>
              </p:ext>
            </p:extLst>
          </p:nvPr>
        </p:nvGraphicFramePr>
        <p:xfrm>
          <a:off x="342901" y="1874556"/>
          <a:ext cx="11563349" cy="2125944"/>
        </p:xfrm>
        <a:graphic>
          <a:graphicData uri="http://schemas.openxmlformats.org/drawingml/2006/table">
            <a:tbl>
              <a:tblPr firstRow="1" bandRow="1">
                <a:tableStyleId>{93296810-A885-4BE3-A3E7-6D5BEEA58F35}</a:tableStyleId>
              </a:tblPr>
              <a:tblGrid>
                <a:gridCol w="1651907">
                  <a:extLst>
                    <a:ext uri="{9D8B030D-6E8A-4147-A177-3AD203B41FA5}">
                      <a16:colId xmlns:a16="http://schemas.microsoft.com/office/drawing/2014/main" val="20000"/>
                    </a:ext>
                  </a:extLst>
                </a:gridCol>
                <a:gridCol w="1651907">
                  <a:extLst>
                    <a:ext uri="{9D8B030D-6E8A-4147-A177-3AD203B41FA5}">
                      <a16:colId xmlns:a16="http://schemas.microsoft.com/office/drawing/2014/main" val="20001"/>
                    </a:ext>
                  </a:extLst>
                </a:gridCol>
                <a:gridCol w="1723725">
                  <a:extLst>
                    <a:ext uri="{9D8B030D-6E8A-4147-A177-3AD203B41FA5}">
                      <a16:colId xmlns:a16="http://schemas.microsoft.com/office/drawing/2014/main" val="20002"/>
                    </a:ext>
                  </a:extLst>
                </a:gridCol>
                <a:gridCol w="1608814">
                  <a:extLst>
                    <a:ext uri="{9D8B030D-6E8A-4147-A177-3AD203B41FA5}">
                      <a16:colId xmlns:a16="http://schemas.microsoft.com/office/drawing/2014/main" val="20003"/>
                    </a:ext>
                  </a:extLst>
                </a:gridCol>
                <a:gridCol w="1623182">
                  <a:extLst>
                    <a:ext uri="{9D8B030D-6E8A-4147-A177-3AD203B41FA5}">
                      <a16:colId xmlns:a16="http://schemas.microsoft.com/office/drawing/2014/main" val="20004"/>
                    </a:ext>
                  </a:extLst>
                </a:gridCol>
                <a:gridCol w="1651907">
                  <a:extLst>
                    <a:ext uri="{9D8B030D-6E8A-4147-A177-3AD203B41FA5}">
                      <a16:colId xmlns:a16="http://schemas.microsoft.com/office/drawing/2014/main" val="20005"/>
                    </a:ext>
                  </a:extLst>
                </a:gridCol>
                <a:gridCol w="1651907">
                  <a:extLst>
                    <a:ext uri="{9D8B030D-6E8A-4147-A177-3AD203B41FA5}">
                      <a16:colId xmlns:a16="http://schemas.microsoft.com/office/drawing/2014/main" val="20006"/>
                    </a:ext>
                  </a:extLst>
                </a:gridCol>
              </a:tblGrid>
              <a:tr h="875384">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1</a:t>
                      </a:r>
                    </a:p>
                  </a:txBody>
                  <a:tcPr marT="45711" marB="45711">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2</a:t>
                      </a:r>
                    </a:p>
                  </a:txBody>
                  <a:tcPr marT="45711" marB="45711">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3</a:t>
                      </a:r>
                    </a:p>
                  </a:txBody>
                  <a:tcPr marT="45711" marB="45711">
                    <a:solidFill>
                      <a:schemeClr val="accent1">
                        <a:lumMod val="75000"/>
                      </a:schemeClr>
                    </a:solidFill>
                  </a:tcPr>
                </a:tc>
                <a:tc>
                  <a:txBody>
                    <a:bodyPr/>
                    <a:lstStyle/>
                    <a:p>
                      <a:pPr algn="ctr"/>
                      <a:r>
                        <a:rPr lang="en-US" sz="1800" dirty="0">
                          <a:latin typeface="Century Gothic" panose="020B0502020202020204" pitchFamily="34" charset="0"/>
                        </a:rPr>
                        <a:t>Character</a:t>
                      </a:r>
                    </a:p>
                    <a:p>
                      <a:pPr algn="ctr"/>
                      <a:r>
                        <a:rPr lang="en-US" sz="2000" dirty="0">
                          <a:latin typeface="Century Gothic" panose="020B0502020202020204" pitchFamily="34" charset="0"/>
                        </a:rPr>
                        <a:t>4</a:t>
                      </a:r>
                    </a:p>
                  </a:txBody>
                  <a:tcPr marT="45711" marB="45711">
                    <a:solidFill>
                      <a:schemeClr val="accent1">
                        <a:lumMod val="75000"/>
                      </a:schemeClr>
                    </a:solidFill>
                  </a:tcPr>
                </a:tc>
                <a:tc>
                  <a:txBody>
                    <a:bodyPr/>
                    <a:lstStyle/>
                    <a:p>
                      <a:pPr algn="ctr"/>
                      <a:r>
                        <a:rPr lang="en-US" sz="1800" dirty="0">
                          <a:latin typeface="Century Gothic" panose="020B0502020202020204" pitchFamily="34" charset="0"/>
                        </a:rPr>
                        <a:t>Character</a:t>
                      </a:r>
                    </a:p>
                    <a:p>
                      <a:pPr algn="ctr"/>
                      <a:r>
                        <a:rPr lang="en-US" sz="2000" dirty="0">
                          <a:latin typeface="Century Gothic" panose="020B0502020202020204" pitchFamily="34" charset="0"/>
                        </a:rPr>
                        <a:t>5</a:t>
                      </a:r>
                    </a:p>
                  </a:txBody>
                  <a:tcPr marT="45711" marB="45711">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6</a:t>
                      </a:r>
                    </a:p>
                  </a:txBody>
                  <a:tcPr marT="45711" marB="45711">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7</a:t>
                      </a:r>
                    </a:p>
                  </a:txBody>
                  <a:tcPr marT="45711" marB="45711">
                    <a:solidFill>
                      <a:schemeClr val="accent1">
                        <a:lumMod val="75000"/>
                      </a:schemeClr>
                    </a:solidFill>
                  </a:tcPr>
                </a:tc>
                <a:extLst>
                  <a:ext uri="{0D108BD9-81ED-4DB2-BD59-A6C34878D82A}">
                    <a16:rowId xmlns:a16="http://schemas.microsoft.com/office/drawing/2014/main" val="10000"/>
                  </a:ext>
                </a:extLst>
              </a:tr>
              <a:tr h="1250560">
                <a:tc>
                  <a:txBody>
                    <a:bodyPr/>
                    <a:lstStyle/>
                    <a:p>
                      <a:pPr algn="ctr"/>
                      <a:r>
                        <a:rPr lang="en-US" sz="2000" b="1" dirty="0">
                          <a:latin typeface="Century Gothic" panose="020B0502020202020204" pitchFamily="34" charset="0"/>
                        </a:rPr>
                        <a:t>Section</a:t>
                      </a:r>
                    </a:p>
                    <a:p>
                      <a:pPr algn="ctr"/>
                      <a:endParaRPr lang="en-US" sz="2000" b="1" dirty="0">
                        <a:latin typeface="Century Gothic" panose="020B0502020202020204" pitchFamily="34" charset="0"/>
                      </a:endParaRPr>
                    </a:p>
                    <a:p>
                      <a:pPr algn="ctr"/>
                      <a:endParaRPr lang="en-US" sz="2000" b="1" dirty="0">
                        <a:latin typeface="Century Gothic" panose="020B0502020202020204" pitchFamily="34" charset="0"/>
                      </a:endParaRPr>
                    </a:p>
                  </a:txBody>
                  <a:tcPr marT="45711" marB="45711">
                    <a:solidFill>
                      <a:schemeClr val="accent1">
                        <a:lumMod val="40000"/>
                        <a:lumOff val="60000"/>
                      </a:schemeClr>
                    </a:solidFill>
                  </a:tcPr>
                </a:tc>
                <a:tc>
                  <a:txBody>
                    <a:bodyPr/>
                    <a:lstStyle/>
                    <a:p>
                      <a:pPr algn="ctr"/>
                      <a:r>
                        <a:rPr lang="en-US" sz="2000" b="1" dirty="0">
                          <a:latin typeface="Century Gothic" panose="020B0502020202020204" pitchFamily="34" charset="0"/>
                        </a:rPr>
                        <a:t>Body System</a:t>
                      </a:r>
                    </a:p>
                  </a:txBody>
                  <a:tcPr marT="45711" marB="45711">
                    <a:solidFill>
                      <a:schemeClr val="accent1">
                        <a:lumMod val="40000"/>
                        <a:lumOff val="60000"/>
                      </a:schemeClr>
                    </a:solidFill>
                  </a:tcPr>
                </a:tc>
                <a:tc>
                  <a:txBody>
                    <a:bodyPr/>
                    <a:lstStyle/>
                    <a:p>
                      <a:pPr algn="ctr"/>
                      <a:r>
                        <a:rPr lang="en-US" sz="2000" b="1" dirty="0">
                          <a:latin typeface="Century Gothic" panose="020B0502020202020204" pitchFamily="34" charset="0"/>
                        </a:rPr>
                        <a:t>Root Operation</a:t>
                      </a:r>
                    </a:p>
                  </a:txBody>
                  <a:tcPr marT="45711" marB="45711">
                    <a:solidFill>
                      <a:schemeClr val="accent1">
                        <a:lumMod val="40000"/>
                        <a:lumOff val="60000"/>
                      </a:schemeClr>
                    </a:solidFill>
                  </a:tcPr>
                </a:tc>
                <a:tc>
                  <a:txBody>
                    <a:bodyPr/>
                    <a:lstStyle/>
                    <a:p>
                      <a:pPr algn="ctr"/>
                      <a:r>
                        <a:rPr lang="en-US" sz="2000" b="1" dirty="0">
                          <a:latin typeface="Century Gothic" panose="020B0502020202020204" pitchFamily="34" charset="0"/>
                        </a:rPr>
                        <a:t>Body </a:t>
                      </a:r>
                    </a:p>
                    <a:p>
                      <a:pPr algn="ctr"/>
                      <a:r>
                        <a:rPr lang="en-US" sz="2000" b="1" dirty="0">
                          <a:latin typeface="Century Gothic" panose="020B0502020202020204" pitchFamily="34" charset="0"/>
                        </a:rPr>
                        <a:t>Region</a:t>
                      </a:r>
                    </a:p>
                  </a:txBody>
                  <a:tcPr marT="45711" marB="45711">
                    <a:solidFill>
                      <a:schemeClr val="accent1">
                        <a:lumMod val="40000"/>
                        <a:lumOff val="60000"/>
                      </a:schemeClr>
                    </a:solidFill>
                  </a:tcPr>
                </a:tc>
                <a:tc>
                  <a:txBody>
                    <a:bodyPr/>
                    <a:lstStyle/>
                    <a:p>
                      <a:r>
                        <a:rPr lang="en-US" sz="2000" b="1" dirty="0">
                          <a:latin typeface="Century Gothic" panose="020B0502020202020204" pitchFamily="34" charset="0"/>
                        </a:rPr>
                        <a:t>Approach</a:t>
                      </a:r>
                    </a:p>
                  </a:txBody>
                  <a:tcPr marT="45711" marB="45711">
                    <a:solidFill>
                      <a:schemeClr val="accent1">
                        <a:lumMod val="40000"/>
                        <a:lumOff val="60000"/>
                      </a:schemeClr>
                    </a:solidFill>
                  </a:tcPr>
                </a:tc>
                <a:tc>
                  <a:txBody>
                    <a:bodyPr/>
                    <a:lstStyle/>
                    <a:p>
                      <a:pPr algn="ctr"/>
                      <a:r>
                        <a:rPr lang="en-US" sz="2000" b="1" dirty="0">
                          <a:latin typeface="Century Gothic" panose="020B0502020202020204" pitchFamily="34" charset="0"/>
                        </a:rPr>
                        <a:t>Method</a:t>
                      </a:r>
                    </a:p>
                  </a:txBody>
                  <a:tcPr marT="45711" marB="45711">
                    <a:solidFill>
                      <a:schemeClr val="accent1">
                        <a:lumMod val="40000"/>
                        <a:lumOff val="60000"/>
                      </a:schemeClr>
                    </a:solidFill>
                  </a:tcPr>
                </a:tc>
                <a:tc>
                  <a:txBody>
                    <a:bodyPr/>
                    <a:lstStyle/>
                    <a:p>
                      <a:pPr algn="ctr"/>
                      <a:r>
                        <a:rPr lang="en-US" sz="2000" b="1" dirty="0">
                          <a:latin typeface="Century Gothic" panose="020B0502020202020204" pitchFamily="34" charset="0"/>
                        </a:rPr>
                        <a:t>Qualifier</a:t>
                      </a:r>
                    </a:p>
                  </a:txBody>
                  <a:tcPr marT="45711" marB="45711">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783404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Other Procedures - 8</a:t>
            </a:r>
          </a:p>
        </p:txBody>
      </p:sp>
      <p:sp>
        <p:nvSpPr>
          <p:cNvPr id="3" name="Content Placeholder 2">
            <a:extLst>
              <a:ext uri="{FF2B5EF4-FFF2-40B4-BE49-F238E27FC236}">
                <a16:creationId xmlns:a16="http://schemas.microsoft.com/office/drawing/2014/main" id="{CDE32E37-5670-4C35-8060-AC62CDE9C46C}"/>
              </a:ext>
            </a:extLst>
          </p:cNvPr>
          <p:cNvSpPr>
            <a:spLocks noGrp="1"/>
          </p:cNvSpPr>
          <p:nvPr>
            <p:ph idx="1"/>
          </p:nvPr>
        </p:nvSpPr>
        <p:spPr>
          <a:xfrm>
            <a:off x="216817" y="1178350"/>
            <a:ext cx="11774077" cy="5472615"/>
          </a:xfrm>
        </p:spPr>
        <p:txBody>
          <a:bodyPr>
            <a:normAutofit fontScale="92500"/>
          </a:bodyPr>
          <a:lstStyle/>
          <a:p>
            <a:r>
              <a:rPr lang="en-US" altLang="en-US" b="1" dirty="0"/>
              <a:t>Coding Note: Other Procedure Section</a:t>
            </a:r>
          </a:p>
          <a:p>
            <a:pPr lvl="1"/>
            <a:r>
              <a:rPr lang="en-US" altLang="en-US" dirty="0"/>
              <a:t>The Other Procedure section contains codes for procedures not included in the other Medical and Surgical-related sections. </a:t>
            </a:r>
          </a:p>
          <a:p>
            <a:pPr lvl="1"/>
            <a:r>
              <a:rPr lang="en-US" altLang="en-US" dirty="0"/>
              <a:t>There are relatively few procedures coded in this section. </a:t>
            </a:r>
          </a:p>
          <a:p>
            <a:pPr lvl="2"/>
            <a:r>
              <a:rPr lang="en-US" altLang="en-US" dirty="0"/>
              <a:t>Whole body therapies, including acupuncture and meditation, are included in this section along with a code for the fertilization portion of an in-vitro procedure. </a:t>
            </a:r>
          </a:p>
          <a:p>
            <a:pPr lvl="1"/>
            <a:r>
              <a:rPr lang="en-US" altLang="en-US" dirty="0"/>
              <a:t>This section also contains codes for robotic-assisted procedures and computer-assisted procedures.</a:t>
            </a:r>
          </a:p>
          <a:p>
            <a:pPr>
              <a:lnSpc>
                <a:spcPct val="100000"/>
              </a:lnSpc>
              <a:spcBef>
                <a:spcPts val="0"/>
              </a:spcBef>
            </a:pPr>
            <a:endParaRPr lang="en-US" dirty="0"/>
          </a:p>
        </p:txBody>
      </p:sp>
    </p:spTree>
    <p:extLst>
      <p:ext uri="{BB962C8B-B14F-4D97-AF65-F5344CB8AC3E}">
        <p14:creationId xmlns:p14="http://schemas.microsoft.com/office/powerpoint/2010/main" val="36242638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Other Procedures - 0</a:t>
            </a:r>
          </a:p>
        </p:txBody>
      </p:sp>
      <p:graphicFrame>
        <p:nvGraphicFramePr>
          <p:cNvPr id="4" name="Content Placeholder 4">
            <a:extLst>
              <a:ext uri="{FF2B5EF4-FFF2-40B4-BE49-F238E27FC236}">
                <a16:creationId xmlns:a16="http://schemas.microsoft.com/office/drawing/2014/main" id="{214EE11E-7439-4DD5-9FA4-F22CB00DFC44}"/>
              </a:ext>
            </a:extLst>
          </p:cNvPr>
          <p:cNvGraphicFramePr>
            <a:graphicFrameLocks noGrp="1"/>
          </p:cNvGraphicFramePr>
          <p:nvPr>
            <p:ph idx="1"/>
            <p:extLst>
              <p:ext uri="{D42A27DB-BD31-4B8C-83A1-F6EECF244321}">
                <p14:modId xmlns:p14="http://schemas.microsoft.com/office/powerpoint/2010/main" val="1617448622"/>
              </p:ext>
            </p:extLst>
          </p:nvPr>
        </p:nvGraphicFramePr>
        <p:xfrm>
          <a:off x="216818" y="1385469"/>
          <a:ext cx="11722140" cy="5041210"/>
        </p:xfrm>
        <a:graphic>
          <a:graphicData uri="http://schemas.openxmlformats.org/drawingml/2006/table">
            <a:tbl>
              <a:tblPr firstRow="1" bandRow="1">
                <a:tableStyleId>{21E4AEA4-8DFA-4A89-87EB-49C32662AFE0}</a:tableStyleId>
              </a:tblPr>
              <a:tblGrid>
                <a:gridCol w="3111514">
                  <a:extLst>
                    <a:ext uri="{9D8B030D-6E8A-4147-A177-3AD203B41FA5}">
                      <a16:colId xmlns:a16="http://schemas.microsoft.com/office/drawing/2014/main" val="20000"/>
                    </a:ext>
                  </a:extLst>
                </a:gridCol>
                <a:gridCol w="3009031">
                  <a:extLst>
                    <a:ext uri="{9D8B030D-6E8A-4147-A177-3AD203B41FA5}">
                      <a16:colId xmlns:a16="http://schemas.microsoft.com/office/drawing/2014/main" val="20001"/>
                    </a:ext>
                  </a:extLst>
                </a:gridCol>
                <a:gridCol w="5601595">
                  <a:extLst>
                    <a:ext uri="{9D8B030D-6E8A-4147-A177-3AD203B41FA5}">
                      <a16:colId xmlns:a16="http://schemas.microsoft.com/office/drawing/2014/main" val="20002"/>
                    </a:ext>
                  </a:extLst>
                </a:gridCol>
              </a:tblGrid>
              <a:tr h="1739806">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u="none" strike="noStrike" cap="none" normalizeH="0" baseline="0" dirty="0">
                          <a:ln>
                            <a:noFill/>
                          </a:ln>
                          <a:effectLst/>
                          <a:latin typeface="Century Gothic" panose="020B0502020202020204" pitchFamily="34" charset="0"/>
                        </a:rPr>
                        <a:t>Other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u="none" strike="noStrike" cap="none" normalizeH="0" baseline="0" dirty="0">
                          <a:ln>
                            <a:noFill/>
                          </a:ln>
                          <a:effectLst/>
                          <a:latin typeface="Century Gothic" panose="020B0502020202020204" pitchFamily="34" charset="0"/>
                        </a:rPr>
                        <a:t>Procedures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u="none" strike="noStrike" cap="none" normalizeH="0" baseline="0" dirty="0">
                          <a:ln>
                            <a:noFill/>
                          </a:ln>
                          <a:effectLst/>
                          <a:latin typeface="Century Gothic" panose="020B0502020202020204" pitchFamily="34" charset="0"/>
                        </a:rPr>
                        <a:t>0</a:t>
                      </a:r>
                      <a:endParaRPr kumimoji="0" lang="en-US" sz="2700" b="1" i="0" u="none" strike="noStrike" cap="none" normalizeH="0" baseline="0" dirty="0">
                        <a:ln>
                          <a:noFill/>
                        </a:ln>
                        <a:solidFill>
                          <a:schemeClr val="bg1"/>
                        </a:solidFill>
                        <a:effectLst/>
                        <a:latin typeface="Century Gothic" panose="020B0502020202020204" pitchFamily="34" charset="0"/>
                        <a:cs typeface="Arial" pitchFamily="34" charset="0"/>
                      </a:endParaRPr>
                    </a:p>
                  </a:txBody>
                  <a:tcPr marL="68580" marR="68580" marT="0" marB="0" horzOverflow="overflow">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entury Gothic" panose="020B0502020202020204" pitchFamily="34" charset="0"/>
                        </a:rPr>
                        <a:t>Definition</a:t>
                      </a:r>
                      <a:endParaRPr kumimoji="0" lang="en-US" sz="2800" b="1" i="0" u="none" strike="noStrike" cap="none" normalizeH="0" baseline="0" dirty="0">
                        <a:ln>
                          <a:noFill/>
                        </a:ln>
                        <a:solidFill>
                          <a:schemeClr val="bg1"/>
                        </a:solidFill>
                        <a:effectLst/>
                        <a:latin typeface="Century Gothic" panose="020B0502020202020204" pitchFamily="34" charset="0"/>
                        <a:ea typeface="Calibri" pitchFamily="34" charset="0"/>
                      </a:endParaRPr>
                    </a:p>
                  </a:txBody>
                  <a:tcPr marL="68580" marR="68580" marT="0" marB="0" horzOverflow="overflow">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entury Gothic" panose="020B0502020202020204" pitchFamily="34" charset="0"/>
                        </a:rPr>
                        <a:t>Methodologies that attempt to remediate or cure a disorder or disease</a:t>
                      </a:r>
                      <a:endParaRPr kumimoji="0" lang="en-US" sz="2800" b="1" i="0" u="none" strike="noStrike" cap="none" normalizeH="0" baseline="0" dirty="0">
                        <a:ln>
                          <a:noFill/>
                        </a:ln>
                        <a:solidFill>
                          <a:schemeClr val="bg1"/>
                        </a:solidFill>
                        <a:effectLst/>
                        <a:latin typeface="Century Gothic" panose="020B0502020202020204" pitchFamily="34" charset="0"/>
                        <a:ea typeface="Calibri" pitchFamily="34" charset="0"/>
                      </a:endParaRPr>
                    </a:p>
                  </a:txBody>
                  <a:tcPr marL="68580" marR="68580" marT="0" marB="0" horzOverflow="overflow">
                    <a:solidFill>
                      <a:schemeClr val="accent1">
                        <a:lumMod val="75000"/>
                      </a:schemeClr>
                    </a:solidFill>
                  </a:tcPr>
                </a:tc>
                <a:extLst>
                  <a:ext uri="{0D108BD9-81ED-4DB2-BD59-A6C34878D82A}">
                    <a16:rowId xmlns:a16="http://schemas.microsoft.com/office/drawing/2014/main" val="10000"/>
                  </a:ext>
                </a:extLst>
              </a:tr>
              <a:tr h="231974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Explanation</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entury Gothic" panose="020B0502020202020204" pitchFamily="34" charset="0"/>
                        </a:rPr>
                        <a:t>For nontraditional, whole-body therapies including acupuncture and meditation</a:t>
                      </a:r>
                      <a:endParaRPr kumimoji="0" lang="en-US" sz="28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extLst>
                  <a:ext uri="{0D108BD9-81ED-4DB2-BD59-A6C34878D82A}">
                    <a16:rowId xmlns:a16="http://schemas.microsoft.com/office/drawing/2014/main" val="10001"/>
                  </a:ext>
                </a:extLst>
              </a:tr>
              <a:tr h="98166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a:ln>
                            <a:noFill/>
                          </a:ln>
                          <a:effectLst/>
                          <a:latin typeface="Century Gothic" panose="020B0502020202020204" pitchFamily="34" charset="0"/>
                        </a:rPr>
                        <a:t>Examples</a:t>
                      </a:r>
                      <a:endParaRPr kumimoji="0" lang="en-US" sz="2400" b="0" i="0" u="none" strike="noStrike" cap="none" normalizeH="0" baseline="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entury Gothic" panose="020B0502020202020204" pitchFamily="34" charset="0"/>
                        </a:rPr>
                        <a:t>Acupuncture</a:t>
                      </a:r>
                      <a:endParaRPr kumimoji="0" lang="en-US" sz="28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635637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Chiropractic - 9</a:t>
            </a:r>
          </a:p>
        </p:txBody>
      </p:sp>
      <p:pic>
        <p:nvPicPr>
          <p:cNvPr id="4" name="Picture 1">
            <a:extLst>
              <a:ext uri="{FF2B5EF4-FFF2-40B4-BE49-F238E27FC236}">
                <a16:creationId xmlns:a16="http://schemas.microsoft.com/office/drawing/2014/main" id="{B0897450-3385-4AAF-B80E-3114645D1B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467" y="1095375"/>
            <a:ext cx="3730929" cy="558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24592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Chiropractic - 9</a:t>
            </a:r>
          </a:p>
        </p:txBody>
      </p:sp>
      <p:graphicFrame>
        <p:nvGraphicFramePr>
          <p:cNvPr id="4" name="Table 3">
            <a:extLst>
              <a:ext uri="{FF2B5EF4-FFF2-40B4-BE49-F238E27FC236}">
                <a16:creationId xmlns:a16="http://schemas.microsoft.com/office/drawing/2014/main" id="{F4EE3C59-2355-436F-90D6-FAE84F916850}"/>
              </a:ext>
            </a:extLst>
          </p:cNvPr>
          <p:cNvGraphicFramePr>
            <a:graphicFrameLocks noGrp="1"/>
          </p:cNvGraphicFramePr>
          <p:nvPr>
            <p:extLst>
              <p:ext uri="{D42A27DB-BD31-4B8C-83A1-F6EECF244321}">
                <p14:modId xmlns:p14="http://schemas.microsoft.com/office/powerpoint/2010/main" val="2257368966"/>
              </p:ext>
            </p:extLst>
          </p:nvPr>
        </p:nvGraphicFramePr>
        <p:xfrm>
          <a:off x="280056" y="2171700"/>
          <a:ext cx="11588094" cy="2266950"/>
        </p:xfrm>
        <a:graphic>
          <a:graphicData uri="http://schemas.openxmlformats.org/drawingml/2006/table">
            <a:tbl>
              <a:tblPr firstRow="1" bandRow="1">
                <a:tableStyleId>{21E4AEA4-8DFA-4A89-87EB-49C32662AFE0}</a:tableStyleId>
              </a:tblPr>
              <a:tblGrid>
                <a:gridCol w="1655442">
                  <a:extLst>
                    <a:ext uri="{9D8B030D-6E8A-4147-A177-3AD203B41FA5}">
                      <a16:colId xmlns:a16="http://schemas.microsoft.com/office/drawing/2014/main" val="20000"/>
                    </a:ext>
                  </a:extLst>
                </a:gridCol>
                <a:gridCol w="1655442">
                  <a:extLst>
                    <a:ext uri="{9D8B030D-6E8A-4147-A177-3AD203B41FA5}">
                      <a16:colId xmlns:a16="http://schemas.microsoft.com/office/drawing/2014/main" val="20001"/>
                    </a:ext>
                  </a:extLst>
                </a:gridCol>
                <a:gridCol w="1727414">
                  <a:extLst>
                    <a:ext uri="{9D8B030D-6E8A-4147-A177-3AD203B41FA5}">
                      <a16:colId xmlns:a16="http://schemas.microsoft.com/office/drawing/2014/main" val="20002"/>
                    </a:ext>
                  </a:extLst>
                </a:gridCol>
                <a:gridCol w="1612257">
                  <a:extLst>
                    <a:ext uri="{9D8B030D-6E8A-4147-A177-3AD203B41FA5}">
                      <a16:colId xmlns:a16="http://schemas.microsoft.com/office/drawing/2014/main" val="20003"/>
                    </a:ext>
                  </a:extLst>
                </a:gridCol>
                <a:gridCol w="1626655">
                  <a:extLst>
                    <a:ext uri="{9D8B030D-6E8A-4147-A177-3AD203B41FA5}">
                      <a16:colId xmlns:a16="http://schemas.microsoft.com/office/drawing/2014/main" val="20004"/>
                    </a:ext>
                  </a:extLst>
                </a:gridCol>
                <a:gridCol w="1655442">
                  <a:extLst>
                    <a:ext uri="{9D8B030D-6E8A-4147-A177-3AD203B41FA5}">
                      <a16:colId xmlns:a16="http://schemas.microsoft.com/office/drawing/2014/main" val="20005"/>
                    </a:ext>
                  </a:extLst>
                </a:gridCol>
                <a:gridCol w="1655442">
                  <a:extLst>
                    <a:ext uri="{9D8B030D-6E8A-4147-A177-3AD203B41FA5}">
                      <a16:colId xmlns:a16="http://schemas.microsoft.com/office/drawing/2014/main" val="20006"/>
                    </a:ext>
                  </a:extLst>
                </a:gridCol>
              </a:tblGrid>
              <a:tr h="933445">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1</a:t>
                      </a:r>
                    </a:p>
                  </a:txBody>
                  <a:tcPr marT="45711" marB="45711">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2</a:t>
                      </a:r>
                    </a:p>
                  </a:txBody>
                  <a:tcPr marT="45711" marB="45711">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3</a:t>
                      </a:r>
                    </a:p>
                  </a:txBody>
                  <a:tcPr marT="45711" marB="45711">
                    <a:solidFill>
                      <a:schemeClr val="accent1">
                        <a:lumMod val="75000"/>
                      </a:schemeClr>
                    </a:solidFill>
                  </a:tcPr>
                </a:tc>
                <a:tc>
                  <a:txBody>
                    <a:bodyPr/>
                    <a:lstStyle/>
                    <a:p>
                      <a:pPr algn="ctr"/>
                      <a:r>
                        <a:rPr lang="en-US" sz="1800" dirty="0">
                          <a:latin typeface="Century Gothic" panose="020B0502020202020204" pitchFamily="34" charset="0"/>
                        </a:rPr>
                        <a:t>Character</a:t>
                      </a:r>
                    </a:p>
                    <a:p>
                      <a:pPr algn="ctr"/>
                      <a:r>
                        <a:rPr lang="en-US" sz="2000" dirty="0">
                          <a:latin typeface="Century Gothic" panose="020B0502020202020204" pitchFamily="34" charset="0"/>
                        </a:rPr>
                        <a:t>4</a:t>
                      </a:r>
                    </a:p>
                  </a:txBody>
                  <a:tcPr marT="45711" marB="45711">
                    <a:solidFill>
                      <a:schemeClr val="accent1">
                        <a:lumMod val="75000"/>
                      </a:schemeClr>
                    </a:solidFill>
                  </a:tcPr>
                </a:tc>
                <a:tc>
                  <a:txBody>
                    <a:bodyPr/>
                    <a:lstStyle/>
                    <a:p>
                      <a:pPr algn="ctr"/>
                      <a:r>
                        <a:rPr lang="en-US" sz="1800" dirty="0">
                          <a:latin typeface="Century Gothic" panose="020B0502020202020204" pitchFamily="34" charset="0"/>
                        </a:rPr>
                        <a:t>Character</a:t>
                      </a:r>
                    </a:p>
                    <a:p>
                      <a:pPr algn="ctr"/>
                      <a:r>
                        <a:rPr lang="en-US" sz="2000" dirty="0">
                          <a:latin typeface="Century Gothic" panose="020B0502020202020204" pitchFamily="34" charset="0"/>
                        </a:rPr>
                        <a:t>5</a:t>
                      </a:r>
                    </a:p>
                  </a:txBody>
                  <a:tcPr marT="45711" marB="45711">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6</a:t>
                      </a:r>
                    </a:p>
                  </a:txBody>
                  <a:tcPr marT="45711" marB="45711">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7</a:t>
                      </a:r>
                    </a:p>
                  </a:txBody>
                  <a:tcPr marT="45711" marB="45711">
                    <a:solidFill>
                      <a:schemeClr val="accent1">
                        <a:lumMod val="75000"/>
                      </a:schemeClr>
                    </a:solidFill>
                  </a:tcPr>
                </a:tc>
                <a:extLst>
                  <a:ext uri="{0D108BD9-81ED-4DB2-BD59-A6C34878D82A}">
                    <a16:rowId xmlns:a16="http://schemas.microsoft.com/office/drawing/2014/main" val="10000"/>
                  </a:ext>
                </a:extLst>
              </a:tr>
              <a:tr h="1333505">
                <a:tc>
                  <a:txBody>
                    <a:bodyPr/>
                    <a:lstStyle/>
                    <a:p>
                      <a:pPr algn="ctr"/>
                      <a:r>
                        <a:rPr lang="en-US" sz="2000" dirty="0">
                          <a:latin typeface="Century Gothic" panose="020B0502020202020204" pitchFamily="34" charset="0"/>
                        </a:rPr>
                        <a:t>Section</a:t>
                      </a:r>
                    </a:p>
                    <a:p>
                      <a:pPr algn="ctr"/>
                      <a:endParaRPr lang="en-US" sz="2000" dirty="0">
                        <a:latin typeface="Century Gothic" panose="020B0502020202020204" pitchFamily="34" charset="0"/>
                      </a:endParaRPr>
                    </a:p>
                    <a:p>
                      <a:pPr algn="ctr"/>
                      <a:endParaRPr lang="en-US" sz="2000" dirty="0">
                        <a:latin typeface="Century Gothic" panose="020B0502020202020204" pitchFamily="34" charset="0"/>
                      </a:endParaRPr>
                    </a:p>
                  </a:txBody>
                  <a:tcPr marT="45711" marB="45711">
                    <a:solidFill>
                      <a:schemeClr val="accent1">
                        <a:lumMod val="40000"/>
                        <a:lumOff val="60000"/>
                      </a:schemeClr>
                    </a:solidFill>
                  </a:tcPr>
                </a:tc>
                <a:tc>
                  <a:txBody>
                    <a:bodyPr/>
                    <a:lstStyle/>
                    <a:p>
                      <a:pPr algn="ctr"/>
                      <a:r>
                        <a:rPr lang="en-US" sz="2000" dirty="0">
                          <a:latin typeface="Century Gothic" panose="020B0502020202020204" pitchFamily="34" charset="0"/>
                        </a:rPr>
                        <a:t>Body System</a:t>
                      </a:r>
                    </a:p>
                  </a:txBody>
                  <a:tcPr marT="45711" marB="45711">
                    <a:solidFill>
                      <a:schemeClr val="accent1">
                        <a:lumMod val="40000"/>
                        <a:lumOff val="60000"/>
                      </a:schemeClr>
                    </a:solidFill>
                  </a:tcPr>
                </a:tc>
                <a:tc>
                  <a:txBody>
                    <a:bodyPr/>
                    <a:lstStyle/>
                    <a:p>
                      <a:pPr algn="ctr"/>
                      <a:r>
                        <a:rPr lang="en-US" sz="2000" dirty="0">
                          <a:latin typeface="Century Gothic" panose="020B0502020202020204" pitchFamily="34" charset="0"/>
                        </a:rPr>
                        <a:t>Root Operation</a:t>
                      </a:r>
                    </a:p>
                  </a:txBody>
                  <a:tcPr marT="45711" marB="45711">
                    <a:solidFill>
                      <a:schemeClr val="accent1">
                        <a:lumMod val="40000"/>
                        <a:lumOff val="60000"/>
                      </a:schemeClr>
                    </a:solidFill>
                  </a:tcPr>
                </a:tc>
                <a:tc>
                  <a:txBody>
                    <a:bodyPr/>
                    <a:lstStyle/>
                    <a:p>
                      <a:pPr algn="ctr"/>
                      <a:r>
                        <a:rPr lang="en-US" sz="2000" dirty="0">
                          <a:latin typeface="Century Gothic" panose="020B0502020202020204" pitchFamily="34" charset="0"/>
                        </a:rPr>
                        <a:t>Body </a:t>
                      </a:r>
                    </a:p>
                    <a:p>
                      <a:pPr algn="ctr"/>
                      <a:r>
                        <a:rPr lang="en-US" sz="2000" dirty="0">
                          <a:latin typeface="Century Gothic" panose="020B0502020202020204" pitchFamily="34" charset="0"/>
                        </a:rPr>
                        <a:t>Region</a:t>
                      </a:r>
                    </a:p>
                  </a:txBody>
                  <a:tcPr marT="45711" marB="45711">
                    <a:solidFill>
                      <a:schemeClr val="accent1">
                        <a:lumMod val="40000"/>
                        <a:lumOff val="60000"/>
                      </a:schemeClr>
                    </a:solidFill>
                  </a:tcPr>
                </a:tc>
                <a:tc>
                  <a:txBody>
                    <a:bodyPr/>
                    <a:lstStyle/>
                    <a:p>
                      <a:r>
                        <a:rPr lang="en-US" sz="2000" dirty="0">
                          <a:latin typeface="Century Gothic" panose="020B0502020202020204" pitchFamily="34" charset="0"/>
                        </a:rPr>
                        <a:t>Approach</a:t>
                      </a:r>
                    </a:p>
                  </a:txBody>
                  <a:tcPr marT="45711" marB="45711">
                    <a:solidFill>
                      <a:schemeClr val="accent1">
                        <a:lumMod val="40000"/>
                        <a:lumOff val="60000"/>
                      </a:schemeClr>
                    </a:solidFill>
                  </a:tcPr>
                </a:tc>
                <a:tc>
                  <a:txBody>
                    <a:bodyPr/>
                    <a:lstStyle/>
                    <a:p>
                      <a:pPr algn="ctr"/>
                      <a:r>
                        <a:rPr lang="en-US" sz="2000" dirty="0">
                          <a:latin typeface="Century Gothic" panose="020B0502020202020204" pitchFamily="34" charset="0"/>
                        </a:rPr>
                        <a:t>Method</a:t>
                      </a:r>
                    </a:p>
                  </a:txBody>
                  <a:tcPr marT="45711" marB="45711">
                    <a:solidFill>
                      <a:schemeClr val="accent1">
                        <a:lumMod val="40000"/>
                        <a:lumOff val="60000"/>
                      </a:schemeClr>
                    </a:solidFill>
                  </a:tcPr>
                </a:tc>
                <a:tc>
                  <a:txBody>
                    <a:bodyPr/>
                    <a:lstStyle/>
                    <a:p>
                      <a:pPr algn="ctr"/>
                      <a:r>
                        <a:rPr lang="en-US" sz="2000" dirty="0">
                          <a:latin typeface="Century Gothic" panose="020B0502020202020204" pitchFamily="34" charset="0"/>
                        </a:rPr>
                        <a:t>Qualifier</a:t>
                      </a:r>
                    </a:p>
                  </a:txBody>
                  <a:tcPr marT="45711" marB="45711">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340220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Chiropractic - 9</a:t>
            </a:r>
          </a:p>
        </p:txBody>
      </p:sp>
      <p:sp>
        <p:nvSpPr>
          <p:cNvPr id="3" name="Content Placeholder 2">
            <a:extLst>
              <a:ext uri="{FF2B5EF4-FFF2-40B4-BE49-F238E27FC236}">
                <a16:creationId xmlns:a16="http://schemas.microsoft.com/office/drawing/2014/main" id="{CDE32E37-5670-4C35-8060-AC62CDE9C46C}"/>
              </a:ext>
            </a:extLst>
          </p:cNvPr>
          <p:cNvSpPr>
            <a:spLocks noGrp="1"/>
          </p:cNvSpPr>
          <p:nvPr>
            <p:ph idx="1"/>
          </p:nvPr>
        </p:nvSpPr>
        <p:spPr>
          <a:xfrm>
            <a:off x="216817" y="1178350"/>
            <a:ext cx="11774077" cy="5472615"/>
          </a:xfrm>
        </p:spPr>
        <p:txBody>
          <a:bodyPr/>
          <a:lstStyle/>
          <a:p>
            <a:r>
              <a:rPr lang="en-US" altLang="en-US" b="1" dirty="0"/>
              <a:t>Coding Note: Chiropractic Section</a:t>
            </a:r>
          </a:p>
          <a:p>
            <a:pPr lvl="1"/>
            <a:r>
              <a:rPr lang="en-US" altLang="en-US" dirty="0"/>
              <a:t>Section 9, Chiropractic Section, consists of a single body system, Anatomical Regions, and a single root operation, Manipulation.</a:t>
            </a:r>
          </a:p>
          <a:p>
            <a:pPr>
              <a:lnSpc>
                <a:spcPct val="100000"/>
              </a:lnSpc>
              <a:spcBef>
                <a:spcPts val="0"/>
              </a:spcBef>
            </a:pPr>
            <a:endParaRPr lang="en-US" dirty="0"/>
          </a:p>
        </p:txBody>
      </p:sp>
    </p:spTree>
    <p:extLst>
      <p:ext uri="{BB962C8B-B14F-4D97-AF65-F5344CB8AC3E}">
        <p14:creationId xmlns:p14="http://schemas.microsoft.com/office/powerpoint/2010/main" val="1210200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Manipulation - B</a:t>
            </a:r>
          </a:p>
        </p:txBody>
      </p:sp>
      <p:graphicFrame>
        <p:nvGraphicFramePr>
          <p:cNvPr id="4" name="Content Placeholder 4">
            <a:extLst>
              <a:ext uri="{FF2B5EF4-FFF2-40B4-BE49-F238E27FC236}">
                <a16:creationId xmlns:a16="http://schemas.microsoft.com/office/drawing/2014/main" id="{3C88A623-F644-4E37-B5DE-2AA88D7C4BD2}"/>
              </a:ext>
            </a:extLst>
          </p:cNvPr>
          <p:cNvGraphicFramePr>
            <a:graphicFrameLocks noGrp="1"/>
          </p:cNvGraphicFramePr>
          <p:nvPr>
            <p:ph idx="1"/>
            <p:extLst>
              <p:ext uri="{D42A27DB-BD31-4B8C-83A1-F6EECF244321}">
                <p14:modId xmlns:p14="http://schemas.microsoft.com/office/powerpoint/2010/main" val="3193810011"/>
              </p:ext>
            </p:extLst>
          </p:nvPr>
        </p:nvGraphicFramePr>
        <p:xfrm>
          <a:off x="216817" y="1333710"/>
          <a:ext cx="11687635" cy="4540879"/>
        </p:xfrm>
        <a:graphic>
          <a:graphicData uri="http://schemas.openxmlformats.org/drawingml/2006/table">
            <a:tbl>
              <a:tblPr firstRow="1" bandRow="1">
                <a:tableStyleId>{21E4AEA4-8DFA-4A89-87EB-49C32662AFE0}</a:tableStyleId>
              </a:tblPr>
              <a:tblGrid>
                <a:gridCol w="3102355">
                  <a:extLst>
                    <a:ext uri="{9D8B030D-6E8A-4147-A177-3AD203B41FA5}">
                      <a16:colId xmlns:a16="http://schemas.microsoft.com/office/drawing/2014/main" val="20000"/>
                    </a:ext>
                  </a:extLst>
                </a:gridCol>
                <a:gridCol w="3054524">
                  <a:extLst>
                    <a:ext uri="{9D8B030D-6E8A-4147-A177-3AD203B41FA5}">
                      <a16:colId xmlns:a16="http://schemas.microsoft.com/office/drawing/2014/main" val="20001"/>
                    </a:ext>
                  </a:extLst>
                </a:gridCol>
                <a:gridCol w="5530756">
                  <a:extLst>
                    <a:ext uri="{9D8B030D-6E8A-4147-A177-3AD203B41FA5}">
                      <a16:colId xmlns:a16="http://schemas.microsoft.com/office/drawing/2014/main" val="20002"/>
                    </a:ext>
                  </a:extLst>
                </a:gridCol>
              </a:tblGrid>
              <a:tr h="2530561">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u="none" strike="noStrike" cap="none" normalizeH="0" baseline="0" dirty="0">
                          <a:ln>
                            <a:noFill/>
                          </a:ln>
                          <a:effectLst/>
                          <a:latin typeface="Century Gothic" panose="020B0502020202020204" pitchFamily="34" charset="0"/>
                        </a:rPr>
                        <a:t>Manipulation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u="none" strike="noStrike" cap="none" normalizeH="0" baseline="0" dirty="0">
                          <a:ln>
                            <a:noFill/>
                          </a:ln>
                          <a:effectLst/>
                          <a:latin typeface="Century Gothic" panose="020B0502020202020204" pitchFamily="34" charset="0"/>
                        </a:rPr>
                        <a:t>B</a:t>
                      </a:r>
                      <a:endParaRPr kumimoji="0" lang="en-US" sz="2700" b="1" i="0" u="none" strike="noStrike" cap="none" normalizeH="0" baseline="0" dirty="0">
                        <a:ln>
                          <a:noFill/>
                        </a:ln>
                        <a:solidFill>
                          <a:schemeClr val="bg1"/>
                        </a:solidFill>
                        <a:effectLst/>
                        <a:latin typeface="Century Gothic" panose="020B0502020202020204" pitchFamily="34" charset="0"/>
                        <a:cs typeface="Arial" pitchFamily="34" charset="0"/>
                      </a:endParaRPr>
                    </a:p>
                  </a:txBody>
                  <a:tcPr marL="68580" marR="68580" marT="0" marB="0" horzOverflow="overflow">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u="none" strike="noStrike" cap="none" normalizeH="0" baseline="0" dirty="0">
                          <a:ln>
                            <a:noFill/>
                          </a:ln>
                          <a:effectLst/>
                          <a:latin typeface="Century Gothic" panose="020B0502020202020204" pitchFamily="34" charset="0"/>
                        </a:rPr>
                        <a:t>Definition</a:t>
                      </a:r>
                      <a:endParaRPr kumimoji="0" lang="en-US" sz="2800" b="1" i="0" u="none" strike="noStrike" cap="none" normalizeH="0" baseline="0" dirty="0">
                        <a:ln>
                          <a:noFill/>
                        </a:ln>
                        <a:solidFill>
                          <a:schemeClr val="bg1"/>
                        </a:solidFill>
                        <a:effectLst/>
                        <a:latin typeface="Century Gothic" panose="020B0502020202020204" pitchFamily="34" charset="0"/>
                        <a:ea typeface="Calibri" pitchFamily="34" charset="0"/>
                      </a:endParaRPr>
                    </a:p>
                  </a:txBody>
                  <a:tcPr marL="68580" marR="68580" marT="0" marB="0" horzOverflow="overflow">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Manual procedures that involves a direct thrust to move a joint past the physiological range of motion, without exceeding the anatomical limit</a:t>
                      </a:r>
                      <a:endParaRPr kumimoji="0" lang="en-US" sz="2400" b="1" i="0" u="none" strike="noStrike" cap="none" normalizeH="0" baseline="0" dirty="0">
                        <a:ln>
                          <a:noFill/>
                        </a:ln>
                        <a:solidFill>
                          <a:schemeClr val="bg1"/>
                        </a:solidFill>
                        <a:effectLst/>
                        <a:latin typeface="Century Gothic" panose="020B0502020202020204" pitchFamily="34" charset="0"/>
                        <a:ea typeface="Calibri" pitchFamily="34" charset="0"/>
                      </a:endParaRPr>
                    </a:p>
                  </a:txBody>
                  <a:tcPr marL="68580" marR="68580" marT="0" marB="0" horzOverflow="overflow">
                    <a:solidFill>
                      <a:schemeClr val="accent1">
                        <a:lumMod val="75000"/>
                      </a:schemeClr>
                    </a:solidFill>
                  </a:tcPr>
                </a:tc>
                <a:extLst>
                  <a:ext uri="{0D108BD9-81ED-4DB2-BD59-A6C34878D82A}">
                    <a16:rowId xmlns:a16="http://schemas.microsoft.com/office/drawing/2014/main" val="10000"/>
                  </a:ext>
                </a:extLst>
              </a:tr>
              <a:tr h="745037">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Explanation</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None</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extLst>
                  <a:ext uri="{0D108BD9-81ED-4DB2-BD59-A6C34878D82A}">
                    <a16:rowId xmlns:a16="http://schemas.microsoft.com/office/drawing/2014/main" val="10001"/>
                  </a:ext>
                </a:extLst>
              </a:tr>
              <a:tr h="1265281">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Examples</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dirty="0">
                          <a:ln>
                            <a:noFill/>
                          </a:ln>
                          <a:effectLst/>
                          <a:latin typeface="Century Gothic" panose="020B0502020202020204" pitchFamily="34" charset="0"/>
                        </a:rPr>
                        <a:t>Chiropractic treatment of cervical spine, short lever specific contact</a:t>
                      </a:r>
                      <a:endParaRPr kumimoji="0" lang="en-US" sz="2400" b="0" i="0" u="none" strike="noStrike" cap="none" normalizeH="0" baseline="0" dirty="0">
                        <a:ln>
                          <a:noFill/>
                        </a:ln>
                        <a:solidFill>
                          <a:schemeClr val="tx1"/>
                        </a:solidFill>
                        <a:effectLst/>
                        <a:latin typeface="Century Gothic" panose="020B0502020202020204" pitchFamily="34" charset="0"/>
                        <a:ea typeface="Calibri" pitchFamily="34" charset="0"/>
                      </a:endParaRPr>
                    </a:p>
                  </a:txBody>
                  <a:tcPr marL="68580" marR="68580" marT="0" marB="0" horzOverflow="overflow">
                    <a:solidFill>
                      <a:schemeClr val="accent1">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843817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CDE32E37-5670-4C35-8060-AC62CDE9C46C}"/>
              </a:ext>
            </a:extLst>
          </p:cNvPr>
          <p:cNvSpPr>
            <a:spLocks noGrp="1"/>
          </p:cNvSpPr>
          <p:nvPr>
            <p:ph idx="1"/>
          </p:nvPr>
        </p:nvSpPr>
        <p:spPr>
          <a:xfrm>
            <a:off x="216817" y="1178350"/>
            <a:ext cx="11774077" cy="5472615"/>
          </a:xfrm>
        </p:spPr>
        <p:txBody>
          <a:bodyPr/>
          <a:lstStyle/>
          <a:p>
            <a:pPr>
              <a:lnSpc>
                <a:spcPct val="100000"/>
              </a:lnSpc>
              <a:spcBef>
                <a:spcPts val="0"/>
              </a:spcBef>
            </a:pPr>
            <a:r>
              <a:rPr lang="en-US" dirty="0"/>
              <a:t>Chiropractic treatment of lumbar spine using long and short lever specific contact.</a:t>
            </a:r>
          </a:p>
          <a:p>
            <a:pPr>
              <a:lnSpc>
                <a:spcPct val="100000"/>
              </a:lnSpc>
              <a:spcBef>
                <a:spcPts val="0"/>
              </a:spcBef>
            </a:pPr>
            <a:r>
              <a:rPr lang="en-US" dirty="0"/>
              <a:t>Code(s):  ______________</a:t>
            </a:r>
          </a:p>
        </p:txBody>
      </p:sp>
    </p:spTree>
    <p:extLst>
      <p:ext uri="{BB962C8B-B14F-4D97-AF65-F5344CB8AC3E}">
        <p14:creationId xmlns:p14="http://schemas.microsoft.com/office/powerpoint/2010/main" val="983838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Root Operations in Obstetrics</a:t>
            </a:r>
          </a:p>
        </p:txBody>
      </p:sp>
      <p:sp>
        <p:nvSpPr>
          <p:cNvPr id="3" name="Content Placeholder 2">
            <a:extLst>
              <a:ext uri="{FF2B5EF4-FFF2-40B4-BE49-F238E27FC236}">
                <a16:creationId xmlns:a16="http://schemas.microsoft.com/office/drawing/2014/main" id="{CDE32E37-5670-4C35-8060-AC62CDE9C46C}"/>
              </a:ext>
            </a:extLst>
          </p:cNvPr>
          <p:cNvSpPr>
            <a:spLocks noGrp="1"/>
          </p:cNvSpPr>
          <p:nvPr>
            <p:ph idx="1"/>
          </p:nvPr>
        </p:nvSpPr>
        <p:spPr>
          <a:xfrm>
            <a:off x="216817" y="1178351"/>
            <a:ext cx="11774077" cy="829558"/>
          </a:xfrm>
        </p:spPr>
        <p:txBody>
          <a:bodyPr/>
          <a:lstStyle/>
          <a:p>
            <a:pPr marL="0" indent="0" algn="ctr">
              <a:lnSpc>
                <a:spcPct val="100000"/>
              </a:lnSpc>
              <a:spcBef>
                <a:spcPts val="0"/>
              </a:spcBef>
              <a:buNone/>
            </a:pPr>
            <a:r>
              <a:rPr lang="en-US" dirty="0"/>
              <a:t>Root Operations</a:t>
            </a:r>
          </a:p>
        </p:txBody>
      </p:sp>
      <p:sp>
        <p:nvSpPr>
          <p:cNvPr id="5" name="Content Placeholder 2">
            <a:extLst>
              <a:ext uri="{FF2B5EF4-FFF2-40B4-BE49-F238E27FC236}">
                <a16:creationId xmlns:a16="http://schemas.microsoft.com/office/drawing/2014/main" id="{AB0CA818-C89C-4F32-8903-5FD4F9146579}"/>
              </a:ext>
            </a:extLst>
          </p:cNvPr>
          <p:cNvSpPr txBox="1">
            <a:spLocks/>
          </p:cNvSpPr>
          <p:nvPr/>
        </p:nvSpPr>
        <p:spPr>
          <a:xfrm>
            <a:off x="1801202" y="2014035"/>
            <a:ext cx="4294798" cy="45680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dirty="0"/>
              <a:t>Abortion</a:t>
            </a:r>
          </a:p>
          <a:p>
            <a:pPr marL="0" indent="0">
              <a:lnSpc>
                <a:spcPct val="100000"/>
              </a:lnSpc>
              <a:spcBef>
                <a:spcPts val="0"/>
              </a:spcBef>
              <a:buFont typeface="Arial" panose="020B0604020202020204" pitchFamily="34" charset="0"/>
              <a:buNone/>
            </a:pPr>
            <a:r>
              <a:rPr lang="en-US" dirty="0"/>
              <a:t>Change</a:t>
            </a:r>
          </a:p>
          <a:p>
            <a:pPr marL="0" indent="0">
              <a:lnSpc>
                <a:spcPct val="100000"/>
              </a:lnSpc>
              <a:spcBef>
                <a:spcPts val="0"/>
              </a:spcBef>
              <a:buFont typeface="Arial" panose="020B0604020202020204" pitchFamily="34" charset="0"/>
              <a:buNone/>
            </a:pPr>
            <a:r>
              <a:rPr lang="en-US" dirty="0"/>
              <a:t>Delivery</a:t>
            </a:r>
          </a:p>
          <a:p>
            <a:pPr marL="0" indent="0">
              <a:lnSpc>
                <a:spcPct val="100000"/>
              </a:lnSpc>
              <a:spcBef>
                <a:spcPts val="0"/>
              </a:spcBef>
              <a:buFont typeface="Arial" panose="020B0604020202020204" pitchFamily="34" charset="0"/>
              <a:buNone/>
            </a:pPr>
            <a:r>
              <a:rPr lang="en-US" dirty="0"/>
              <a:t>Drainage</a:t>
            </a:r>
          </a:p>
          <a:p>
            <a:pPr marL="0" indent="0">
              <a:lnSpc>
                <a:spcPct val="100000"/>
              </a:lnSpc>
              <a:spcBef>
                <a:spcPts val="0"/>
              </a:spcBef>
              <a:buFont typeface="Arial" panose="020B0604020202020204" pitchFamily="34" charset="0"/>
              <a:buNone/>
            </a:pPr>
            <a:r>
              <a:rPr lang="en-US" dirty="0"/>
              <a:t>Extraction</a:t>
            </a:r>
          </a:p>
          <a:p>
            <a:pPr marL="0" indent="0">
              <a:lnSpc>
                <a:spcPct val="100000"/>
              </a:lnSpc>
              <a:spcBef>
                <a:spcPts val="0"/>
              </a:spcBef>
              <a:buFont typeface="Arial" panose="020B0604020202020204" pitchFamily="34" charset="0"/>
              <a:buNone/>
            </a:pPr>
            <a:r>
              <a:rPr lang="en-US" dirty="0"/>
              <a:t>Insertion</a:t>
            </a:r>
          </a:p>
          <a:p>
            <a:pPr marL="0" indent="0">
              <a:lnSpc>
                <a:spcPct val="100000"/>
              </a:lnSpc>
              <a:spcBef>
                <a:spcPts val="0"/>
              </a:spcBef>
              <a:buFont typeface="Arial" panose="020B0604020202020204" pitchFamily="34" charset="0"/>
              <a:buNone/>
            </a:pPr>
            <a:endParaRPr lang="en-US" dirty="0"/>
          </a:p>
        </p:txBody>
      </p:sp>
      <p:sp>
        <p:nvSpPr>
          <p:cNvPr id="6" name="Content Placeholder 2">
            <a:extLst>
              <a:ext uri="{FF2B5EF4-FFF2-40B4-BE49-F238E27FC236}">
                <a16:creationId xmlns:a16="http://schemas.microsoft.com/office/drawing/2014/main" id="{65E01F35-D3EB-43A0-9226-65E71A93CB50}"/>
              </a:ext>
            </a:extLst>
          </p:cNvPr>
          <p:cNvSpPr txBox="1">
            <a:spLocks/>
          </p:cNvSpPr>
          <p:nvPr/>
        </p:nvSpPr>
        <p:spPr>
          <a:xfrm>
            <a:off x="6534228" y="2007909"/>
            <a:ext cx="4294798" cy="47467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US" dirty="0"/>
              <a:t>Inspection</a:t>
            </a:r>
          </a:p>
          <a:p>
            <a:pPr marL="0" indent="0">
              <a:lnSpc>
                <a:spcPct val="100000"/>
              </a:lnSpc>
              <a:spcBef>
                <a:spcPts val="0"/>
              </a:spcBef>
              <a:buFont typeface="Arial" panose="020B0604020202020204" pitchFamily="34" charset="0"/>
              <a:buNone/>
            </a:pPr>
            <a:r>
              <a:rPr lang="en-US" dirty="0"/>
              <a:t>Removal</a:t>
            </a:r>
          </a:p>
          <a:p>
            <a:pPr marL="0" indent="0">
              <a:lnSpc>
                <a:spcPct val="100000"/>
              </a:lnSpc>
              <a:spcBef>
                <a:spcPts val="0"/>
              </a:spcBef>
              <a:buFont typeface="Arial" panose="020B0604020202020204" pitchFamily="34" charset="0"/>
              <a:buNone/>
            </a:pPr>
            <a:r>
              <a:rPr lang="en-US" dirty="0"/>
              <a:t>Repair</a:t>
            </a:r>
          </a:p>
          <a:p>
            <a:pPr marL="0" indent="0">
              <a:lnSpc>
                <a:spcPct val="100000"/>
              </a:lnSpc>
              <a:spcBef>
                <a:spcPts val="0"/>
              </a:spcBef>
              <a:buFont typeface="Arial" panose="020B0604020202020204" pitchFamily="34" charset="0"/>
              <a:buNone/>
            </a:pPr>
            <a:r>
              <a:rPr lang="en-US" dirty="0"/>
              <a:t>Reposition</a:t>
            </a:r>
          </a:p>
          <a:p>
            <a:pPr marL="0" indent="0">
              <a:lnSpc>
                <a:spcPct val="100000"/>
              </a:lnSpc>
              <a:spcBef>
                <a:spcPts val="0"/>
              </a:spcBef>
              <a:buFont typeface="Arial" panose="020B0604020202020204" pitchFamily="34" charset="0"/>
              <a:buNone/>
            </a:pPr>
            <a:r>
              <a:rPr lang="en-US" dirty="0"/>
              <a:t>Resection</a:t>
            </a:r>
          </a:p>
          <a:p>
            <a:pPr marL="0" indent="0">
              <a:lnSpc>
                <a:spcPct val="100000"/>
              </a:lnSpc>
              <a:spcBef>
                <a:spcPts val="0"/>
              </a:spcBef>
              <a:buFont typeface="Arial" panose="020B0604020202020204" pitchFamily="34" charset="0"/>
              <a:buNone/>
            </a:pPr>
            <a:r>
              <a:rPr lang="en-US" dirty="0"/>
              <a:t>Transplantation</a:t>
            </a:r>
          </a:p>
        </p:txBody>
      </p:sp>
      <p:sp>
        <p:nvSpPr>
          <p:cNvPr id="8" name="Oval 7">
            <a:extLst>
              <a:ext uri="{FF2B5EF4-FFF2-40B4-BE49-F238E27FC236}">
                <a16:creationId xmlns:a16="http://schemas.microsoft.com/office/drawing/2014/main" id="{B0503C14-642A-4AB4-9236-7580E6AD9B55}"/>
              </a:ext>
            </a:extLst>
          </p:cNvPr>
          <p:cNvSpPr/>
          <p:nvPr/>
        </p:nvSpPr>
        <p:spPr>
          <a:xfrm>
            <a:off x="1664898" y="2007909"/>
            <a:ext cx="2570672" cy="8295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E026155-E2BC-4D0A-A98A-7D60808A65DC}"/>
              </a:ext>
            </a:extLst>
          </p:cNvPr>
          <p:cNvSpPr/>
          <p:nvPr/>
        </p:nvSpPr>
        <p:spPr>
          <a:xfrm>
            <a:off x="1664898" y="3207230"/>
            <a:ext cx="2570672" cy="82955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92361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Answer</a:t>
            </a:r>
          </a:p>
        </p:txBody>
      </p:sp>
      <p:pic>
        <p:nvPicPr>
          <p:cNvPr id="4" name="Picture 3">
            <a:extLst>
              <a:ext uri="{FF2B5EF4-FFF2-40B4-BE49-F238E27FC236}">
                <a16:creationId xmlns:a16="http://schemas.microsoft.com/office/drawing/2014/main" id="{B52E3F89-FE29-401A-9FAD-3B68626E804F}"/>
              </a:ext>
            </a:extLst>
          </p:cNvPr>
          <p:cNvPicPr>
            <a:picLocks noChangeAspect="1"/>
          </p:cNvPicPr>
          <p:nvPr/>
        </p:nvPicPr>
        <p:blipFill>
          <a:blip r:embed="rId2"/>
          <a:stretch>
            <a:fillRect/>
          </a:stretch>
        </p:blipFill>
        <p:spPr>
          <a:xfrm>
            <a:off x="734514" y="1376003"/>
            <a:ext cx="10722971" cy="4977172"/>
          </a:xfrm>
          <a:prstGeom prst="rect">
            <a:avLst/>
          </a:prstGeom>
        </p:spPr>
      </p:pic>
    </p:spTree>
    <p:extLst>
      <p:ext uri="{BB962C8B-B14F-4D97-AF65-F5344CB8AC3E}">
        <p14:creationId xmlns:p14="http://schemas.microsoft.com/office/powerpoint/2010/main" val="29907517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Ancillary Sections - Overview</a:t>
            </a:r>
          </a:p>
        </p:txBody>
      </p:sp>
      <p:grpSp>
        <p:nvGrpSpPr>
          <p:cNvPr id="7" name="Group 6">
            <a:extLst>
              <a:ext uri="{FF2B5EF4-FFF2-40B4-BE49-F238E27FC236}">
                <a16:creationId xmlns:a16="http://schemas.microsoft.com/office/drawing/2014/main" id="{582717B5-B3D4-4A52-9B03-D3FBA8778277}"/>
              </a:ext>
            </a:extLst>
          </p:cNvPr>
          <p:cNvGrpSpPr/>
          <p:nvPr/>
        </p:nvGrpSpPr>
        <p:grpSpPr>
          <a:xfrm>
            <a:off x="1773447" y="2154425"/>
            <a:ext cx="2690812" cy="1614487"/>
            <a:chOff x="0" y="308371"/>
            <a:chExt cx="2690812" cy="1614487"/>
          </a:xfrm>
          <a:solidFill>
            <a:schemeClr val="accent1">
              <a:lumMod val="75000"/>
            </a:schemeClr>
          </a:solidFill>
          <a:scene3d>
            <a:camera prst="orthographicFront">
              <a:rot lat="0" lon="0" rev="0"/>
            </a:camera>
            <a:lightRig rig="balanced" dir="t">
              <a:rot lat="0" lon="0" rev="8700000"/>
            </a:lightRig>
          </a:scene3d>
        </p:grpSpPr>
        <p:sp>
          <p:nvSpPr>
            <p:cNvPr id="23" name="Rectangle 22">
              <a:extLst>
                <a:ext uri="{FF2B5EF4-FFF2-40B4-BE49-F238E27FC236}">
                  <a16:creationId xmlns:a16="http://schemas.microsoft.com/office/drawing/2014/main" id="{98D0F45C-6570-45E7-9CE0-A2B08F539D7C}"/>
                </a:ext>
              </a:extLst>
            </p:cNvPr>
            <p:cNvSpPr/>
            <p:nvPr/>
          </p:nvSpPr>
          <p:spPr>
            <a:xfrm>
              <a:off x="0" y="308371"/>
              <a:ext cx="2690812" cy="1614487"/>
            </a:xfrm>
            <a:prstGeom prst="rect">
              <a:avLst/>
            </a:prstGeom>
          </p:spPr>
          <p:style>
            <a:lnRef idx="0">
              <a:schemeClr val="accent1"/>
            </a:lnRef>
            <a:fillRef idx="3">
              <a:schemeClr val="accent1"/>
            </a:fillRef>
            <a:effectRef idx="3">
              <a:schemeClr val="accent1"/>
            </a:effectRef>
            <a:fontRef idx="minor">
              <a:schemeClr val="lt1"/>
            </a:fontRef>
          </p:style>
        </p:sp>
        <p:sp>
          <p:nvSpPr>
            <p:cNvPr id="24" name="TextBox 23">
              <a:extLst>
                <a:ext uri="{FF2B5EF4-FFF2-40B4-BE49-F238E27FC236}">
                  <a16:creationId xmlns:a16="http://schemas.microsoft.com/office/drawing/2014/main" id="{19628686-C94C-486F-8841-93B26E6D2DBB}"/>
                </a:ext>
              </a:extLst>
            </p:cNvPr>
            <p:cNvSpPr txBox="1"/>
            <p:nvPr/>
          </p:nvSpPr>
          <p:spPr>
            <a:xfrm>
              <a:off x="0" y="308371"/>
              <a:ext cx="2690812" cy="1614487"/>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entury Gothic" panose="020B0502020202020204" pitchFamily="34" charset="0"/>
                </a:rPr>
                <a:t>     Imaging	</a:t>
              </a:r>
            </a:p>
          </p:txBody>
        </p:sp>
      </p:grpSp>
      <p:grpSp>
        <p:nvGrpSpPr>
          <p:cNvPr id="8" name="Group 7">
            <a:extLst>
              <a:ext uri="{FF2B5EF4-FFF2-40B4-BE49-F238E27FC236}">
                <a16:creationId xmlns:a16="http://schemas.microsoft.com/office/drawing/2014/main" id="{C8AB5053-BD1F-43F3-9752-957C7A05838C}"/>
              </a:ext>
            </a:extLst>
          </p:cNvPr>
          <p:cNvGrpSpPr/>
          <p:nvPr/>
        </p:nvGrpSpPr>
        <p:grpSpPr>
          <a:xfrm>
            <a:off x="4733340" y="2154425"/>
            <a:ext cx="2690812" cy="1614487"/>
            <a:chOff x="2959893" y="308371"/>
            <a:chExt cx="2690812" cy="1614487"/>
          </a:xfrm>
          <a:scene3d>
            <a:camera prst="orthographicFront">
              <a:rot lat="0" lon="0" rev="0"/>
            </a:camera>
            <a:lightRig rig="balanced" dir="t">
              <a:rot lat="0" lon="0" rev="8700000"/>
            </a:lightRig>
          </a:scene3d>
        </p:grpSpPr>
        <p:sp>
          <p:nvSpPr>
            <p:cNvPr id="21" name="Rectangle 20">
              <a:extLst>
                <a:ext uri="{FF2B5EF4-FFF2-40B4-BE49-F238E27FC236}">
                  <a16:creationId xmlns:a16="http://schemas.microsoft.com/office/drawing/2014/main" id="{49546B63-69FB-41CA-9297-96CE3D2EDE88}"/>
                </a:ext>
              </a:extLst>
            </p:cNvPr>
            <p:cNvSpPr/>
            <p:nvPr/>
          </p:nvSpPr>
          <p:spPr>
            <a:xfrm>
              <a:off x="2959893" y="308371"/>
              <a:ext cx="2690812" cy="1614487"/>
            </a:xfrm>
            <a:prstGeom prst="rect">
              <a:avLst/>
            </a:prstGeom>
          </p:spPr>
          <p:style>
            <a:lnRef idx="0">
              <a:schemeClr val="accent1"/>
            </a:lnRef>
            <a:fillRef idx="3">
              <a:schemeClr val="accent1"/>
            </a:fillRef>
            <a:effectRef idx="3">
              <a:schemeClr val="accent1"/>
            </a:effectRef>
            <a:fontRef idx="minor">
              <a:schemeClr val="lt1"/>
            </a:fontRef>
          </p:style>
        </p:sp>
        <p:sp>
          <p:nvSpPr>
            <p:cNvPr id="22" name="TextBox 21">
              <a:extLst>
                <a:ext uri="{FF2B5EF4-FFF2-40B4-BE49-F238E27FC236}">
                  <a16:creationId xmlns:a16="http://schemas.microsoft.com/office/drawing/2014/main" id="{5A6E8AAC-A603-40AC-8749-84562406A169}"/>
                </a:ext>
              </a:extLst>
            </p:cNvPr>
            <p:cNvSpPr txBox="1"/>
            <p:nvPr/>
          </p:nvSpPr>
          <p:spPr>
            <a:xfrm>
              <a:off x="2959893" y="308371"/>
              <a:ext cx="2690812" cy="1614487"/>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entury Gothic" panose="020B0502020202020204" pitchFamily="34" charset="0"/>
                </a:rPr>
                <a:t>Nuclear Medicine</a:t>
              </a:r>
            </a:p>
          </p:txBody>
        </p:sp>
      </p:grpSp>
      <p:grpSp>
        <p:nvGrpSpPr>
          <p:cNvPr id="9" name="Group 8">
            <a:extLst>
              <a:ext uri="{FF2B5EF4-FFF2-40B4-BE49-F238E27FC236}">
                <a16:creationId xmlns:a16="http://schemas.microsoft.com/office/drawing/2014/main" id="{EA11DC6C-A01A-4944-BC1C-87C5EA0AF9F0}"/>
              </a:ext>
            </a:extLst>
          </p:cNvPr>
          <p:cNvGrpSpPr/>
          <p:nvPr/>
        </p:nvGrpSpPr>
        <p:grpSpPr>
          <a:xfrm>
            <a:off x="7693234" y="2154425"/>
            <a:ext cx="2690812" cy="1614487"/>
            <a:chOff x="5919787" y="308371"/>
            <a:chExt cx="2690812" cy="1614487"/>
          </a:xfrm>
          <a:solidFill>
            <a:schemeClr val="accent1">
              <a:lumMod val="75000"/>
            </a:schemeClr>
          </a:solidFill>
          <a:scene3d>
            <a:camera prst="orthographicFront">
              <a:rot lat="0" lon="0" rev="0"/>
            </a:camera>
            <a:lightRig rig="balanced" dir="t">
              <a:rot lat="0" lon="0" rev="8700000"/>
            </a:lightRig>
          </a:scene3d>
        </p:grpSpPr>
        <p:sp>
          <p:nvSpPr>
            <p:cNvPr id="19" name="Rectangle 18">
              <a:extLst>
                <a:ext uri="{FF2B5EF4-FFF2-40B4-BE49-F238E27FC236}">
                  <a16:creationId xmlns:a16="http://schemas.microsoft.com/office/drawing/2014/main" id="{FA2F434B-682E-4B6C-B980-DC45D34A6384}"/>
                </a:ext>
              </a:extLst>
            </p:cNvPr>
            <p:cNvSpPr/>
            <p:nvPr/>
          </p:nvSpPr>
          <p:spPr>
            <a:xfrm>
              <a:off x="5919787" y="308371"/>
              <a:ext cx="2690812" cy="1614487"/>
            </a:xfrm>
            <a:prstGeom prst="rect">
              <a:avLst/>
            </a:prstGeom>
          </p:spPr>
          <p:style>
            <a:lnRef idx="0">
              <a:schemeClr val="accent1"/>
            </a:lnRef>
            <a:fillRef idx="3">
              <a:schemeClr val="accent1"/>
            </a:fillRef>
            <a:effectRef idx="3">
              <a:schemeClr val="accent1"/>
            </a:effectRef>
            <a:fontRef idx="minor">
              <a:schemeClr val="lt1"/>
            </a:fontRef>
          </p:style>
        </p:sp>
        <p:sp>
          <p:nvSpPr>
            <p:cNvPr id="20" name="TextBox 19">
              <a:extLst>
                <a:ext uri="{FF2B5EF4-FFF2-40B4-BE49-F238E27FC236}">
                  <a16:creationId xmlns:a16="http://schemas.microsoft.com/office/drawing/2014/main" id="{4F76FCF1-EB31-446B-95B4-6F969AA56C85}"/>
                </a:ext>
              </a:extLst>
            </p:cNvPr>
            <p:cNvSpPr txBox="1"/>
            <p:nvPr/>
          </p:nvSpPr>
          <p:spPr>
            <a:xfrm>
              <a:off x="5919787" y="308371"/>
              <a:ext cx="2690812" cy="1614487"/>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entury Gothic" panose="020B0502020202020204" pitchFamily="34" charset="0"/>
                </a:rPr>
                <a:t>Radiation Therapy</a:t>
              </a:r>
            </a:p>
          </p:txBody>
        </p:sp>
      </p:grpSp>
      <p:grpSp>
        <p:nvGrpSpPr>
          <p:cNvPr id="10" name="Group 9">
            <a:extLst>
              <a:ext uri="{FF2B5EF4-FFF2-40B4-BE49-F238E27FC236}">
                <a16:creationId xmlns:a16="http://schemas.microsoft.com/office/drawing/2014/main" id="{8DAD26A9-3A51-44C0-A81B-D299DB7A7662}"/>
              </a:ext>
            </a:extLst>
          </p:cNvPr>
          <p:cNvGrpSpPr/>
          <p:nvPr/>
        </p:nvGrpSpPr>
        <p:grpSpPr>
          <a:xfrm>
            <a:off x="1773447" y="4037994"/>
            <a:ext cx="2690812" cy="1614487"/>
            <a:chOff x="0" y="2191940"/>
            <a:chExt cx="2690812" cy="1614487"/>
          </a:xfrm>
          <a:scene3d>
            <a:camera prst="orthographicFront">
              <a:rot lat="0" lon="0" rev="0"/>
            </a:camera>
            <a:lightRig rig="balanced" dir="t">
              <a:rot lat="0" lon="0" rev="8700000"/>
            </a:lightRig>
          </a:scene3d>
        </p:grpSpPr>
        <p:sp>
          <p:nvSpPr>
            <p:cNvPr id="17" name="Rectangle 16">
              <a:extLst>
                <a:ext uri="{FF2B5EF4-FFF2-40B4-BE49-F238E27FC236}">
                  <a16:creationId xmlns:a16="http://schemas.microsoft.com/office/drawing/2014/main" id="{9EF87A9F-238C-42E9-85AE-597CDFE69813}"/>
                </a:ext>
              </a:extLst>
            </p:cNvPr>
            <p:cNvSpPr/>
            <p:nvPr/>
          </p:nvSpPr>
          <p:spPr>
            <a:xfrm>
              <a:off x="0" y="2191940"/>
              <a:ext cx="2690812" cy="1614487"/>
            </a:xfrm>
            <a:prstGeom prst="rect">
              <a:avLst/>
            </a:prstGeom>
          </p:spPr>
          <p:style>
            <a:lnRef idx="0">
              <a:schemeClr val="accent1"/>
            </a:lnRef>
            <a:fillRef idx="3">
              <a:schemeClr val="accent1"/>
            </a:fillRef>
            <a:effectRef idx="3">
              <a:schemeClr val="accent1"/>
            </a:effectRef>
            <a:fontRef idx="minor">
              <a:schemeClr val="lt1"/>
            </a:fontRef>
          </p:style>
        </p:sp>
        <p:sp>
          <p:nvSpPr>
            <p:cNvPr id="18" name="TextBox 17">
              <a:extLst>
                <a:ext uri="{FF2B5EF4-FFF2-40B4-BE49-F238E27FC236}">
                  <a16:creationId xmlns:a16="http://schemas.microsoft.com/office/drawing/2014/main" id="{0F2E0BA2-85CA-48EE-A2BC-97346FFD6851}"/>
                </a:ext>
              </a:extLst>
            </p:cNvPr>
            <p:cNvSpPr txBox="1"/>
            <p:nvPr/>
          </p:nvSpPr>
          <p:spPr>
            <a:xfrm>
              <a:off x="0" y="2191940"/>
              <a:ext cx="2690812" cy="1614487"/>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entury Gothic" panose="020B0502020202020204" pitchFamily="34" charset="0"/>
                </a:rPr>
                <a:t>Physical Rehabilitation and Diagnostic Audiology</a:t>
              </a:r>
            </a:p>
          </p:txBody>
        </p:sp>
      </p:grpSp>
      <p:grpSp>
        <p:nvGrpSpPr>
          <p:cNvPr id="11" name="Group 10">
            <a:extLst>
              <a:ext uri="{FF2B5EF4-FFF2-40B4-BE49-F238E27FC236}">
                <a16:creationId xmlns:a16="http://schemas.microsoft.com/office/drawing/2014/main" id="{C3729572-EBCD-4A12-A5C0-4AC6E51AC572}"/>
              </a:ext>
            </a:extLst>
          </p:cNvPr>
          <p:cNvGrpSpPr/>
          <p:nvPr/>
        </p:nvGrpSpPr>
        <p:grpSpPr>
          <a:xfrm>
            <a:off x="4733340" y="4037994"/>
            <a:ext cx="2690812" cy="1614487"/>
            <a:chOff x="2959893" y="2191940"/>
            <a:chExt cx="2690812" cy="1614487"/>
          </a:xfrm>
          <a:scene3d>
            <a:camera prst="orthographicFront">
              <a:rot lat="0" lon="0" rev="0"/>
            </a:camera>
            <a:lightRig rig="balanced" dir="t">
              <a:rot lat="0" lon="0" rev="8700000"/>
            </a:lightRig>
          </a:scene3d>
        </p:grpSpPr>
        <p:sp>
          <p:nvSpPr>
            <p:cNvPr id="15" name="Rectangle 14">
              <a:extLst>
                <a:ext uri="{FF2B5EF4-FFF2-40B4-BE49-F238E27FC236}">
                  <a16:creationId xmlns:a16="http://schemas.microsoft.com/office/drawing/2014/main" id="{7543C38F-D6F3-4636-8C3A-728EE4040E8E}"/>
                </a:ext>
              </a:extLst>
            </p:cNvPr>
            <p:cNvSpPr/>
            <p:nvPr/>
          </p:nvSpPr>
          <p:spPr>
            <a:xfrm>
              <a:off x="2959893" y="2191940"/>
              <a:ext cx="2690812" cy="1614487"/>
            </a:xfrm>
            <a:prstGeom prst="rect">
              <a:avLst/>
            </a:prstGeom>
          </p:spPr>
          <p:style>
            <a:lnRef idx="0">
              <a:schemeClr val="accent1"/>
            </a:lnRef>
            <a:fillRef idx="3">
              <a:schemeClr val="accent1"/>
            </a:fillRef>
            <a:effectRef idx="3">
              <a:schemeClr val="accent1"/>
            </a:effectRef>
            <a:fontRef idx="minor">
              <a:schemeClr val="lt1"/>
            </a:fontRef>
          </p:style>
        </p:sp>
        <p:sp>
          <p:nvSpPr>
            <p:cNvPr id="16" name="TextBox 15">
              <a:extLst>
                <a:ext uri="{FF2B5EF4-FFF2-40B4-BE49-F238E27FC236}">
                  <a16:creationId xmlns:a16="http://schemas.microsoft.com/office/drawing/2014/main" id="{7161E43A-68DB-4EA0-936E-EE47081B0AE7}"/>
                </a:ext>
              </a:extLst>
            </p:cNvPr>
            <p:cNvSpPr txBox="1"/>
            <p:nvPr/>
          </p:nvSpPr>
          <p:spPr>
            <a:xfrm>
              <a:off x="2959893" y="2191940"/>
              <a:ext cx="2690812" cy="1614487"/>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entury Gothic" panose="020B0502020202020204" pitchFamily="34" charset="0"/>
                </a:rPr>
                <a:t>Mental Health	</a:t>
              </a:r>
            </a:p>
          </p:txBody>
        </p:sp>
      </p:grpSp>
      <p:grpSp>
        <p:nvGrpSpPr>
          <p:cNvPr id="12" name="Group 11">
            <a:extLst>
              <a:ext uri="{FF2B5EF4-FFF2-40B4-BE49-F238E27FC236}">
                <a16:creationId xmlns:a16="http://schemas.microsoft.com/office/drawing/2014/main" id="{C7B2D6CA-595E-4738-8D3E-A00D691981FB}"/>
              </a:ext>
            </a:extLst>
          </p:cNvPr>
          <p:cNvGrpSpPr/>
          <p:nvPr/>
        </p:nvGrpSpPr>
        <p:grpSpPr>
          <a:xfrm>
            <a:off x="7693234" y="4037994"/>
            <a:ext cx="2690812" cy="1614487"/>
            <a:chOff x="5919787" y="2191940"/>
            <a:chExt cx="2690812" cy="1614487"/>
          </a:xfrm>
          <a:solidFill>
            <a:schemeClr val="accent1">
              <a:lumMod val="75000"/>
            </a:schemeClr>
          </a:solidFill>
          <a:scene3d>
            <a:camera prst="orthographicFront">
              <a:rot lat="0" lon="0" rev="0"/>
            </a:camera>
            <a:lightRig rig="balanced" dir="t">
              <a:rot lat="0" lon="0" rev="8700000"/>
            </a:lightRig>
          </a:scene3d>
        </p:grpSpPr>
        <p:sp>
          <p:nvSpPr>
            <p:cNvPr id="13" name="Rectangle 12">
              <a:extLst>
                <a:ext uri="{FF2B5EF4-FFF2-40B4-BE49-F238E27FC236}">
                  <a16:creationId xmlns:a16="http://schemas.microsoft.com/office/drawing/2014/main" id="{2A9D0D9F-0713-4EFD-9AC0-4E367C3DD1C6}"/>
                </a:ext>
              </a:extLst>
            </p:cNvPr>
            <p:cNvSpPr/>
            <p:nvPr/>
          </p:nvSpPr>
          <p:spPr>
            <a:xfrm>
              <a:off x="5919787" y="2191940"/>
              <a:ext cx="2690812" cy="1614487"/>
            </a:xfrm>
            <a:prstGeom prst="rect">
              <a:avLst/>
            </a:prstGeom>
          </p:spPr>
          <p:style>
            <a:lnRef idx="0">
              <a:schemeClr val="accent1"/>
            </a:lnRef>
            <a:fillRef idx="3">
              <a:schemeClr val="accent1"/>
            </a:fillRef>
            <a:effectRef idx="3">
              <a:schemeClr val="accent1"/>
            </a:effectRef>
            <a:fontRef idx="minor">
              <a:schemeClr val="lt1"/>
            </a:fontRef>
          </p:style>
        </p:sp>
        <p:sp>
          <p:nvSpPr>
            <p:cNvPr id="14" name="TextBox 13">
              <a:extLst>
                <a:ext uri="{FF2B5EF4-FFF2-40B4-BE49-F238E27FC236}">
                  <a16:creationId xmlns:a16="http://schemas.microsoft.com/office/drawing/2014/main" id="{DD912D2D-1D90-4EA6-9539-E255C872D7AF}"/>
                </a:ext>
              </a:extLst>
            </p:cNvPr>
            <p:cNvSpPr txBox="1"/>
            <p:nvPr/>
          </p:nvSpPr>
          <p:spPr>
            <a:xfrm>
              <a:off x="5919787" y="2191940"/>
              <a:ext cx="2690812" cy="1614487"/>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Century Gothic" panose="020B0502020202020204" pitchFamily="34" charset="0"/>
                </a:rPr>
                <a:t>Substance Abuse Treatment</a:t>
              </a:r>
            </a:p>
          </p:txBody>
        </p:sp>
      </p:grpSp>
    </p:spTree>
    <p:extLst>
      <p:ext uri="{BB962C8B-B14F-4D97-AF65-F5344CB8AC3E}">
        <p14:creationId xmlns:p14="http://schemas.microsoft.com/office/powerpoint/2010/main" val="946187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13A56-AB0B-44E7-88D8-C4D4C5C60634}"/>
              </a:ext>
            </a:extLst>
          </p:cNvPr>
          <p:cNvSpPr>
            <a:spLocks noGrp="1"/>
          </p:cNvSpPr>
          <p:nvPr>
            <p:ph type="title"/>
          </p:nvPr>
        </p:nvSpPr>
        <p:spPr/>
        <p:txBody>
          <a:bodyPr/>
          <a:lstStyle/>
          <a:p>
            <a:r>
              <a:rPr lang="en-US" dirty="0"/>
              <a:t>Imaging Section - B</a:t>
            </a:r>
          </a:p>
        </p:txBody>
      </p:sp>
      <p:pic>
        <p:nvPicPr>
          <p:cNvPr id="3" name="Picture 1">
            <a:extLst>
              <a:ext uri="{FF2B5EF4-FFF2-40B4-BE49-F238E27FC236}">
                <a16:creationId xmlns:a16="http://schemas.microsoft.com/office/drawing/2014/main" id="{56196EE2-5AA8-4F0B-9A14-707A468C18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3619" y="1155940"/>
            <a:ext cx="3685200" cy="540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51798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Imaging Section - B</a:t>
            </a:r>
          </a:p>
        </p:txBody>
      </p:sp>
      <p:graphicFrame>
        <p:nvGraphicFramePr>
          <p:cNvPr id="4" name="Table 3">
            <a:extLst>
              <a:ext uri="{FF2B5EF4-FFF2-40B4-BE49-F238E27FC236}">
                <a16:creationId xmlns:a16="http://schemas.microsoft.com/office/drawing/2014/main" id="{84EA057F-4819-4D3C-925B-22C4AA1A550F}"/>
              </a:ext>
            </a:extLst>
          </p:cNvPr>
          <p:cNvGraphicFramePr>
            <a:graphicFrameLocks noGrp="1"/>
          </p:cNvGraphicFramePr>
          <p:nvPr>
            <p:extLst>
              <p:ext uri="{D42A27DB-BD31-4B8C-83A1-F6EECF244321}">
                <p14:modId xmlns:p14="http://schemas.microsoft.com/office/powerpoint/2010/main" val="2363564288"/>
              </p:ext>
            </p:extLst>
          </p:nvPr>
        </p:nvGraphicFramePr>
        <p:xfrm>
          <a:off x="216816" y="2163791"/>
          <a:ext cx="11670384" cy="2347823"/>
        </p:xfrm>
        <a:graphic>
          <a:graphicData uri="http://schemas.openxmlformats.org/drawingml/2006/table">
            <a:tbl>
              <a:tblPr firstRow="1" bandRow="1">
                <a:tableStyleId>{21E4AEA4-8DFA-4A89-87EB-49C32662AFE0}</a:tableStyleId>
              </a:tblPr>
              <a:tblGrid>
                <a:gridCol w="1667198">
                  <a:extLst>
                    <a:ext uri="{9D8B030D-6E8A-4147-A177-3AD203B41FA5}">
                      <a16:colId xmlns:a16="http://schemas.microsoft.com/office/drawing/2014/main" val="20000"/>
                    </a:ext>
                  </a:extLst>
                </a:gridCol>
                <a:gridCol w="1667198">
                  <a:extLst>
                    <a:ext uri="{9D8B030D-6E8A-4147-A177-3AD203B41FA5}">
                      <a16:colId xmlns:a16="http://schemas.microsoft.com/office/drawing/2014/main" val="20001"/>
                    </a:ext>
                  </a:extLst>
                </a:gridCol>
                <a:gridCol w="1739681">
                  <a:extLst>
                    <a:ext uri="{9D8B030D-6E8A-4147-A177-3AD203B41FA5}">
                      <a16:colId xmlns:a16="http://schemas.microsoft.com/office/drawing/2014/main" val="20002"/>
                    </a:ext>
                  </a:extLst>
                </a:gridCol>
                <a:gridCol w="1623705">
                  <a:extLst>
                    <a:ext uri="{9D8B030D-6E8A-4147-A177-3AD203B41FA5}">
                      <a16:colId xmlns:a16="http://schemas.microsoft.com/office/drawing/2014/main" val="20003"/>
                    </a:ext>
                  </a:extLst>
                </a:gridCol>
                <a:gridCol w="1638206">
                  <a:extLst>
                    <a:ext uri="{9D8B030D-6E8A-4147-A177-3AD203B41FA5}">
                      <a16:colId xmlns:a16="http://schemas.microsoft.com/office/drawing/2014/main" val="20004"/>
                    </a:ext>
                  </a:extLst>
                </a:gridCol>
                <a:gridCol w="1667198">
                  <a:extLst>
                    <a:ext uri="{9D8B030D-6E8A-4147-A177-3AD203B41FA5}">
                      <a16:colId xmlns:a16="http://schemas.microsoft.com/office/drawing/2014/main" val="20005"/>
                    </a:ext>
                  </a:extLst>
                </a:gridCol>
                <a:gridCol w="1667198">
                  <a:extLst>
                    <a:ext uri="{9D8B030D-6E8A-4147-A177-3AD203B41FA5}">
                      <a16:colId xmlns:a16="http://schemas.microsoft.com/office/drawing/2014/main" val="20006"/>
                    </a:ext>
                  </a:extLst>
                </a:gridCol>
              </a:tblGrid>
              <a:tr h="966746">
                <a:tc>
                  <a:txBody>
                    <a:bodyPr/>
                    <a:lstStyle/>
                    <a:p>
                      <a:pPr algn="ctr"/>
                      <a:r>
                        <a:rPr lang="en-US" sz="1800" dirty="0">
                          <a:latin typeface="Century Gothic" panose="020B0502020202020204" pitchFamily="34" charset="0"/>
                        </a:rPr>
                        <a:t>Character</a:t>
                      </a:r>
                    </a:p>
                    <a:p>
                      <a:pPr algn="ctr"/>
                      <a:r>
                        <a:rPr lang="en-US" sz="1800" dirty="0">
                          <a:latin typeface="Century Gothic" panose="020B0502020202020204" pitchFamily="34" charset="0"/>
                        </a:rPr>
                        <a:t>1</a:t>
                      </a:r>
                    </a:p>
                  </a:txBody>
                  <a:tcPr marT="45711" marB="45711">
                    <a:solidFill>
                      <a:schemeClr val="accent1">
                        <a:lumMod val="75000"/>
                      </a:schemeClr>
                    </a:solidFill>
                  </a:tcPr>
                </a:tc>
                <a:tc>
                  <a:txBody>
                    <a:bodyPr/>
                    <a:lstStyle/>
                    <a:p>
                      <a:pPr algn="ctr"/>
                      <a:r>
                        <a:rPr lang="en-US" sz="1800" dirty="0">
                          <a:latin typeface="Century Gothic" panose="020B0502020202020204" pitchFamily="34" charset="0"/>
                        </a:rPr>
                        <a:t>Character</a:t>
                      </a:r>
                    </a:p>
                    <a:p>
                      <a:pPr algn="ctr"/>
                      <a:r>
                        <a:rPr lang="en-US" sz="1800" dirty="0">
                          <a:latin typeface="Century Gothic" panose="020B0502020202020204" pitchFamily="34" charset="0"/>
                        </a:rPr>
                        <a:t>2</a:t>
                      </a:r>
                    </a:p>
                  </a:txBody>
                  <a:tcPr marT="45711" marB="45711">
                    <a:solidFill>
                      <a:schemeClr val="accent1">
                        <a:lumMod val="75000"/>
                      </a:schemeClr>
                    </a:solidFill>
                  </a:tcPr>
                </a:tc>
                <a:tc>
                  <a:txBody>
                    <a:bodyPr/>
                    <a:lstStyle/>
                    <a:p>
                      <a:pPr algn="ctr"/>
                      <a:r>
                        <a:rPr lang="en-US" sz="1800" dirty="0">
                          <a:latin typeface="Century Gothic" panose="020B0502020202020204" pitchFamily="34" charset="0"/>
                        </a:rPr>
                        <a:t>Character</a:t>
                      </a:r>
                    </a:p>
                    <a:p>
                      <a:pPr algn="ctr"/>
                      <a:r>
                        <a:rPr lang="en-US" sz="1800" dirty="0">
                          <a:latin typeface="Century Gothic" panose="020B0502020202020204" pitchFamily="34" charset="0"/>
                        </a:rPr>
                        <a:t>3</a:t>
                      </a:r>
                    </a:p>
                  </a:txBody>
                  <a:tcPr marT="45711" marB="45711">
                    <a:solidFill>
                      <a:schemeClr val="accent1">
                        <a:lumMod val="75000"/>
                      </a:schemeClr>
                    </a:solidFill>
                  </a:tcPr>
                </a:tc>
                <a:tc>
                  <a:txBody>
                    <a:bodyPr/>
                    <a:lstStyle/>
                    <a:p>
                      <a:pPr algn="ctr"/>
                      <a:r>
                        <a:rPr lang="en-US" sz="1600" dirty="0">
                          <a:latin typeface="Century Gothic" panose="020B0502020202020204" pitchFamily="34" charset="0"/>
                        </a:rPr>
                        <a:t>Character</a:t>
                      </a:r>
                    </a:p>
                    <a:p>
                      <a:pPr algn="ctr"/>
                      <a:r>
                        <a:rPr lang="en-US" sz="1800" dirty="0">
                          <a:latin typeface="Century Gothic" panose="020B0502020202020204" pitchFamily="34" charset="0"/>
                        </a:rPr>
                        <a:t>4</a:t>
                      </a:r>
                    </a:p>
                  </a:txBody>
                  <a:tcPr marT="45711" marB="45711">
                    <a:solidFill>
                      <a:schemeClr val="accent1">
                        <a:lumMod val="75000"/>
                      </a:schemeClr>
                    </a:solidFill>
                  </a:tcPr>
                </a:tc>
                <a:tc>
                  <a:txBody>
                    <a:bodyPr/>
                    <a:lstStyle/>
                    <a:p>
                      <a:pPr algn="ctr"/>
                      <a:r>
                        <a:rPr lang="en-US" sz="1600" dirty="0">
                          <a:latin typeface="Century Gothic" panose="020B0502020202020204" pitchFamily="34" charset="0"/>
                        </a:rPr>
                        <a:t>Character</a:t>
                      </a:r>
                    </a:p>
                    <a:p>
                      <a:pPr algn="ctr"/>
                      <a:r>
                        <a:rPr lang="en-US" sz="1800" dirty="0">
                          <a:latin typeface="Century Gothic" panose="020B0502020202020204" pitchFamily="34" charset="0"/>
                        </a:rPr>
                        <a:t>5</a:t>
                      </a:r>
                    </a:p>
                  </a:txBody>
                  <a:tcPr marT="45711" marB="45711">
                    <a:solidFill>
                      <a:schemeClr val="accent1">
                        <a:lumMod val="75000"/>
                      </a:schemeClr>
                    </a:solidFill>
                  </a:tcPr>
                </a:tc>
                <a:tc>
                  <a:txBody>
                    <a:bodyPr/>
                    <a:lstStyle/>
                    <a:p>
                      <a:pPr algn="ctr"/>
                      <a:r>
                        <a:rPr lang="en-US" sz="1800" dirty="0">
                          <a:latin typeface="Century Gothic" panose="020B0502020202020204" pitchFamily="34" charset="0"/>
                        </a:rPr>
                        <a:t>Character</a:t>
                      </a:r>
                    </a:p>
                    <a:p>
                      <a:pPr algn="ctr"/>
                      <a:r>
                        <a:rPr lang="en-US" sz="1800" dirty="0">
                          <a:latin typeface="Century Gothic" panose="020B0502020202020204" pitchFamily="34" charset="0"/>
                        </a:rPr>
                        <a:t>6</a:t>
                      </a:r>
                    </a:p>
                  </a:txBody>
                  <a:tcPr marT="45711" marB="45711">
                    <a:solidFill>
                      <a:schemeClr val="accent1">
                        <a:lumMod val="75000"/>
                      </a:schemeClr>
                    </a:solidFill>
                  </a:tcPr>
                </a:tc>
                <a:tc>
                  <a:txBody>
                    <a:bodyPr/>
                    <a:lstStyle/>
                    <a:p>
                      <a:pPr algn="ctr"/>
                      <a:r>
                        <a:rPr lang="en-US" sz="1800" dirty="0">
                          <a:latin typeface="Century Gothic" panose="020B0502020202020204" pitchFamily="34" charset="0"/>
                        </a:rPr>
                        <a:t>Character</a:t>
                      </a:r>
                    </a:p>
                    <a:p>
                      <a:pPr algn="ctr"/>
                      <a:r>
                        <a:rPr lang="en-US" sz="1800" dirty="0">
                          <a:latin typeface="Century Gothic" panose="020B0502020202020204" pitchFamily="34" charset="0"/>
                        </a:rPr>
                        <a:t>7</a:t>
                      </a:r>
                    </a:p>
                  </a:txBody>
                  <a:tcPr marT="45711" marB="45711">
                    <a:solidFill>
                      <a:schemeClr val="accent1">
                        <a:lumMod val="75000"/>
                      </a:schemeClr>
                    </a:solidFill>
                  </a:tcPr>
                </a:tc>
                <a:extLst>
                  <a:ext uri="{0D108BD9-81ED-4DB2-BD59-A6C34878D82A}">
                    <a16:rowId xmlns:a16="http://schemas.microsoft.com/office/drawing/2014/main" val="10000"/>
                  </a:ext>
                </a:extLst>
              </a:tr>
              <a:tr h="1381077">
                <a:tc>
                  <a:txBody>
                    <a:bodyPr/>
                    <a:lstStyle/>
                    <a:p>
                      <a:pPr algn="ctr"/>
                      <a:r>
                        <a:rPr lang="en-US" sz="1800" dirty="0">
                          <a:latin typeface="Century Gothic" panose="020B0502020202020204" pitchFamily="34" charset="0"/>
                        </a:rPr>
                        <a:t>Section</a:t>
                      </a:r>
                    </a:p>
                    <a:p>
                      <a:pPr algn="ctr"/>
                      <a:endParaRPr lang="en-US" sz="1800" dirty="0">
                        <a:latin typeface="Century Gothic" panose="020B0502020202020204" pitchFamily="34" charset="0"/>
                      </a:endParaRPr>
                    </a:p>
                    <a:p>
                      <a:pPr algn="ctr"/>
                      <a:endParaRPr lang="en-US" sz="1800" dirty="0">
                        <a:latin typeface="Century Gothic" panose="020B0502020202020204" pitchFamily="34" charset="0"/>
                      </a:endParaRPr>
                    </a:p>
                  </a:txBody>
                  <a:tcPr marT="45711" marB="45711">
                    <a:solidFill>
                      <a:schemeClr val="accent1">
                        <a:lumMod val="40000"/>
                        <a:lumOff val="60000"/>
                      </a:schemeClr>
                    </a:solidFill>
                  </a:tcPr>
                </a:tc>
                <a:tc>
                  <a:txBody>
                    <a:bodyPr/>
                    <a:lstStyle/>
                    <a:p>
                      <a:pPr algn="ctr"/>
                      <a:r>
                        <a:rPr lang="en-US" sz="1800" dirty="0">
                          <a:latin typeface="Century Gothic" panose="020B0502020202020204" pitchFamily="34" charset="0"/>
                        </a:rPr>
                        <a:t>Body System</a:t>
                      </a:r>
                    </a:p>
                  </a:txBody>
                  <a:tcPr marT="45711" marB="45711">
                    <a:solidFill>
                      <a:schemeClr val="accent1">
                        <a:lumMod val="40000"/>
                        <a:lumOff val="60000"/>
                      </a:schemeClr>
                    </a:solidFill>
                  </a:tcPr>
                </a:tc>
                <a:tc>
                  <a:txBody>
                    <a:bodyPr/>
                    <a:lstStyle/>
                    <a:p>
                      <a:pPr algn="ctr"/>
                      <a:r>
                        <a:rPr lang="en-US" sz="1800" dirty="0">
                          <a:latin typeface="Century Gothic" panose="020B0502020202020204" pitchFamily="34" charset="0"/>
                        </a:rPr>
                        <a:t>Root Type</a:t>
                      </a:r>
                    </a:p>
                  </a:txBody>
                  <a:tcPr marT="45711" marB="45711">
                    <a:solidFill>
                      <a:schemeClr val="accent1">
                        <a:lumMod val="40000"/>
                        <a:lumOff val="60000"/>
                      </a:schemeClr>
                    </a:solidFill>
                  </a:tcPr>
                </a:tc>
                <a:tc>
                  <a:txBody>
                    <a:bodyPr/>
                    <a:lstStyle/>
                    <a:p>
                      <a:pPr algn="ctr"/>
                      <a:r>
                        <a:rPr lang="en-US" sz="1800" dirty="0">
                          <a:latin typeface="Century Gothic" panose="020B0502020202020204" pitchFamily="34" charset="0"/>
                        </a:rPr>
                        <a:t>Body Part</a:t>
                      </a:r>
                    </a:p>
                  </a:txBody>
                  <a:tcPr marT="45711" marB="45711">
                    <a:solidFill>
                      <a:schemeClr val="accent1">
                        <a:lumMod val="40000"/>
                        <a:lumOff val="60000"/>
                      </a:schemeClr>
                    </a:solidFill>
                  </a:tcPr>
                </a:tc>
                <a:tc>
                  <a:txBody>
                    <a:bodyPr/>
                    <a:lstStyle/>
                    <a:p>
                      <a:pPr algn="ctr"/>
                      <a:r>
                        <a:rPr lang="en-US" sz="1800" dirty="0">
                          <a:latin typeface="Century Gothic" panose="020B0502020202020204" pitchFamily="34" charset="0"/>
                        </a:rPr>
                        <a:t>Contrast</a:t>
                      </a:r>
                    </a:p>
                  </a:txBody>
                  <a:tcPr marT="45711" marB="45711">
                    <a:solidFill>
                      <a:schemeClr val="accent1">
                        <a:lumMod val="40000"/>
                        <a:lumOff val="60000"/>
                      </a:schemeClr>
                    </a:solidFill>
                  </a:tcPr>
                </a:tc>
                <a:tc>
                  <a:txBody>
                    <a:bodyPr/>
                    <a:lstStyle/>
                    <a:p>
                      <a:pPr algn="ctr"/>
                      <a:r>
                        <a:rPr lang="en-US" sz="1800" dirty="0">
                          <a:latin typeface="Century Gothic" panose="020B0502020202020204" pitchFamily="34" charset="0"/>
                        </a:rPr>
                        <a:t>Qualifier</a:t>
                      </a:r>
                    </a:p>
                  </a:txBody>
                  <a:tcPr marT="45711" marB="45711">
                    <a:solidFill>
                      <a:schemeClr val="accent1">
                        <a:lumMod val="40000"/>
                        <a:lumOff val="60000"/>
                      </a:schemeClr>
                    </a:solidFill>
                  </a:tcPr>
                </a:tc>
                <a:tc>
                  <a:txBody>
                    <a:bodyPr/>
                    <a:lstStyle/>
                    <a:p>
                      <a:pPr algn="ctr"/>
                      <a:r>
                        <a:rPr lang="en-US" sz="1800" dirty="0">
                          <a:latin typeface="Century Gothic" panose="020B0502020202020204" pitchFamily="34" charset="0"/>
                        </a:rPr>
                        <a:t>Qualifier</a:t>
                      </a:r>
                    </a:p>
                  </a:txBody>
                  <a:tcPr marT="45711" marB="45711">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5" name="Up Arrow 4">
            <a:extLst>
              <a:ext uri="{FF2B5EF4-FFF2-40B4-BE49-F238E27FC236}">
                <a16:creationId xmlns:a16="http://schemas.microsoft.com/office/drawing/2014/main" id="{4A358CAB-0C3C-4FA2-A789-C81A33F36160}"/>
              </a:ext>
            </a:extLst>
          </p:cNvPr>
          <p:cNvSpPr>
            <a:spLocks noChangeArrowheads="1"/>
          </p:cNvSpPr>
          <p:nvPr/>
        </p:nvSpPr>
        <p:spPr bwMode="auto">
          <a:xfrm>
            <a:off x="7164707" y="4552743"/>
            <a:ext cx="1095156" cy="1242035"/>
          </a:xfrm>
          <a:prstGeom prst="upArrow">
            <a:avLst>
              <a:gd name="adj1" fmla="val 50000"/>
              <a:gd name="adj2" fmla="val 50000"/>
            </a:avLst>
          </a:prstGeom>
          <a:ln>
            <a:headEnd/>
            <a:tailEnd/>
          </a:ln>
        </p:spPr>
        <p:style>
          <a:lnRef idx="0">
            <a:schemeClr val="accent1"/>
          </a:lnRef>
          <a:fillRef idx="3">
            <a:schemeClr val="accent1"/>
          </a:fillRef>
          <a:effectRef idx="3">
            <a:schemeClr val="accent1"/>
          </a:effectRef>
          <a:fontRef idx="minor">
            <a:schemeClr val="lt1"/>
          </a:fontRef>
        </p:style>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Tree>
    <p:extLst>
      <p:ext uri="{BB962C8B-B14F-4D97-AF65-F5344CB8AC3E}">
        <p14:creationId xmlns:p14="http://schemas.microsoft.com/office/powerpoint/2010/main" val="17167749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0179E2A-E603-4594-9C0E-F9F31AAC10D9}"/>
              </a:ext>
            </a:extLst>
          </p:cNvPr>
          <p:cNvSpPr>
            <a:spLocks noGrp="1"/>
          </p:cNvSpPr>
          <p:nvPr>
            <p:ph type="title"/>
          </p:nvPr>
        </p:nvSpPr>
        <p:spPr>
          <a:xfrm>
            <a:off x="216818" y="109169"/>
            <a:ext cx="8889476" cy="1043356"/>
          </a:xfrm>
        </p:spPr>
        <p:txBody>
          <a:bodyPr>
            <a:normAutofit/>
          </a:bodyPr>
          <a:lstStyle/>
          <a:p>
            <a:r>
              <a:rPr lang="en-US" dirty="0"/>
              <a:t>Root Operations in Imaging</a:t>
            </a:r>
          </a:p>
        </p:txBody>
      </p:sp>
      <p:sp>
        <p:nvSpPr>
          <p:cNvPr id="6" name="Content Placeholder 2">
            <a:extLst>
              <a:ext uri="{FF2B5EF4-FFF2-40B4-BE49-F238E27FC236}">
                <a16:creationId xmlns:a16="http://schemas.microsoft.com/office/drawing/2014/main" id="{ED327B81-2230-4EF9-9D4D-F3309BE17566}"/>
              </a:ext>
            </a:extLst>
          </p:cNvPr>
          <p:cNvSpPr txBox="1">
            <a:spLocks/>
          </p:cNvSpPr>
          <p:nvPr/>
        </p:nvSpPr>
        <p:spPr>
          <a:xfrm>
            <a:off x="216817" y="1332548"/>
            <a:ext cx="11730767" cy="51200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dirty="0"/>
              <a:t>Computerized Tomography (CT)</a:t>
            </a:r>
          </a:p>
          <a:p>
            <a:pPr>
              <a:lnSpc>
                <a:spcPct val="100000"/>
              </a:lnSpc>
              <a:spcBef>
                <a:spcPts val="0"/>
              </a:spcBef>
            </a:pPr>
            <a:r>
              <a:rPr lang="en-US" dirty="0"/>
              <a:t>Fluoroscopy</a:t>
            </a:r>
          </a:p>
          <a:p>
            <a:pPr>
              <a:lnSpc>
                <a:spcPct val="100000"/>
              </a:lnSpc>
              <a:spcBef>
                <a:spcPts val="0"/>
              </a:spcBef>
            </a:pPr>
            <a:r>
              <a:rPr lang="en-US" dirty="0"/>
              <a:t>Magnetic Resonance Imaging (MRI)</a:t>
            </a:r>
          </a:p>
          <a:p>
            <a:pPr>
              <a:lnSpc>
                <a:spcPct val="100000"/>
              </a:lnSpc>
              <a:spcBef>
                <a:spcPts val="0"/>
              </a:spcBef>
            </a:pPr>
            <a:r>
              <a:rPr lang="en-US" dirty="0"/>
              <a:t>Plain Radiography</a:t>
            </a:r>
          </a:p>
          <a:p>
            <a:pPr>
              <a:lnSpc>
                <a:spcPct val="100000"/>
              </a:lnSpc>
              <a:spcBef>
                <a:spcPts val="0"/>
              </a:spcBef>
            </a:pPr>
            <a:r>
              <a:rPr lang="en-US" dirty="0"/>
              <a:t>Ultrasonography</a:t>
            </a:r>
          </a:p>
          <a:p>
            <a:pPr marL="0" indent="0">
              <a:lnSpc>
                <a:spcPct val="100000"/>
              </a:lnSpc>
              <a:spcBef>
                <a:spcPts val="0"/>
              </a:spcBef>
              <a:buFont typeface="Arial" panose="020B0604020202020204" pitchFamily="34" charset="0"/>
              <a:buNone/>
            </a:pPr>
            <a:endParaRPr lang="en-US" dirty="0"/>
          </a:p>
          <a:p>
            <a:pPr marL="0" indent="0">
              <a:lnSpc>
                <a:spcPct val="100000"/>
              </a:lnSpc>
              <a:spcBef>
                <a:spcPts val="0"/>
              </a:spcBef>
              <a:buFont typeface="Arial" panose="020B0604020202020204" pitchFamily="34" charset="0"/>
              <a:buNone/>
            </a:pPr>
            <a:endParaRPr lang="en-US" dirty="0"/>
          </a:p>
        </p:txBody>
      </p:sp>
    </p:spTree>
    <p:extLst>
      <p:ext uri="{BB962C8B-B14F-4D97-AF65-F5344CB8AC3E}">
        <p14:creationId xmlns:p14="http://schemas.microsoft.com/office/powerpoint/2010/main" val="1447613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Root Types of Imaging</a:t>
            </a:r>
          </a:p>
        </p:txBody>
      </p:sp>
      <p:sp>
        <p:nvSpPr>
          <p:cNvPr id="3" name="Content Placeholder 2">
            <a:extLst>
              <a:ext uri="{FF2B5EF4-FFF2-40B4-BE49-F238E27FC236}">
                <a16:creationId xmlns:a16="http://schemas.microsoft.com/office/drawing/2014/main" id="{CDE32E37-5670-4C35-8060-AC62CDE9C46C}"/>
              </a:ext>
            </a:extLst>
          </p:cNvPr>
          <p:cNvSpPr>
            <a:spLocks noGrp="1"/>
          </p:cNvSpPr>
          <p:nvPr>
            <p:ph idx="1"/>
          </p:nvPr>
        </p:nvSpPr>
        <p:spPr>
          <a:xfrm>
            <a:off x="216817" y="1178350"/>
            <a:ext cx="11774077" cy="5472615"/>
          </a:xfrm>
        </p:spPr>
        <p:txBody>
          <a:bodyPr>
            <a:normAutofit fontScale="92500"/>
          </a:bodyPr>
          <a:lstStyle/>
          <a:p>
            <a:r>
              <a:rPr lang="en-US" altLang="en-US" dirty="0"/>
              <a:t>Plain Radiography (value 0) – planar display of </a:t>
            </a:r>
            <a:br>
              <a:rPr lang="en-US" altLang="en-US" dirty="0"/>
            </a:br>
            <a:r>
              <a:rPr lang="en-US" altLang="en-US" dirty="0"/>
              <a:t>an image developed from the capture of external ionizing radiation on photographic or photoconductive plate.</a:t>
            </a:r>
          </a:p>
          <a:p>
            <a:r>
              <a:rPr lang="en-US" altLang="en-US" dirty="0"/>
              <a:t>Fluoroscopy (value 1) – single plane or bi-plane real time display of an image developed from the capture of external ionizing radiation on a fluorescent screen. The image may also be stored by either digital or analog means.</a:t>
            </a:r>
          </a:p>
        </p:txBody>
      </p:sp>
    </p:spTree>
    <p:extLst>
      <p:ext uri="{BB962C8B-B14F-4D97-AF65-F5344CB8AC3E}">
        <p14:creationId xmlns:p14="http://schemas.microsoft.com/office/powerpoint/2010/main" val="29017470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Root Types of Imaging</a:t>
            </a:r>
          </a:p>
        </p:txBody>
      </p:sp>
      <p:sp>
        <p:nvSpPr>
          <p:cNvPr id="3" name="Content Placeholder 2">
            <a:extLst>
              <a:ext uri="{FF2B5EF4-FFF2-40B4-BE49-F238E27FC236}">
                <a16:creationId xmlns:a16="http://schemas.microsoft.com/office/drawing/2014/main" id="{CDE32E37-5670-4C35-8060-AC62CDE9C46C}"/>
              </a:ext>
            </a:extLst>
          </p:cNvPr>
          <p:cNvSpPr>
            <a:spLocks noGrp="1"/>
          </p:cNvSpPr>
          <p:nvPr>
            <p:ph idx="1"/>
          </p:nvPr>
        </p:nvSpPr>
        <p:spPr>
          <a:xfrm>
            <a:off x="216817" y="1178350"/>
            <a:ext cx="11774077" cy="5472615"/>
          </a:xfrm>
        </p:spPr>
        <p:txBody>
          <a:bodyPr>
            <a:normAutofit fontScale="92500"/>
          </a:bodyPr>
          <a:lstStyle/>
          <a:p>
            <a:r>
              <a:rPr lang="en-US" altLang="en-US" dirty="0"/>
              <a:t>Computer Tomography (CT scan) (value 2) – computer reformatted digital display of multiplanar images developed from the capture of multiple exposures of external ionizing radiation.</a:t>
            </a:r>
          </a:p>
          <a:p>
            <a:r>
              <a:rPr lang="en-US" altLang="en-US" dirty="0"/>
              <a:t>Magnetic Resonance Imaging (MRI) (value 3) – computer reformatted digital display of multiplanar images developed from the capture of radio-frequency signals emitted by nuclei in a body site excited within a magnetic field.</a:t>
            </a:r>
          </a:p>
        </p:txBody>
      </p:sp>
    </p:spTree>
    <p:extLst>
      <p:ext uri="{BB962C8B-B14F-4D97-AF65-F5344CB8AC3E}">
        <p14:creationId xmlns:p14="http://schemas.microsoft.com/office/powerpoint/2010/main" val="27770157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Root Types of Imaging</a:t>
            </a:r>
          </a:p>
        </p:txBody>
      </p:sp>
      <p:sp>
        <p:nvSpPr>
          <p:cNvPr id="3" name="Content Placeholder 2">
            <a:extLst>
              <a:ext uri="{FF2B5EF4-FFF2-40B4-BE49-F238E27FC236}">
                <a16:creationId xmlns:a16="http://schemas.microsoft.com/office/drawing/2014/main" id="{CDE32E37-5670-4C35-8060-AC62CDE9C46C}"/>
              </a:ext>
            </a:extLst>
          </p:cNvPr>
          <p:cNvSpPr>
            <a:spLocks noGrp="1"/>
          </p:cNvSpPr>
          <p:nvPr>
            <p:ph idx="1"/>
          </p:nvPr>
        </p:nvSpPr>
        <p:spPr>
          <a:xfrm>
            <a:off x="216817" y="1178350"/>
            <a:ext cx="11774077" cy="5472615"/>
          </a:xfrm>
        </p:spPr>
        <p:txBody>
          <a:bodyPr>
            <a:normAutofit/>
          </a:bodyPr>
          <a:lstStyle/>
          <a:p>
            <a:r>
              <a:rPr lang="en-US" altLang="en-US" dirty="0"/>
              <a:t>Ultrasonography (value 4) – real-time display </a:t>
            </a:r>
            <a:br>
              <a:rPr lang="en-US" altLang="en-US" dirty="0"/>
            </a:br>
            <a:r>
              <a:rPr lang="en-US" altLang="en-US" dirty="0"/>
              <a:t>of images of anatomy or flow information developed from the capture of reflected and attenuated high frequency sound waves.</a:t>
            </a:r>
          </a:p>
        </p:txBody>
      </p:sp>
    </p:spTree>
    <p:extLst>
      <p:ext uri="{BB962C8B-B14F-4D97-AF65-F5344CB8AC3E}">
        <p14:creationId xmlns:p14="http://schemas.microsoft.com/office/powerpoint/2010/main" val="15343667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CDE32E37-5670-4C35-8060-AC62CDE9C46C}"/>
              </a:ext>
            </a:extLst>
          </p:cNvPr>
          <p:cNvSpPr>
            <a:spLocks noGrp="1"/>
          </p:cNvSpPr>
          <p:nvPr>
            <p:ph idx="1"/>
          </p:nvPr>
        </p:nvSpPr>
        <p:spPr>
          <a:xfrm>
            <a:off x="216817" y="1178350"/>
            <a:ext cx="11774077" cy="5472615"/>
          </a:xfrm>
        </p:spPr>
        <p:txBody>
          <a:bodyPr/>
          <a:lstStyle/>
          <a:p>
            <a:pPr>
              <a:lnSpc>
                <a:spcPct val="100000"/>
              </a:lnSpc>
              <a:spcBef>
                <a:spcPts val="0"/>
              </a:spcBef>
            </a:pPr>
            <a:r>
              <a:rPr lang="en-US" dirty="0"/>
              <a:t>MRI of thyroid gland, without contrast material followed by MRI with other contrast material.</a:t>
            </a:r>
          </a:p>
          <a:p>
            <a:pPr>
              <a:lnSpc>
                <a:spcPct val="100000"/>
              </a:lnSpc>
              <a:spcBef>
                <a:spcPts val="0"/>
              </a:spcBef>
            </a:pPr>
            <a:r>
              <a:rPr lang="en-US" dirty="0"/>
              <a:t>Code(s):  ________________</a:t>
            </a:r>
          </a:p>
        </p:txBody>
      </p:sp>
    </p:spTree>
    <p:extLst>
      <p:ext uri="{BB962C8B-B14F-4D97-AF65-F5344CB8AC3E}">
        <p14:creationId xmlns:p14="http://schemas.microsoft.com/office/powerpoint/2010/main" val="8418380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Answer</a:t>
            </a:r>
          </a:p>
        </p:txBody>
      </p:sp>
      <p:pic>
        <p:nvPicPr>
          <p:cNvPr id="4" name="Content Placeholder 3">
            <a:extLst>
              <a:ext uri="{FF2B5EF4-FFF2-40B4-BE49-F238E27FC236}">
                <a16:creationId xmlns:a16="http://schemas.microsoft.com/office/drawing/2014/main" id="{A1DE4A44-20F2-4AFD-98BF-C97BE04DECE0}"/>
              </a:ext>
            </a:extLst>
          </p:cNvPr>
          <p:cNvPicPr>
            <a:picLocks noGrp="1" noChangeAspect="1"/>
          </p:cNvPicPr>
          <p:nvPr>
            <p:ph idx="1"/>
          </p:nvPr>
        </p:nvPicPr>
        <p:blipFill>
          <a:blip r:embed="rId2"/>
          <a:stretch>
            <a:fillRect/>
          </a:stretch>
        </p:blipFill>
        <p:spPr>
          <a:xfrm>
            <a:off x="913811" y="1434860"/>
            <a:ext cx="10364378" cy="4584940"/>
          </a:xfrm>
          <a:prstGeom prst="rect">
            <a:avLst/>
          </a:prstGeom>
        </p:spPr>
      </p:pic>
    </p:spTree>
    <p:extLst>
      <p:ext uri="{BB962C8B-B14F-4D97-AF65-F5344CB8AC3E}">
        <p14:creationId xmlns:p14="http://schemas.microsoft.com/office/powerpoint/2010/main" val="3143945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Abortion - A</a:t>
            </a:r>
          </a:p>
        </p:txBody>
      </p:sp>
      <p:graphicFrame>
        <p:nvGraphicFramePr>
          <p:cNvPr id="4" name="Content Placeholder 4">
            <a:extLst>
              <a:ext uri="{FF2B5EF4-FFF2-40B4-BE49-F238E27FC236}">
                <a16:creationId xmlns:a16="http://schemas.microsoft.com/office/drawing/2014/main" id="{FD758385-9320-4A5E-B4CE-2F8D01C2E907}"/>
              </a:ext>
            </a:extLst>
          </p:cNvPr>
          <p:cNvGraphicFramePr>
            <a:graphicFrameLocks noGrp="1"/>
          </p:cNvGraphicFramePr>
          <p:nvPr>
            <p:ph idx="1"/>
            <p:extLst>
              <p:ext uri="{D42A27DB-BD31-4B8C-83A1-F6EECF244321}">
                <p14:modId xmlns:p14="http://schemas.microsoft.com/office/powerpoint/2010/main" val="3152395731"/>
              </p:ext>
            </p:extLst>
          </p:nvPr>
        </p:nvGraphicFramePr>
        <p:xfrm>
          <a:off x="938841" y="1352401"/>
          <a:ext cx="10314318" cy="4988014"/>
        </p:xfrm>
        <a:graphic>
          <a:graphicData uri="http://schemas.openxmlformats.org/drawingml/2006/table">
            <a:tbl>
              <a:tblPr firstRow="1" bandRow="1">
                <a:tableStyleId>{21E4AEA4-8DFA-4A89-87EB-49C32662AFE0}</a:tableStyleId>
              </a:tblPr>
              <a:tblGrid>
                <a:gridCol w="2738315">
                  <a:extLst>
                    <a:ext uri="{9D8B030D-6E8A-4147-A177-3AD203B41FA5}">
                      <a16:colId xmlns:a16="http://schemas.microsoft.com/office/drawing/2014/main" val="20000"/>
                    </a:ext>
                  </a:extLst>
                </a:gridCol>
                <a:gridCol w="2647037">
                  <a:extLst>
                    <a:ext uri="{9D8B030D-6E8A-4147-A177-3AD203B41FA5}">
                      <a16:colId xmlns:a16="http://schemas.microsoft.com/office/drawing/2014/main" val="20001"/>
                    </a:ext>
                  </a:extLst>
                </a:gridCol>
                <a:gridCol w="4928966">
                  <a:extLst>
                    <a:ext uri="{9D8B030D-6E8A-4147-A177-3AD203B41FA5}">
                      <a16:colId xmlns:a16="http://schemas.microsoft.com/office/drawing/2014/main" val="20002"/>
                    </a:ext>
                  </a:extLst>
                </a:gridCol>
              </a:tblGrid>
              <a:tr h="967691">
                <a:tc rowSpan="3">
                  <a:txBody>
                    <a:bodyPr/>
                    <a:lstStyle/>
                    <a:p>
                      <a:pPr marL="0" marR="0" algn="ctr">
                        <a:spcBef>
                          <a:spcPts val="0"/>
                        </a:spcBef>
                        <a:spcAft>
                          <a:spcPts val="0"/>
                        </a:spcAft>
                      </a:pPr>
                      <a:r>
                        <a:rPr lang="en-US" sz="2800" dirty="0">
                          <a:latin typeface="Century Gothic" panose="020B0502020202020204" pitchFamily="34" charset="0"/>
                        </a:rPr>
                        <a:t>Abortion</a:t>
                      </a:r>
                    </a:p>
                    <a:p>
                      <a:pPr marL="0" marR="0" algn="ctr">
                        <a:spcBef>
                          <a:spcPts val="0"/>
                        </a:spcBef>
                        <a:spcAft>
                          <a:spcPts val="0"/>
                        </a:spcAft>
                      </a:pPr>
                      <a:r>
                        <a:rPr lang="en-US" sz="2800" dirty="0">
                          <a:latin typeface="Century Gothic" panose="020B0502020202020204" pitchFamily="34" charset="0"/>
                        </a:rPr>
                        <a:t>A</a:t>
                      </a:r>
                      <a:endParaRPr lang="en-US" sz="2800" dirty="0">
                        <a:solidFill>
                          <a:schemeClr val="tx1"/>
                        </a:solidFill>
                        <a:latin typeface="Century Gothic" panose="020B0502020202020204" pitchFamily="34" charset="0"/>
                        <a:ea typeface="Calibri"/>
                        <a:cs typeface="Times New Roman"/>
                      </a:endParaRPr>
                    </a:p>
                  </a:txBody>
                  <a:tcPr marL="68580" marR="68580" marT="0" marB="0">
                    <a:solidFill>
                      <a:schemeClr val="accent1">
                        <a:lumMod val="75000"/>
                      </a:schemeClr>
                    </a:solidFill>
                  </a:tcPr>
                </a:tc>
                <a:tc>
                  <a:txBody>
                    <a:bodyPr/>
                    <a:lstStyle/>
                    <a:p>
                      <a:pPr marL="0" marR="0">
                        <a:spcBef>
                          <a:spcPts val="0"/>
                        </a:spcBef>
                        <a:spcAft>
                          <a:spcPts val="0"/>
                        </a:spcAft>
                      </a:pPr>
                      <a:r>
                        <a:rPr lang="en-US" sz="2400" dirty="0">
                          <a:latin typeface="Century Gothic" panose="020B0502020202020204" pitchFamily="34" charset="0"/>
                        </a:rPr>
                        <a:t>Definition</a:t>
                      </a:r>
                      <a:endParaRPr lang="en-US" sz="2400" dirty="0">
                        <a:solidFill>
                          <a:schemeClr val="tx1"/>
                        </a:solidFill>
                        <a:latin typeface="Century Gothic" panose="020B0502020202020204" pitchFamily="34" charset="0"/>
                        <a:ea typeface="Calibri"/>
                        <a:cs typeface="Times New Roman"/>
                      </a:endParaRPr>
                    </a:p>
                  </a:txBody>
                  <a:tcPr marL="68580" marR="68580" marT="0" marB="0">
                    <a:solidFill>
                      <a:schemeClr val="accent1">
                        <a:lumMod val="75000"/>
                      </a:schemeClr>
                    </a:solidFill>
                  </a:tcPr>
                </a:tc>
                <a:tc>
                  <a:txBody>
                    <a:bodyPr/>
                    <a:lstStyle/>
                    <a:p>
                      <a:pPr marL="0" marR="0">
                        <a:spcBef>
                          <a:spcPts val="0"/>
                        </a:spcBef>
                        <a:spcAft>
                          <a:spcPts val="0"/>
                        </a:spcAft>
                      </a:pPr>
                      <a:r>
                        <a:rPr lang="en-US" sz="2400" kern="1200" dirty="0">
                          <a:latin typeface="Century Gothic" panose="020B0502020202020204" pitchFamily="34" charset="0"/>
                        </a:rPr>
                        <a:t>Artificially terminating a pregnancy</a:t>
                      </a:r>
                      <a:endParaRPr lang="en-US" sz="2400" dirty="0">
                        <a:solidFill>
                          <a:schemeClr val="tx1"/>
                        </a:solidFill>
                        <a:latin typeface="Century Gothic" panose="020B0502020202020204" pitchFamily="34" charset="0"/>
                        <a:ea typeface="Calibri"/>
                        <a:cs typeface="Times New Roman"/>
                      </a:endParaRPr>
                    </a:p>
                  </a:txBody>
                  <a:tcPr marL="68580" marR="68580" marT="0" marB="0">
                    <a:solidFill>
                      <a:schemeClr val="accent1">
                        <a:lumMod val="75000"/>
                      </a:schemeClr>
                    </a:solidFill>
                  </a:tcPr>
                </a:tc>
                <a:extLst>
                  <a:ext uri="{0D108BD9-81ED-4DB2-BD59-A6C34878D82A}">
                    <a16:rowId xmlns:a16="http://schemas.microsoft.com/office/drawing/2014/main" val="10000"/>
                  </a:ext>
                </a:extLst>
              </a:tr>
              <a:tr h="3126918">
                <a:tc vMerge="1">
                  <a:txBody>
                    <a:bodyPr/>
                    <a:lstStyle/>
                    <a:p>
                      <a:endParaRPr lang="en-US"/>
                    </a:p>
                  </a:txBody>
                  <a:tcPr/>
                </a:tc>
                <a:tc>
                  <a:txBody>
                    <a:bodyPr/>
                    <a:lstStyle/>
                    <a:p>
                      <a:pPr marL="0" marR="0">
                        <a:spcBef>
                          <a:spcPts val="0"/>
                        </a:spcBef>
                        <a:spcAft>
                          <a:spcPts val="0"/>
                        </a:spcAft>
                      </a:pPr>
                      <a:r>
                        <a:rPr lang="en-US" sz="2400" dirty="0">
                          <a:latin typeface="Century Gothic" panose="020B0502020202020204" pitchFamily="34" charset="0"/>
                        </a:rPr>
                        <a:t>Explanation</a:t>
                      </a:r>
                      <a:endParaRPr lang="en-US" sz="2400" dirty="0">
                        <a:latin typeface="Century Gothic" panose="020B0502020202020204" pitchFamily="34" charset="0"/>
                        <a:ea typeface="Calibri"/>
                        <a:cs typeface="Times New Roman"/>
                      </a:endParaRPr>
                    </a:p>
                  </a:txBody>
                  <a:tcPr marL="68580" marR="68580" marT="0" marB="0">
                    <a:solidFill>
                      <a:schemeClr val="accent1">
                        <a:lumMod val="40000"/>
                        <a:lumOff val="60000"/>
                      </a:schemeClr>
                    </a:solidFill>
                  </a:tcPr>
                </a:tc>
                <a:tc>
                  <a:txBody>
                    <a:bodyPr/>
                    <a:lstStyle/>
                    <a:p>
                      <a:pPr marL="0" marR="0">
                        <a:spcBef>
                          <a:spcPts val="0"/>
                        </a:spcBef>
                        <a:spcAft>
                          <a:spcPts val="0"/>
                        </a:spcAft>
                      </a:pPr>
                      <a:r>
                        <a:rPr lang="en-US" sz="2400" kern="1200" dirty="0">
                          <a:latin typeface="Century Gothic" panose="020B0502020202020204" pitchFamily="34" charset="0"/>
                        </a:rPr>
                        <a:t>Subdivided according to whether an additional device such as a laminaria or abortifacient is used; or whether the abortion was performed by mechanical means</a:t>
                      </a:r>
                      <a:endParaRPr lang="en-US" sz="2400" dirty="0">
                        <a:latin typeface="Century Gothic" panose="020B0502020202020204" pitchFamily="34" charset="0"/>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1"/>
                  </a:ext>
                </a:extLst>
              </a:tr>
              <a:tr h="893405">
                <a:tc vMerge="1">
                  <a:txBody>
                    <a:bodyPr/>
                    <a:lstStyle/>
                    <a:p>
                      <a:endParaRPr lang="en-US"/>
                    </a:p>
                  </a:txBody>
                  <a:tcPr/>
                </a:tc>
                <a:tc>
                  <a:txBody>
                    <a:bodyPr/>
                    <a:lstStyle/>
                    <a:p>
                      <a:pPr marL="0" marR="0">
                        <a:spcBef>
                          <a:spcPts val="0"/>
                        </a:spcBef>
                        <a:spcAft>
                          <a:spcPts val="0"/>
                        </a:spcAft>
                      </a:pPr>
                      <a:r>
                        <a:rPr lang="en-US" sz="2400" dirty="0">
                          <a:latin typeface="Century Gothic" panose="020B0502020202020204" pitchFamily="34" charset="0"/>
                        </a:rPr>
                        <a:t>Examples</a:t>
                      </a:r>
                      <a:endParaRPr lang="en-US" sz="2400" dirty="0">
                        <a:latin typeface="Century Gothic" panose="020B0502020202020204" pitchFamily="34" charset="0"/>
                        <a:ea typeface="Calibri"/>
                        <a:cs typeface="Times New Roman"/>
                      </a:endParaRPr>
                    </a:p>
                  </a:txBody>
                  <a:tcPr marL="68580" marR="68580" marT="0" marB="0">
                    <a:solidFill>
                      <a:schemeClr val="accent1">
                        <a:lumMod val="40000"/>
                        <a:lumOff val="60000"/>
                      </a:schemeClr>
                    </a:solidFill>
                  </a:tcPr>
                </a:tc>
                <a:tc>
                  <a:txBody>
                    <a:bodyPr/>
                    <a:lstStyle/>
                    <a:p>
                      <a:pPr marL="0" marR="0">
                        <a:spcBef>
                          <a:spcPts val="0"/>
                        </a:spcBef>
                        <a:spcAft>
                          <a:spcPts val="0"/>
                        </a:spcAft>
                      </a:pPr>
                      <a:r>
                        <a:rPr lang="en-US" sz="2400" kern="1200" dirty="0">
                          <a:latin typeface="Century Gothic" panose="020B0502020202020204" pitchFamily="34" charset="0"/>
                        </a:rPr>
                        <a:t>Transvaginal abortion using vacuum aspiration technique</a:t>
                      </a:r>
                      <a:endParaRPr lang="en-US" sz="2400" dirty="0">
                        <a:latin typeface="Century Gothic" panose="020B0502020202020204" pitchFamily="34" charset="0"/>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267193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Nuclear Medicine - C</a:t>
            </a:r>
          </a:p>
        </p:txBody>
      </p:sp>
      <p:pic>
        <p:nvPicPr>
          <p:cNvPr id="6" name="Picture 1">
            <a:extLst>
              <a:ext uri="{FF2B5EF4-FFF2-40B4-BE49-F238E27FC236}">
                <a16:creationId xmlns:a16="http://schemas.microsoft.com/office/drawing/2014/main" id="{9285572F-A6FC-44A8-A310-536F5B63DA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2554" y="1095375"/>
            <a:ext cx="3678395" cy="555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63319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Nuclear Medicine</a:t>
            </a:r>
          </a:p>
        </p:txBody>
      </p:sp>
      <p:graphicFrame>
        <p:nvGraphicFramePr>
          <p:cNvPr id="6" name="Table 5">
            <a:extLst>
              <a:ext uri="{FF2B5EF4-FFF2-40B4-BE49-F238E27FC236}">
                <a16:creationId xmlns:a16="http://schemas.microsoft.com/office/drawing/2014/main" id="{710DCCC1-2077-4CB3-991B-15484FE797F3}"/>
              </a:ext>
            </a:extLst>
          </p:cNvPr>
          <p:cNvGraphicFramePr>
            <a:graphicFrameLocks noGrp="1"/>
          </p:cNvGraphicFramePr>
          <p:nvPr>
            <p:extLst>
              <p:ext uri="{D42A27DB-BD31-4B8C-83A1-F6EECF244321}">
                <p14:modId xmlns:p14="http://schemas.microsoft.com/office/powerpoint/2010/main" val="764008175"/>
              </p:ext>
            </p:extLst>
          </p:nvPr>
        </p:nvGraphicFramePr>
        <p:xfrm>
          <a:off x="343295" y="2008517"/>
          <a:ext cx="11500775" cy="2123536"/>
        </p:xfrm>
        <a:graphic>
          <a:graphicData uri="http://schemas.openxmlformats.org/drawingml/2006/table">
            <a:tbl>
              <a:tblPr firstRow="1" bandRow="1">
                <a:tableStyleId>{21E4AEA4-8DFA-4A89-87EB-49C32662AFE0}</a:tableStyleId>
              </a:tblPr>
              <a:tblGrid>
                <a:gridCol w="1642968">
                  <a:extLst>
                    <a:ext uri="{9D8B030D-6E8A-4147-A177-3AD203B41FA5}">
                      <a16:colId xmlns:a16="http://schemas.microsoft.com/office/drawing/2014/main" val="20000"/>
                    </a:ext>
                  </a:extLst>
                </a:gridCol>
                <a:gridCol w="1642968">
                  <a:extLst>
                    <a:ext uri="{9D8B030D-6E8A-4147-A177-3AD203B41FA5}">
                      <a16:colId xmlns:a16="http://schemas.microsoft.com/office/drawing/2014/main" val="20001"/>
                    </a:ext>
                  </a:extLst>
                </a:gridCol>
                <a:gridCol w="1714398">
                  <a:extLst>
                    <a:ext uri="{9D8B030D-6E8A-4147-A177-3AD203B41FA5}">
                      <a16:colId xmlns:a16="http://schemas.microsoft.com/office/drawing/2014/main" val="20002"/>
                    </a:ext>
                  </a:extLst>
                </a:gridCol>
                <a:gridCol w="1600108">
                  <a:extLst>
                    <a:ext uri="{9D8B030D-6E8A-4147-A177-3AD203B41FA5}">
                      <a16:colId xmlns:a16="http://schemas.microsoft.com/office/drawing/2014/main" val="20003"/>
                    </a:ext>
                  </a:extLst>
                </a:gridCol>
                <a:gridCol w="1614397">
                  <a:extLst>
                    <a:ext uri="{9D8B030D-6E8A-4147-A177-3AD203B41FA5}">
                      <a16:colId xmlns:a16="http://schemas.microsoft.com/office/drawing/2014/main" val="20004"/>
                    </a:ext>
                  </a:extLst>
                </a:gridCol>
                <a:gridCol w="1642968">
                  <a:extLst>
                    <a:ext uri="{9D8B030D-6E8A-4147-A177-3AD203B41FA5}">
                      <a16:colId xmlns:a16="http://schemas.microsoft.com/office/drawing/2014/main" val="20005"/>
                    </a:ext>
                  </a:extLst>
                </a:gridCol>
                <a:gridCol w="1642968">
                  <a:extLst>
                    <a:ext uri="{9D8B030D-6E8A-4147-A177-3AD203B41FA5}">
                      <a16:colId xmlns:a16="http://schemas.microsoft.com/office/drawing/2014/main" val="20006"/>
                    </a:ext>
                  </a:extLst>
                </a:gridCol>
              </a:tblGrid>
              <a:tr h="874393">
                <a:tc>
                  <a:txBody>
                    <a:bodyPr/>
                    <a:lstStyle/>
                    <a:p>
                      <a:pPr algn="ctr"/>
                      <a:r>
                        <a:rPr lang="en-US" sz="1800" dirty="0">
                          <a:latin typeface="Century Gothic" panose="020B0502020202020204" pitchFamily="34" charset="0"/>
                        </a:rPr>
                        <a:t>Character</a:t>
                      </a:r>
                    </a:p>
                    <a:p>
                      <a:pPr algn="ctr"/>
                      <a:r>
                        <a:rPr lang="en-US" sz="1800" dirty="0">
                          <a:latin typeface="Century Gothic" panose="020B0502020202020204" pitchFamily="34" charset="0"/>
                        </a:rPr>
                        <a:t>1</a:t>
                      </a:r>
                    </a:p>
                  </a:txBody>
                  <a:tcPr marT="45711" marB="45711">
                    <a:solidFill>
                      <a:schemeClr val="accent1">
                        <a:lumMod val="75000"/>
                      </a:schemeClr>
                    </a:solidFill>
                  </a:tcPr>
                </a:tc>
                <a:tc>
                  <a:txBody>
                    <a:bodyPr/>
                    <a:lstStyle/>
                    <a:p>
                      <a:pPr algn="ctr"/>
                      <a:r>
                        <a:rPr lang="en-US" sz="1800" dirty="0">
                          <a:latin typeface="Century Gothic" panose="020B0502020202020204" pitchFamily="34" charset="0"/>
                        </a:rPr>
                        <a:t>Character</a:t>
                      </a:r>
                    </a:p>
                    <a:p>
                      <a:pPr algn="ctr"/>
                      <a:r>
                        <a:rPr lang="en-US" sz="1800" dirty="0">
                          <a:latin typeface="Century Gothic" panose="020B0502020202020204" pitchFamily="34" charset="0"/>
                        </a:rPr>
                        <a:t>2</a:t>
                      </a:r>
                    </a:p>
                  </a:txBody>
                  <a:tcPr marT="45711" marB="45711">
                    <a:solidFill>
                      <a:schemeClr val="accent1">
                        <a:lumMod val="75000"/>
                      </a:schemeClr>
                    </a:solidFill>
                  </a:tcPr>
                </a:tc>
                <a:tc>
                  <a:txBody>
                    <a:bodyPr/>
                    <a:lstStyle/>
                    <a:p>
                      <a:pPr algn="ctr"/>
                      <a:r>
                        <a:rPr lang="en-US" sz="1800" dirty="0">
                          <a:latin typeface="Century Gothic" panose="020B0502020202020204" pitchFamily="34" charset="0"/>
                        </a:rPr>
                        <a:t>Character</a:t>
                      </a:r>
                    </a:p>
                    <a:p>
                      <a:pPr algn="ctr"/>
                      <a:r>
                        <a:rPr lang="en-US" sz="1800" dirty="0">
                          <a:latin typeface="Century Gothic" panose="020B0502020202020204" pitchFamily="34" charset="0"/>
                        </a:rPr>
                        <a:t>3</a:t>
                      </a:r>
                    </a:p>
                  </a:txBody>
                  <a:tcPr marT="45711" marB="45711">
                    <a:solidFill>
                      <a:schemeClr val="accent1">
                        <a:lumMod val="75000"/>
                      </a:schemeClr>
                    </a:solidFill>
                  </a:tcPr>
                </a:tc>
                <a:tc>
                  <a:txBody>
                    <a:bodyPr/>
                    <a:lstStyle/>
                    <a:p>
                      <a:pPr algn="ctr"/>
                      <a:r>
                        <a:rPr lang="en-US" sz="1700" dirty="0">
                          <a:latin typeface="Century Gothic" panose="020B0502020202020204" pitchFamily="34" charset="0"/>
                        </a:rPr>
                        <a:t>Character</a:t>
                      </a:r>
                    </a:p>
                    <a:p>
                      <a:pPr algn="ctr"/>
                      <a:r>
                        <a:rPr lang="en-US" sz="1800" dirty="0">
                          <a:latin typeface="Century Gothic" panose="020B0502020202020204" pitchFamily="34" charset="0"/>
                        </a:rPr>
                        <a:t>4</a:t>
                      </a:r>
                    </a:p>
                  </a:txBody>
                  <a:tcPr marT="45711" marB="45711">
                    <a:solidFill>
                      <a:schemeClr val="accent1">
                        <a:lumMod val="75000"/>
                      </a:schemeClr>
                    </a:solidFill>
                  </a:tcPr>
                </a:tc>
                <a:tc>
                  <a:txBody>
                    <a:bodyPr/>
                    <a:lstStyle/>
                    <a:p>
                      <a:pPr algn="ctr"/>
                      <a:r>
                        <a:rPr lang="en-US" sz="1700" dirty="0">
                          <a:latin typeface="Century Gothic" panose="020B0502020202020204" pitchFamily="34" charset="0"/>
                        </a:rPr>
                        <a:t>Character</a:t>
                      </a:r>
                    </a:p>
                    <a:p>
                      <a:pPr algn="ctr"/>
                      <a:r>
                        <a:rPr lang="en-US" sz="1800" dirty="0">
                          <a:latin typeface="Century Gothic" panose="020B0502020202020204" pitchFamily="34" charset="0"/>
                        </a:rPr>
                        <a:t>5</a:t>
                      </a:r>
                    </a:p>
                  </a:txBody>
                  <a:tcPr marT="45711" marB="45711">
                    <a:solidFill>
                      <a:schemeClr val="accent1">
                        <a:lumMod val="75000"/>
                      </a:schemeClr>
                    </a:solidFill>
                  </a:tcPr>
                </a:tc>
                <a:tc>
                  <a:txBody>
                    <a:bodyPr/>
                    <a:lstStyle/>
                    <a:p>
                      <a:pPr algn="ctr"/>
                      <a:r>
                        <a:rPr lang="en-US" sz="1800" dirty="0">
                          <a:latin typeface="Century Gothic" panose="020B0502020202020204" pitchFamily="34" charset="0"/>
                        </a:rPr>
                        <a:t>Character</a:t>
                      </a:r>
                    </a:p>
                    <a:p>
                      <a:pPr algn="ctr"/>
                      <a:r>
                        <a:rPr lang="en-US" sz="1800" dirty="0">
                          <a:latin typeface="Century Gothic" panose="020B0502020202020204" pitchFamily="34" charset="0"/>
                        </a:rPr>
                        <a:t>6</a:t>
                      </a:r>
                    </a:p>
                  </a:txBody>
                  <a:tcPr marT="45711" marB="45711">
                    <a:solidFill>
                      <a:schemeClr val="accent1">
                        <a:lumMod val="75000"/>
                      </a:schemeClr>
                    </a:solidFill>
                  </a:tcPr>
                </a:tc>
                <a:tc>
                  <a:txBody>
                    <a:bodyPr/>
                    <a:lstStyle/>
                    <a:p>
                      <a:pPr algn="ctr"/>
                      <a:r>
                        <a:rPr lang="en-US" sz="1800" dirty="0">
                          <a:latin typeface="Century Gothic" panose="020B0502020202020204" pitchFamily="34" charset="0"/>
                        </a:rPr>
                        <a:t>Character</a:t>
                      </a:r>
                    </a:p>
                    <a:p>
                      <a:pPr algn="ctr"/>
                      <a:r>
                        <a:rPr lang="en-US" sz="1800" dirty="0">
                          <a:latin typeface="Century Gothic" panose="020B0502020202020204" pitchFamily="34" charset="0"/>
                        </a:rPr>
                        <a:t>7</a:t>
                      </a:r>
                    </a:p>
                  </a:txBody>
                  <a:tcPr marT="45711" marB="45711">
                    <a:solidFill>
                      <a:schemeClr val="accent1">
                        <a:lumMod val="75000"/>
                      </a:schemeClr>
                    </a:solidFill>
                  </a:tcPr>
                </a:tc>
                <a:extLst>
                  <a:ext uri="{0D108BD9-81ED-4DB2-BD59-A6C34878D82A}">
                    <a16:rowId xmlns:a16="http://schemas.microsoft.com/office/drawing/2014/main" val="10000"/>
                  </a:ext>
                </a:extLst>
              </a:tr>
              <a:tr h="1249143">
                <a:tc>
                  <a:txBody>
                    <a:bodyPr/>
                    <a:lstStyle/>
                    <a:p>
                      <a:pPr algn="ctr"/>
                      <a:r>
                        <a:rPr lang="en-US" sz="1800" dirty="0">
                          <a:latin typeface="Century Gothic" panose="020B0502020202020204" pitchFamily="34" charset="0"/>
                        </a:rPr>
                        <a:t>Section</a:t>
                      </a:r>
                    </a:p>
                    <a:p>
                      <a:pPr algn="ctr"/>
                      <a:endParaRPr lang="en-US" sz="1800" dirty="0">
                        <a:latin typeface="Century Gothic" panose="020B0502020202020204" pitchFamily="34" charset="0"/>
                      </a:endParaRPr>
                    </a:p>
                    <a:p>
                      <a:pPr algn="ctr"/>
                      <a:endParaRPr lang="en-US" sz="1800" dirty="0">
                        <a:latin typeface="Century Gothic" panose="020B0502020202020204" pitchFamily="34" charset="0"/>
                      </a:endParaRPr>
                    </a:p>
                  </a:txBody>
                  <a:tcPr marT="45711" marB="45711">
                    <a:solidFill>
                      <a:schemeClr val="accent1">
                        <a:lumMod val="40000"/>
                        <a:lumOff val="60000"/>
                      </a:schemeClr>
                    </a:solidFill>
                  </a:tcPr>
                </a:tc>
                <a:tc>
                  <a:txBody>
                    <a:bodyPr/>
                    <a:lstStyle/>
                    <a:p>
                      <a:pPr algn="ctr"/>
                      <a:r>
                        <a:rPr lang="en-US" sz="1800" dirty="0">
                          <a:latin typeface="Century Gothic" panose="020B0502020202020204" pitchFamily="34" charset="0"/>
                        </a:rPr>
                        <a:t>Body System</a:t>
                      </a:r>
                    </a:p>
                  </a:txBody>
                  <a:tcPr marT="45711" marB="45711">
                    <a:solidFill>
                      <a:schemeClr val="accent1">
                        <a:lumMod val="40000"/>
                        <a:lumOff val="60000"/>
                      </a:schemeClr>
                    </a:solidFill>
                  </a:tcPr>
                </a:tc>
                <a:tc>
                  <a:txBody>
                    <a:bodyPr/>
                    <a:lstStyle/>
                    <a:p>
                      <a:pPr algn="ctr"/>
                      <a:r>
                        <a:rPr lang="en-US" sz="1800" dirty="0">
                          <a:latin typeface="Century Gothic" panose="020B0502020202020204" pitchFamily="34" charset="0"/>
                        </a:rPr>
                        <a:t>Root Type</a:t>
                      </a:r>
                    </a:p>
                  </a:txBody>
                  <a:tcPr marT="45711" marB="45711">
                    <a:solidFill>
                      <a:schemeClr val="accent1">
                        <a:lumMod val="40000"/>
                        <a:lumOff val="60000"/>
                      </a:schemeClr>
                    </a:solidFill>
                  </a:tcPr>
                </a:tc>
                <a:tc>
                  <a:txBody>
                    <a:bodyPr/>
                    <a:lstStyle/>
                    <a:p>
                      <a:pPr algn="ctr"/>
                      <a:r>
                        <a:rPr lang="en-US" sz="1800" dirty="0">
                          <a:latin typeface="Century Gothic" panose="020B0502020202020204" pitchFamily="34" charset="0"/>
                        </a:rPr>
                        <a:t>Body Part</a:t>
                      </a:r>
                    </a:p>
                  </a:txBody>
                  <a:tcPr marT="45711" marB="45711">
                    <a:solidFill>
                      <a:schemeClr val="accent1">
                        <a:lumMod val="40000"/>
                        <a:lumOff val="60000"/>
                      </a:schemeClr>
                    </a:solidFill>
                  </a:tcPr>
                </a:tc>
                <a:tc>
                  <a:txBody>
                    <a:bodyPr/>
                    <a:lstStyle/>
                    <a:p>
                      <a:pPr algn="ctr"/>
                      <a:r>
                        <a:rPr lang="en-US" sz="1800" dirty="0">
                          <a:latin typeface="Century Gothic" panose="020B0502020202020204" pitchFamily="34" charset="0"/>
                        </a:rPr>
                        <a:t>Radio-</a:t>
                      </a:r>
                    </a:p>
                    <a:p>
                      <a:pPr algn="ctr"/>
                      <a:r>
                        <a:rPr lang="en-US" sz="1800" dirty="0">
                          <a:latin typeface="Century Gothic" panose="020B0502020202020204" pitchFamily="34" charset="0"/>
                        </a:rPr>
                        <a:t>nuclide</a:t>
                      </a:r>
                    </a:p>
                  </a:txBody>
                  <a:tcPr marT="45711" marB="45711">
                    <a:solidFill>
                      <a:schemeClr val="accent1">
                        <a:lumMod val="40000"/>
                        <a:lumOff val="60000"/>
                      </a:schemeClr>
                    </a:solidFill>
                  </a:tcPr>
                </a:tc>
                <a:tc>
                  <a:txBody>
                    <a:bodyPr/>
                    <a:lstStyle/>
                    <a:p>
                      <a:pPr algn="ctr"/>
                      <a:r>
                        <a:rPr lang="en-US" sz="1800" dirty="0">
                          <a:latin typeface="Century Gothic" panose="020B0502020202020204" pitchFamily="34" charset="0"/>
                        </a:rPr>
                        <a:t>Qualifier</a:t>
                      </a:r>
                    </a:p>
                  </a:txBody>
                  <a:tcPr marT="45711" marB="45711">
                    <a:solidFill>
                      <a:schemeClr val="accent1">
                        <a:lumMod val="40000"/>
                        <a:lumOff val="60000"/>
                      </a:schemeClr>
                    </a:solidFill>
                  </a:tcPr>
                </a:tc>
                <a:tc>
                  <a:txBody>
                    <a:bodyPr/>
                    <a:lstStyle/>
                    <a:p>
                      <a:pPr algn="ctr"/>
                      <a:r>
                        <a:rPr lang="en-US" sz="1800" dirty="0">
                          <a:latin typeface="Century Gothic" panose="020B0502020202020204" pitchFamily="34" charset="0"/>
                        </a:rPr>
                        <a:t>Qualifier</a:t>
                      </a:r>
                    </a:p>
                  </a:txBody>
                  <a:tcPr marT="45711" marB="45711">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7" name="Up Arrow 4">
            <a:extLst>
              <a:ext uri="{FF2B5EF4-FFF2-40B4-BE49-F238E27FC236}">
                <a16:creationId xmlns:a16="http://schemas.microsoft.com/office/drawing/2014/main" id="{19B5097C-D752-498A-BD9D-BBD1119E83DD}"/>
              </a:ext>
            </a:extLst>
          </p:cNvPr>
          <p:cNvSpPr>
            <a:spLocks noChangeArrowheads="1"/>
          </p:cNvSpPr>
          <p:nvPr/>
        </p:nvSpPr>
        <p:spPr bwMode="auto">
          <a:xfrm>
            <a:off x="7065034" y="4132053"/>
            <a:ext cx="1276709" cy="1240766"/>
          </a:xfrm>
          <a:prstGeom prst="upArrow">
            <a:avLst>
              <a:gd name="adj1" fmla="val 50000"/>
              <a:gd name="adj2" fmla="val 50000"/>
            </a:avLst>
          </a:prstGeom>
          <a:ln>
            <a:headEnd/>
            <a:tailEnd/>
          </a:ln>
        </p:spPr>
        <p:style>
          <a:lnRef idx="0">
            <a:schemeClr val="accent1"/>
          </a:lnRef>
          <a:fillRef idx="3">
            <a:schemeClr val="accent1"/>
          </a:fillRef>
          <a:effectRef idx="3">
            <a:schemeClr val="accent1"/>
          </a:effectRef>
          <a:fontRef idx="minor">
            <a:schemeClr val="lt1"/>
          </a:fontRef>
        </p:style>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solidFill>
                <a:srgbClr val="000000"/>
              </a:solidFill>
            </a:endParaRPr>
          </a:p>
        </p:txBody>
      </p:sp>
    </p:spTree>
    <p:extLst>
      <p:ext uri="{BB962C8B-B14F-4D97-AF65-F5344CB8AC3E}">
        <p14:creationId xmlns:p14="http://schemas.microsoft.com/office/powerpoint/2010/main" val="33343416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Root Types in Nuclear Medicine</a:t>
            </a:r>
          </a:p>
        </p:txBody>
      </p:sp>
      <p:sp>
        <p:nvSpPr>
          <p:cNvPr id="3" name="Content Placeholder 2">
            <a:extLst>
              <a:ext uri="{FF2B5EF4-FFF2-40B4-BE49-F238E27FC236}">
                <a16:creationId xmlns:a16="http://schemas.microsoft.com/office/drawing/2014/main" id="{CDE32E37-5670-4C35-8060-AC62CDE9C46C}"/>
              </a:ext>
            </a:extLst>
          </p:cNvPr>
          <p:cNvSpPr>
            <a:spLocks noGrp="1"/>
          </p:cNvSpPr>
          <p:nvPr>
            <p:ph idx="1"/>
          </p:nvPr>
        </p:nvSpPr>
        <p:spPr>
          <a:xfrm>
            <a:off x="216817" y="1178350"/>
            <a:ext cx="11774077" cy="5472615"/>
          </a:xfrm>
        </p:spPr>
        <p:txBody>
          <a:bodyPr/>
          <a:lstStyle/>
          <a:p>
            <a:pPr>
              <a:lnSpc>
                <a:spcPct val="100000"/>
              </a:lnSpc>
              <a:spcBef>
                <a:spcPts val="0"/>
              </a:spcBef>
            </a:pPr>
            <a:r>
              <a:rPr lang="en-US" dirty="0" err="1"/>
              <a:t>Nonimaging</a:t>
            </a:r>
            <a:r>
              <a:rPr lang="en-US" dirty="0"/>
              <a:t> Nuclear Medicine Assay</a:t>
            </a:r>
          </a:p>
          <a:p>
            <a:pPr>
              <a:lnSpc>
                <a:spcPct val="100000"/>
              </a:lnSpc>
              <a:spcBef>
                <a:spcPts val="0"/>
              </a:spcBef>
            </a:pPr>
            <a:r>
              <a:rPr lang="en-US" dirty="0" err="1"/>
              <a:t>Nonimaging</a:t>
            </a:r>
            <a:r>
              <a:rPr lang="en-US" dirty="0"/>
              <a:t> Nuclear Medicine Probe</a:t>
            </a:r>
          </a:p>
          <a:p>
            <a:pPr>
              <a:lnSpc>
                <a:spcPct val="100000"/>
              </a:lnSpc>
              <a:spcBef>
                <a:spcPts val="0"/>
              </a:spcBef>
            </a:pPr>
            <a:r>
              <a:rPr lang="en-US" dirty="0" err="1"/>
              <a:t>Nonimaging</a:t>
            </a:r>
            <a:r>
              <a:rPr lang="en-US" dirty="0"/>
              <a:t> Nuclear Medicine Uptake</a:t>
            </a:r>
          </a:p>
          <a:p>
            <a:pPr>
              <a:lnSpc>
                <a:spcPct val="100000"/>
              </a:lnSpc>
              <a:spcBef>
                <a:spcPts val="0"/>
              </a:spcBef>
            </a:pPr>
            <a:r>
              <a:rPr lang="en-US" dirty="0"/>
              <a:t>Planar Nuclear Medicine Imaging</a:t>
            </a:r>
          </a:p>
          <a:p>
            <a:pPr>
              <a:lnSpc>
                <a:spcPct val="100000"/>
              </a:lnSpc>
              <a:spcBef>
                <a:spcPts val="0"/>
              </a:spcBef>
            </a:pPr>
            <a:r>
              <a:rPr lang="en-US" dirty="0"/>
              <a:t>Positron Emission Tomographic Imaging</a:t>
            </a:r>
          </a:p>
          <a:p>
            <a:pPr>
              <a:lnSpc>
                <a:spcPct val="100000"/>
              </a:lnSpc>
              <a:spcBef>
                <a:spcPts val="0"/>
              </a:spcBef>
            </a:pPr>
            <a:r>
              <a:rPr lang="en-US" dirty="0"/>
              <a:t>Tomographic Nuclear Medicine Imaging</a:t>
            </a:r>
          </a:p>
        </p:txBody>
      </p:sp>
    </p:spTree>
    <p:extLst>
      <p:ext uri="{BB962C8B-B14F-4D97-AF65-F5344CB8AC3E}">
        <p14:creationId xmlns:p14="http://schemas.microsoft.com/office/powerpoint/2010/main" val="30431333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p:txBody>
          <a:bodyPr/>
          <a:lstStyle/>
          <a:p>
            <a:r>
              <a:rPr lang="en-US" dirty="0"/>
              <a:t>Root Types in Nuclear Medicine</a:t>
            </a:r>
          </a:p>
        </p:txBody>
      </p:sp>
      <p:sp>
        <p:nvSpPr>
          <p:cNvPr id="3" name="Content Placeholder 2">
            <a:extLst>
              <a:ext uri="{FF2B5EF4-FFF2-40B4-BE49-F238E27FC236}">
                <a16:creationId xmlns:a16="http://schemas.microsoft.com/office/drawing/2014/main" id="{F66A1224-491A-4CA3-8ECA-CC704F8E6F64}"/>
              </a:ext>
            </a:extLst>
          </p:cNvPr>
          <p:cNvSpPr>
            <a:spLocks noGrp="1"/>
          </p:cNvSpPr>
          <p:nvPr>
            <p:ph idx="1"/>
          </p:nvPr>
        </p:nvSpPr>
        <p:spPr>
          <a:xfrm>
            <a:off x="216817" y="1178350"/>
            <a:ext cx="11774077" cy="5481241"/>
          </a:xfrm>
        </p:spPr>
        <p:txBody>
          <a:bodyPr>
            <a:normAutofit fontScale="92500"/>
          </a:bodyPr>
          <a:lstStyle/>
          <a:p>
            <a:r>
              <a:rPr lang="en-US" altLang="en-US" dirty="0"/>
              <a:t>Planar Nuclear Medicine Imaging (value 1) – Introduction of radioactive materials into the body for single plane display of images developed from the capture of radioactive emissions.</a:t>
            </a:r>
          </a:p>
          <a:p>
            <a:r>
              <a:rPr lang="en-US" altLang="en-US" dirty="0"/>
              <a:t>Tomographic (</a:t>
            </a:r>
            <a:r>
              <a:rPr lang="en-US" altLang="en-US" dirty="0" err="1"/>
              <a:t>Tomo</a:t>
            </a:r>
            <a:r>
              <a:rPr lang="en-US" altLang="en-US" dirty="0"/>
              <a:t>) Nuclear Medicine Imaging </a:t>
            </a:r>
            <a:br>
              <a:rPr lang="en-US" altLang="en-US" dirty="0"/>
            </a:br>
            <a:r>
              <a:rPr lang="en-US" altLang="en-US" dirty="0"/>
              <a:t>(value 2) – Introduction of radioactive materials into the body for three-dimensional display of images developed from the capture of radioactive emissions.</a:t>
            </a:r>
          </a:p>
          <a:p>
            <a:pPr>
              <a:lnSpc>
                <a:spcPct val="100000"/>
              </a:lnSpc>
              <a:spcBef>
                <a:spcPts val="0"/>
              </a:spcBef>
            </a:pPr>
            <a:endParaRPr lang="en-US" dirty="0"/>
          </a:p>
        </p:txBody>
      </p:sp>
    </p:spTree>
    <p:extLst>
      <p:ext uri="{BB962C8B-B14F-4D97-AF65-F5344CB8AC3E}">
        <p14:creationId xmlns:p14="http://schemas.microsoft.com/office/powerpoint/2010/main" val="26245429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p:txBody>
          <a:bodyPr/>
          <a:lstStyle/>
          <a:p>
            <a:r>
              <a:rPr lang="en-US" dirty="0"/>
              <a:t>Root Types in Nuclear Medicine</a:t>
            </a:r>
          </a:p>
        </p:txBody>
      </p:sp>
      <p:sp>
        <p:nvSpPr>
          <p:cNvPr id="3" name="Content Placeholder 2">
            <a:extLst>
              <a:ext uri="{FF2B5EF4-FFF2-40B4-BE49-F238E27FC236}">
                <a16:creationId xmlns:a16="http://schemas.microsoft.com/office/drawing/2014/main" id="{F66A1224-491A-4CA3-8ECA-CC704F8E6F64}"/>
              </a:ext>
            </a:extLst>
          </p:cNvPr>
          <p:cNvSpPr>
            <a:spLocks noGrp="1"/>
          </p:cNvSpPr>
          <p:nvPr>
            <p:ph idx="1"/>
          </p:nvPr>
        </p:nvSpPr>
        <p:spPr>
          <a:xfrm>
            <a:off x="216817" y="1178350"/>
            <a:ext cx="11774077" cy="5481241"/>
          </a:xfrm>
        </p:spPr>
        <p:txBody>
          <a:bodyPr>
            <a:normAutofit lnSpcReduction="10000"/>
          </a:bodyPr>
          <a:lstStyle/>
          <a:p>
            <a:r>
              <a:rPr lang="en-US" altLang="en-US" dirty="0"/>
              <a:t>Positron Emission Tomography (PET) (value 3) – Introduction of radioactive materials into the body for three-dimensional display of images developed from the simultaneous capture, 180 degrees apart, of radioactive emissions.</a:t>
            </a:r>
          </a:p>
          <a:p>
            <a:r>
              <a:rPr lang="en-US" altLang="en-US" dirty="0" err="1"/>
              <a:t>Nonimaging</a:t>
            </a:r>
            <a:r>
              <a:rPr lang="en-US" altLang="en-US" dirty="0"/>
              <a:t> Nuclear Medicine Uptake (value 4) – Introduction of radioactive materials into the body for measurements of organ function, from the detection of radioactive emissions.</a:t>
            </a:r>
          </a:p>
          <a:p>
            <a:pPr>
              <a:lnSpc>
                <a:spcPct val="100000"/>
              </a:lnSpc>
              <a:spcBef>
                <a:spcPts val="0"/>
              </a:spcBef>
            </a:pPr>
            <a:endParaRPr lang="en-US" dirty="0"/>
          </a:p>
        </p:txBody>
      </p:sp>
    </p:spTree>
    <p:extLst>
      <p:ext uri="{BB962C8B-B14F-4D97-AF65-F5344CB8AC3E}">
        <p14:creationId xmlns:p14="http://schemas.microsoft.com/office/powerpoint/2010/main" val="34152665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p:txBody>
          <a:bodyPr/>
          <a:lstStyle/>
          <a:p>
            <a:r>
              <a:rPr lang="en-US" dirty="0"/>
              <a:t>Root Types in Nuclear Medicine</a:t>
            </a:r>
          </a:p>
        </p:txBody>
      </p:sp>
      <p:sp>
        <p:nvSpPr>
          <p:cNvPr id="3" name="Content Placeholder 2">
            <a:extLst>
              <a:ext uri="{FF2B5EF4-FFF2-40B4-BE49-F238E27FC236}">
                <a16:creationId xmlns:a16="http://schemas.microsoft.com/office/drawing/2014/main" id="{F66A1224-491A-4CA3-8ECA-CC704F8E6F64}"/>
              </a:ext>
            </a:extLst>
          </p:cNvPr>
          <p:cNvSpPr>
            <a:spLocks noGrp="1"/>
          </p:cNvSpPr>
          <p:nvPr>
            <p:ph idx="1"/>
          </p:nvPr>
        </p:nvSpPr>
        <p:spPr>
          <a:xfrm>
            <a:off x="216817" y="1178350"/>
            <a:ext cx="11774077" cy="5481241"/>
          </a:xfrm>
        </p:spPr>
        <p:txBody>
          <a:bodyPr>
            <a:normAutofit lnSpcReduction="10000"/>
          </a:bodyPr>
          <a:lstStyle/>
          <a:p>
            <a:r>
              <a:rPr lang="en-US" altLang="en-US" dirty="0" err="1"/>
              <a:t>Nonimaging</a:t>
            </a:r>
            <a:r>
              <a:rPr lang="en-US" altLang="en-US" dirty="0"/>
              <a:t> Nuclear Medicine Probe (value 5) – Introduction of radioactive materials into the body for the study of distribution and fate of certain substances by the detection of radioactive emissions from an external source.</a:t>
            </a:r>
          </a:p>
          <a:p>
            <a:r>
              <a:rPr lang="en-US" altLang="en-US" dirty="0" err="1"/>
              <a:t>Nonimaging</a:t>
            </a:r>
            <a:r>
              <a:rPr lang="en-US" altLang="en-US" dirty="0"/>
              <a:t> Nuclear Medicine Assay (value 6) – Introduction of radioactive materials into the body for the study of body fluids and blood elements, by the detection of radioactive emissions.</a:t>
            </a:r>
          </a:p>
          <a:p>
            <a:pPr>
              <a:lnSpc>
                <a:spcPct val="100000"/>
              </a:lnSpc>
              <a:spcBef>
                <a:spcPts val="0"/>
              </a:spcBef>
            </a:pPr>
            <a:endParaRPr lang="en-US" dirty="0"/>
          </a:p>
        </p:txBody>
      </p:sp>
    </p:spTree>
    <p:extLst>
      <p:ext uri="{BB962C8B-B14F-4D97-AF65-F5344CB8AC3E}">
        <p14:creationId xmlns:p14="http://schemas.microsoft.com/office/powerpoint/2010/main" val="36108378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p:txBody>
          <a:bodyPr/>
          <a:lstStyle/>
          <a:p>
            <a:r>
              <a:rPr lang="en-US" dirty="0"/>
              <a:t>Root Types in Nuclear Medicine</a:t>
            </a:r>
          </a:p>
        </p:txBody>
      </p:sp>
      <p:sp>
        <p:nvSpPr>
          <p:cNvPr id="3" name="Content Placeholder 2">
            <a:extLst>
              <a:ext uri="{FF2B5EF4-FFF2-40B4-BE49-F238E27FC236}">
                <a16:creationId xmlns:a16="http://schemas.microsoft.com/office/drawing/2014/main" id="{F66A1224-491A-4CA3-8ECA-CC704F8E6F64}"/>
              </a:ext>
            </a:extLst>
          </p:cNvPr>
          <p:cNvSpPr>
            <a:spLocks noGrp="1"/>
          </p:cNvSpPr>
          <p:nvPr>
            <p:ph idx="1"/>
          </p:nvPr>
        </p:nvSpPr>
        <p:spPr>
          <a:xfrm>
            <a:off x="216817" y="1178350"/>
            <a:ext cx="11774077" cy="5481241"/>
          </a:xfrm>
        </p:spPr>
        <p:txBody>
          <a:bodyPr/>
          <a:lstStyle/>
          <a:p>
            <a:pPr>
              <a:lnSpc>
                <a:spcPct val="100000"/>
              </a:lnSpc>
              <a:spcBef>
                <a:spcPts val="0"/>
              </a:spcBef>
            </a:pPr>
            <a:r>
              <a:rPr lang="en-US" altLang="en-US" dirty="0"/>
              <a:t>Systemic Nuclear Medicine Therapy (value 7) – Introduction of unsealed radioactive materials into the body for treatment.</a:t>
            </a:r>
          </a:p>
          <a:p>
            <a:pPr>
              <a:lnSpc>
                <a:spcPct val="100000"/>
              </a:lnSpc>
              <a:spcBef>
                <a:spcPts val="0"/>
              </a:spcBef>
            </a:pPr>
            <a:endParaRPr lang="en-US" dirty="0"/>
          </a:p>
        </p:txBody>
      </p:sp>
    </p:spTree>
    <p:extLst>
      <p:ext uri="{BB962C8B-B14F-4D97-AF65-F5344CB8AC3E}">
        <p14:creationId xmlns:p14="http://schemas.microsoft.com/office/powerpoint/2010/main" val="7156960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F66A1224-491A-4CA3-8ECA-CC704F8E6F64}"/>
              </a:ext>
            </a:extLst>
          </p:cNvPr>
          <p:cNvSpPr>
            <a:spLocks noGrp="1"/>
          </p:cNvSpPr>
          <p:nvPr>
            <p:ph idx="1"/>
          </p:nvPr>
        </p:nvSpPr>
        <p:spPr>
          <a:xfrm>
            <a:off x="216817" y="1178350"/>
            <a:ext cx="11774077" cy="5481241"/>
          </a:xfrm>
        </p:spPr>
        <p:txBody>
          <a:bodyPr/>
          <a:lstStyle/>
          <a:p>
            <a:pPr>
              <a:lnSpc>
                <a:spcPct val="100000"/>
              </a:lnSpc>
              <a:spcBef>
                <a:spcPts val="0"/>
              </a:spcBef>
            </a:pPr>
            <a:r>
              <a:rPr lang="en-US" dirty="0"/>
              <a:t>PET scan of myocardium using Fluorine 18 (F-18).</a:t>
            </a:r>
          </a:p>
          <a:p>
            <a:pPr>
              <a:lnSpc>
                <a:spcPct val="100000"/>
              </a:lnSpc>
              <a:spcBef>
                <a:spcPts val="0"/>
              </a:spcBef>
            </a:pPr>
            <a:r>
              <a:rPr lang="en-US" dirty="0"/>
              <a:t>Code(s):  ________________</a:t>
            </a:r>
          </a:p>
        </p:txBody>
      </p:sp>
    </p:spTree>
    <p:extLst>
      <p:ext uri="{BB962C8B-B14F-4D97-AF65-F5344CB8AC3E}">
        <p14:creationId xmlns:p14="http://schemas.microsoft.com/office/powerpoint/2010/main" val="34920827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p:txBody>
          <a:bodyPr/>
          <a:lstStyle/>
          <a:p>
            <a:r>
              <a:rPr lang="en-US" dirty="0"/>
              <a:t>Answer</a:t>
            </a:r>
          </a:p>
        </p:txBody>
      </p:sp>
      <p:pic>
        <p:nvPicPr>
          <p:cNvPr id="5" name="Picture 4">
            <a:extLst>
              <a:ext uri="{FF2B5EF4-FFF2-40B4-BE49-F238E27FC236}">
                <a16:creationId xmlns:a16="http://schemas.microsoft.com/office/drawing/2014/main" id="{35147569-BB6F-4681-935E-E9511999A198}"/>
              </a:ext>
            </a:extLst>
          </p:cNvPr>
          <p:cNvPicPr>
            <a:picLocks noChangeAspect="1"/>
          </p:cNvPicPr>
          <p:nvPr/>
        </p:nvPicPr>
        <p:blipFill>
          <a:blip r:embed="rId2"/>
          <a:stretch>
            <a:fillRect/>
          </a:stretch>
        </p:blipFill>
        <p:spPr>
          <a:xfrm>
            <a:off x="1042987" y="1366837"/>
            <a:ext cx="9892846" cy="4929188"/>
          </a:xfrm>
          <a:prstGeom prst="rect">
            <a:avLst/>
          </a:prstGeom>
        </p:spPr>
      </p:pic>
    </p:spTree>
    <p:extLst>
      <p:ext uri="{BB962C8B-B14F-4D97-AF65-F5344CB8AC3E}">
        <p14:creationId xmlns:p14="http://schemas.microsoft.com/office/powerpoint/2010/main" val="38389703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F66A1224-491A-4CA3-8ECA-CC704F8E6F64}"/>
              </a:ext>
            </a:extLst>
          </p:cNvPr>
          <p:cNvSpPr>
            <a:spLocks noGrp="1"/>
          </p:cNvSpPr>
          <p:nvPr>
            <p:ph idx="1"/>
          </p:nvPr>
        </p:nvSpPr>
        <p:spPr>
          <a:xfrm>
            <a:off x="216817" y="1178350"/>
            <a:ext cx="11774077" cy="5481241"/>
          </a:xfrm>
        </p:spPr>
        <p:txBody>
          <a:bodyPr/>
          <a:lstStyle/>
          <a:p>
            <a:pPr>
              <a:lnSpc>
                <a:spcPct val="100000"/>
              </a:lnSpc>
              <a:spcBef>
                <a:spcPts val="0"/>
              </a:spcBef>
            </a:pPr>
            <a:r>
              <a:rPr lang="en-US" dirty="0"/>
              <a:t>Technetium </a:t>
            </a:r>
            <a:r>
              <a:rPr lang="en-US" dirty="0" err="1"/>
              <a:t>tomo</a:t>
            </a:r>
            <a:r>
              <a:rPr lang="en-US" dirty="0"/>
              <a:t> scan of the spleen.</a:t>
            </a:r>
          </a:p>
          <a:p>
            <a:pPr>
              <a:lnSpc>
                <a:spcPct val="100000"/>
              </a:lnSpc>
              <a:spcBef>
                <a:spcPts val="0"/>
              </a:spcBef>
            </a:pPr>
            <a:r>
              <a:rPr lang="en-US" dirty="0"/>
              <a:t>Code(s):  __________________</a:t>
            </a:r>
          </a:p>
        </p:txBody>
      </p:sp>
    </p:spTree>
    <p:extLst>
      <p:ext uri="{BB962C8B-B14F-4D97-AF65-F5344CB8AC3E}">
        <p14:creationId xmlns:p14="http://schemas.microsoft.com/office/powerpoint/2010/main" val="2658687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Delivery - E</a:t>
            </a:r>
          </a:p>
        </p:txBody>
      </p:sp>
      <p:graphicFrame>
        <p:nvGraphicFramePr>
          <p:cNvPr id="4" name="Content Placeholder 4">
            <a:extLst>
              <a:ext uri="{FF2B5EF4-FFF2-40B4-BE49-F238E27FC236}">
                <a16:creationId xmlns:a16="http://schemas.microsoft.com/office/drawing/2014/main" id="{36049DAF-E33C-4AA9-ABD7-DE16889F9D3C}"/>
              </a:ext>
            </a:extLst>
          </p:cNvPr>
          <p:cNvGraphicFramePr>
            <a:graphicFrameLocks noGrp="1"/>
          </p:cNvGraphicFramePr>
          <p:nvPr>
            <p:ph idx="1"/>
            <p:extLst>
              <p:ext uri="{D42A27DB-BD31-4B8C-83A1-F6EECF244321}">
                <p14:modId xmlns:p14="http://schemas.microsoft.com/office/powerpoint/2010/main" val="1207634229"/>
              </p:ext>
            </p:extLst>
          </p:nvPr>
        </p:nvGraphicFramePr>
        <p:xfrm>
          <a:off x="773768" y="1132878"/>
          <a:ext cx="10788769" cy="4340525"/>
        </p:xfrm>
        <a:graphic>
          <a:graphicData uri="http://schemas.openxmlformats.org/drawingml/2006/table">
            <a:tbl>
              <a:tblPr firstRow="1" bandRow="1">
                <a:tableStyleId>{21E4AEA4-8DFA-4A89-87EB-49C32662AFE0}</a:tableStyleId>
              </a:tblPr>
              <a:tblGrid>
                <a:gridCol w="2864275">
                  <a:extLst>
                    <a:ext uri="{9D8B030D-6E8A-4147-A177-3AD203B41FA5}">
                      <a16:colId xmlns:a16="http://schemas.microsoft.com/office/drawing/2014/main" val="20000"/>
                    </a:ext>
                  </a:extLst>
                </a:gridCol>
                <a:gridCol w="2768799">
                  <a:extLst>
                    <a:ext uri="{9D8B030D-6E8A-4147-A177-3AD203B41FA5}">
                      <a16:colId xmlns:a16="http://schemas.microsoft.com/office/drawing/2014/main" val="20001"/>
                    </a:ext>
                  </a:extLst>
                </a:gridCol>
                <a:gridCol w="5155695">
                  <a:extLst>
                    <a:ext uri="{9D8B030D-6E8A-4147-A177-3AD203B41FA5}">
                      <a16:colId xmlns:a16="http://schemas.microsoft.com/office/drawing/2014/main" val="20002"/>
                    </a:ext>
                  </a:extLst>
                </a:gridCol>
              </a:tblGrid>
              <a:tr h="2015112">
                <a:tc rowSpan="3">
                  <a:txBody>
                    <a:bodyPr/>
                    <a:lstStyle/>
                    <a:p>
                      <a:pPr marL="0" marR="0" algn="ctr">
                        <a:spcBef>
                          <a:spcPts val="0"/>
                        </a:spcBef>
                        <a:spcAft>
                          <a:spcPts val="0"/>
                        </a:spcAft>
                      </a:pPr>
                      <a:r>
                        <a:rPr lang="en-US" sz="2800" dirty="0">
                          <a:latin typeface="Century Gothic" panose="020B0502020202020204" pitchFamily="34" charset="0"/>
                        </a:rPr>
                        <a:t>Delivery</a:t>
                      </a:r>
                    </a:p>
                    <a:p>
                      <a:pPr marL="0" marR="0" algn="ctr">
                        <a:spcBef>
                          <a:spcPts val="0"/>
                        </a:spcBef>
                        <a:spcAft>
                          <a:spcPts val="0"/>
                        </a:spcAft>
                      </a:pPr>
                      <a:r>
                        <a:rPr lang="en-US" sz="2800" dirty="0">
                          <a:latin typeface="Century Gothic" panose="020B0502020202020204" pitchFamily="34" charset="0"/>
                        </a:rPr>
                        <a:t>E</a:t>
                      </a:r>
                      <a:endParaRPr lang="en-US" sz="2800" dirty="0">
                        <a:solidFill>
                          <a:schemeClr val="tx1"/>
                        </a:solidFill>
                        <a:latin typeface="Century Gothic" panose="020B0502020202020204" pitchFamily="34" charset="0"/>
                      </a:endParaRPr>
                    </a:p>
                  </a:txBody>
                  <a:tcPr marL="68580" marR="68580" marT="0" marB="0">
                    <a:solidFill>
                      <a:schemeClr val="accent1">
                        <a:lumMod val="75000"/>
                      </a:schemeClr>
                    </a:solidFill>
                  </a:tcPr>
                </a:tc>
                <a:tc>
                  <a:txBody>
                    <a:bodyPr/>
                    <a:lstStyle/>
                    <a:p>
                      <a:pPr marL="0" marR="0">
                        <a:spcBef>
                          <a:spcPts val="0"/>
                        </a:spcBef>
                        <a:spcAft>
                          <a:spcPts val="0"/>
                        </a:spcAft>
                      </a:pPr>
                      <a:r>
                        <a:rPr lang="en-US" sz="2400" dirty="0">
                          <a:latin typeface="Century Gothic" panose="020B0502020202020204" pitchFamily="34" charset="0"/>
                        </a:rPr>
                        <a:t>Definition</a:t>
                      </a:r>
                      <a:endParaRPr lang="en-US" sz="2400" dirty="0">
                        <a:solidFill>
                          <a:schemeClr val="tx1"/>
                        </a:solidFill>
                        <a:latin typeface="Century Gothic" panose="020B0502020202020204" pitchFamily="34" charset="0"/>
                        <a:ea typeface="Calibri"/>
                        <a:cs typeface="Times New Roman"/>
                      </a:endParaRPr>
                    </a:p>
                  </a:txBody>
                  <a:tcPr marL="68580" marR="68580" marT="0" marB="0">
                    <a:solidFill>
                      <a:schemeClr val="accent1">
                        <a:lumMod val="75000"/>
                      </a:schemeClr>
                    </a:solidFill>
                  </a:tcPr>
                </a:tc>
                <a:tc>
                  <a:txBody>
                    <a:bodyPr/>
                    <a:lstStyle/>
                    <a:p>
                      <a:pPr marL="0" marR="0">
                        <a:spcBef>
                          <a:spcPts val="0"/>
                        </a:spcBef>
                        <a:spcAft>
                          <a:spcPts val="0"/>
                        </a:spcAft>
                      </a:pPr>
                      <a:r>
                        <a:rPr lang="en-US" sz="2400" kern="1200" dirty="0">
                          <a:latin typeface="Century Gothic" panose="020B0502020202020204" pitchFamily="34" charset="0"/>
                        </a:rPr>
                        <a:t>Assisting the passage of the products of conception from the genital canal</a:t>
                      </a:r>
                      <a:endParaRPr lang="en-US" sz="2400" dirty="0">
                        <a:solidFill>
                          <a:schemeClr val="tx1"/>
                        </a:solidFill>
                        <a:latin typeface="Century Gothic" panose="020B0502020202020204" pitchFamily="34" charset="0"/>
                        <a:ea typeface="Calibri"/>
                        <a:cs typeface="Times New Roman"/>
                      </a:endParaRPr>
                    </a:p>
                  </a:txBody>
                  <a:tcPr marL="68580" marR="68580" marT="0" marB="0">
                    <a:solidFill>
                      <a:schemeClr val="accent1">
                        <a:lumMod val="75000"/>
                      </a:schemeClr>
                    </a:solidFill>
                  </a:tcPr>
                </a:tc>
                <a:extLst>
                  <a:ext uri="{0D108BD9-81ED-4DB2-BD59-A6C34878D82A}">
                    <a16:rowId xmlns:a16="http://schemas.microsoft.com/office/drawing/2014/main" val="10000"/>
                  </a:ext>
                </a:extLst>
              </a:tr>
              <a:tr h="1704814">
                <a:tc vMerge="1">
                  <a:txBody>
                    <a:bodyPr/>
                    <a:lstStyle/>
                    <a:p>
                      <a:endParaRPr lang="en-US"/>
                    </a:p>
                  </a:txBody>
                  <a:tcPr/>
                </a:tc>
                <a:tc>
                  <a:txBody>
                    <a:bodyPr/>
                    <a:lstStyle/>
                    <a:p>
                      <a:pPr marL="0" marR="0">
                        <a:spcBef>
                          <a:spcPts val="0"/>
                        </a:spcBef>
                        <a:spcAft>
                          <a:spcPts val="0"/>
                        </a:spcAft>
                      </a:pPr>
                      <a:r>
                        <a:rPr lang="en-US" sz="2400" dirty="0">
                          <a:latin typeface="Century Gothic" panose="020B0502020202020204" pitchFamily="34" charset="0"/>
                        </a:rPr>
                        <a:t>Explanation</a:t>
                      </a:r>
                      <a:endParaRPr lang="en-US" sz="2400" dirty="0">
                        <a:latin typeface="Century Gothic" panose="020B0502020202020204" pitchFamily="34" charset="0"/>
                        <a:ea typeface="Calibri"/>
                        <a:cs typeface="Times New Roman"/>
                      </a:endParaRPr>
                    </a:p>
                  </a:txBody>
                  <a:tcPr marL="68580" marR="68580" marT="0" marB="0">
                    <a:solidFill>
                      <a:schemeClr val="accent1">
                        <a:lumMod val="40000"/>
                        <a:lumOff val="60000"/>
                      </a:schemeClr>
                    </a:solidFill>
                  </a:tcPr>
                </a:tc>
                <a:tc>
                  <a:txBody>
                    <a:bodyPr/>
                    <a:lstStyle/>
                    <a:p>
                      <a:pPr marL="0" marR="0">
                        <a:spcBef>
                          <a:spcPts val="0"/>
                        </a:spcBef>
                        <a:spcAft>
                          <a:spcPts val="0"/>
                        </a:spcAft>
                      </a:pPr>
                      <a:r>
                        <a:rPr lang="en-US" sz="2400" kern="1200" dirty="0">
                          <a:latin typeface="Century Gothic" panose="020B0502020202020204" pitchFamily="34" charset="0"/>
                        </a:rPr>
                        <a:t>Applies only to manually-assisted, vaginal delivery</a:t>
                      </a:r>
                      <a:endParaRPr lang="en-US" sz="2400" dirty="0">
                        <a:latin typeface="Century Gothic" panose="020B0502020202020204" pitchFamily="34" charset="0"/>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1"/>
                  </a:ext>
                </a:extLst>
              </a:tr>
              <a:tr h="620599">
                <a:tc vMerge="1">
                  <a:txBody>
                    <a:bodyPr/>
                    <a:lstStyle/>
                    <a:p>
                      <a:endParaRPr lang="en-US"/>
                    </a:p>
                  </a:txBody>
                  <a:tcPr/>
                </a:tc>
                <a:tc>
                  <a:txBody>
                    <a:bodyPr/>
                    <a:lstStyle/>
                    <a:p>
                      <a:pPr marL="0" marR="0">
                        <a:spcBef>
                          <a:spcPts val="0"/>
                        </a:spcBef>
                        <a:spcAft>
                          <a:spcPts val="0"/>
                        </a:spcAft>
                      </a:pPr>
                      <a:r>
                        <a:rPr lang="en-US" sz="2400" dirty="0">
                          <a:latin typeface="Century Gothic" panose="020B0502020202020204" pitchFamily="34" charset="0"/>
                        </a:rPr>
                        <a:t>Examples</a:t>
                      </a:r>
                      <a:endParaRPr lang="en-US" sz="2400" dirty="0">
                        <a:latin typeface="Century Gothic" panose="020B0502020202020204" pitchFamily="34" charset="0"/>
                        <a:ea typeface="Calibri"/>
                        <a:cs typeface="Times New Roman"/>
                      </a:endParaRPr>
                    </a:p>
                  </a:txBody>
                  <a:tcPr marL="68580" marR="68580" marT="0" marB="0">
                    <a:solidFill>
                      <a:schemeClr val="accent1">
                        <a:lumMod val="40000"/>
                        <a:lumOff val="60000"/>
                      </a:schemeClr>
                    </a:solidFill>
                  </a:tcPr>
                </a:tc>
                <a:tc>
                  <a:txBody>
                    <a:bodyPr/>
                    <a:lstStyle/>
                    <a:p>
                      <a:pPr marL="0" marR="0">
                        <a:spcBef>
                          <a:spcPts val="0"/>
                        </a:spcBef>
                        <a:spcAft>
                          <a:spcPts val="0"/>
                        </a:spcAft>
                      </a:pPr>
                      <a:r>
                        <a:rPr lang="en-US" sz="2400" kern="1200" dirty="0">
                          <a:latin typeface="Century Gothic" panose="020B0502020202020204" pitchFamily="34" charset="0"/>
                        </a:rPr>
                        <a:t>Manually-assisted delivery</a:t>
                      </a:r>
                      <a:endParaRPr lang="en-US" sz="2400" dirty="0">
                        <a:latin typeface="Century Gothic" panose="020B0502020202020204" pitchFamily="34" charset="0"/>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2"/>
                  </a:ext>
                </a:extLst>
              </a:tr>
            </a:tbl>
          </a:graphicData>
        </a:graphic>
      </p:graphicFrame>
      <p:sp>
        <p:nvSpPr>
          <p:cNvPr id="5" name="TextBox 4">
            <a:extLst>
              <a:ext uri="{FF2B5EF4-FFF2-40B4-BE49-F238E27FC236}">
                <a16:creationId xmlns:a16="http://schemas.microsoft.com/office/drawing/2014/main" id="{5034EF92-E467-4B71-97C6-E91BBCCE24AB}"/>
              </a:ext>
            </a:extLst>
          </p:cNvPr>
          <p:cNvSpPr txBox="1"/>
          <p:nvPr/>
        </p:nvSpPr>
        <p:spPr>
          <a:xfrm>
            <a:off x="964720" y="5667555"/>
            <a:ext cx="10406867" cy="1015663"/>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defRPr/>
            </a:pPr>
            <a:r>
              <a:rPr lang="en-US" sz="2000" b="1" dirty="0">
                <a:solidFill>
                  <a:schemeClr val="tx1"/>
                </a:solidFill>
                <a:latin typeface="Century Gothic" panose="020B0502020202020204" pitchFamily="34" charset="0"/>
                <a:cs typeface="Arial" pitchFamily="34" charset="0"/>
              </a:rPr>
              <a:t>Delivery</a:t>
            </a:r>
            <a:r>
              <a:rPr lang="en-US" sz="2000" dirty="0">
                <a:solidFill>
                  <a:schemeClr val="tx1"/>
                </a:solidFill>
                <a:latin typeface="Century Gothic" panose="020B0502020202020204" pitchFamily="34" charset="0"/>
                <a:cs typeface="Arial" pitchFamily="34" charset="0"/>
              </a:rPr>
              <a:t> applies only to manually-assisted, vaginal delivery and is defined as assisting the passage of products of conception from the genital canal.  </a:t>
            </a:r>
            <a:r>
              <a:rPr lang="en-US" sz="2000" i="1" dirty="0">
                <a:solidFill>
                  <a:schemeClr val="tx1"/>
                </a:solidFill>
                <a:latin typeface="Century Gothic" panose="020B0502020202020204" pitchFamily="34" charset="0"/>
                <a:cs typeface="Arial" pitchFamily="34" charset="0"/>
              </a:rPr>
              <a:t>Cesarean deliveries are coded in this section to the root operation </a:t>
            </a:r>
            <a:r>
              <a:rPr lang="en-US" sz="2000" b="1" i="1" dirty="0">
                <a:solidFill>
                  <a:schemeClr val="tx1"/>
                </a:solidFill>
                <a:latin typeface="Century Gothic" panose="020B0502020202020204" pitchFamily="34" charset="0"/>
                <a:cs typeface="Arial" pitchFamily="34" charset="0"/>
              </a:rPr>
              <a:t>Extraction</a:t>
            </a:r>
            <a:r>
              <a:rPr lang="en-US" sz="2000" i="1" dirty="0">
                <a:solidFill>
                  <a:schemeClr val="tx1"/>
                </a:solidFill>
                <a:latin typeface="Century Gothic" panose="020B0502020202020204" pitchFamily="34" charset="0"/>
                <a:cs typeface="Arial" pitchFamily="34" charset="0"/>
              </a:rPr>
              <a:t>.</a:t>
            </a:r>
          </a:p>
        </p:txBody>
      </p:sp>
    </p:spTree>
    <p:extLst>
      <p:ext uri="{BB962C8B-B14F-4D97-AF65-F5344CB8AC3E}">
        <p14:creationId xmlns:p14="http://schemas.microsoft.com/office/powerpoint/2010/main" val="5662360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p:txBody>
          <a:bodyPr/>
          <a:lstStyle/>
          <a:p>
            <a:r>
              <a:rPr lang="en-US" dirty="0"/>
              <a:t>Answer</a:t>
            </a:r>
          </a:p>
        </p:txBody>
      </p:sp>
      <p:pic>
        <p:nvPicPr>
          <p:cNvPr id="4" name="Picture 3">
            <a:extLst>
              <a:ext uri="{FF2B5EF4-FFF2-40B4-BE49-F238E27FC236}">
                <a16:creationId xmlns:a16="http://schemas.microsoft.com/office/drawing/2014/main" id="{EA363424-7036-459C-8F6F-5A39010C6A69}"/>
              </a:ext>
            </a:extLst>
          </p:cNvPr>
          <p:cNvPicPr>
            <a:picLocks noChangeAspect="1"/>
          </p:cNvPicPr>
          <p:nvPr/>
        </p:nvPicPr>
        <p:blipFill>
          <a:blip r:embed="rId2"/>
          <a:stretch>
            <a:fillRect/>
          </a:stretch>
        </p:blipFill>
        <p:spPr>
          <a:xfrm>
            <a:off x="1119187" y="1833562"/>
            <a:ext cx="9717244" cy="4243388"/>
          </a:xfrm>
          <a:prstGeom prst="rect">
            <a:avLst/>
          </a:prstGeom>
        </p:spPr>
      </p:pic>
    </p:spTree>
    <p:extLst>
      <p:ext uri="{BB962C8B-B14F-4D97-AF65-F5344CB8AC3E}">
        <p14:creationId xmlns:p14="http://schemas.microsoft.com/office/powerpoint/2010/main" val="22279019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p:txBody>
          <a:bodyPr/>
          <a:lstStyle/>
          <a:p>
            <a:r>
              <a:rPr lang="en-US" dirty="0"/>
              <a:t>Radiation Therapy - D</a:t>
            </a:r>
          </a:p>
        </p:txBody>
      </p:sp>
      <p:pic>
        <p:nvPicPr>
          <p:cNvPr id="4" name="Picture 1">
            <a:extLst>
              <a:ext uri="{FF2B5EF4-FFF2-40B4-BE49-F238E27FC236}">
                <a16:creationId xmlns:a16="http://schemas.microsoft.com/office/drawing/2014/main" id="{619CF4AC-EAE7-466F-913C-D285B35822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756" y="1119556"/>
            <a:ext cx="3788993"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3959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p:txBody>
          <a:bodyPr/>
          <a:lstStyle/>
          <a:p>
            <a:r>
              <a:rPr lang="en-US" dirty="0"/>
              <a:t>Radiation Therapy - D</a:t>
            </a:r>
          </a:p>
        </p:txBody>
      </p:sp>
      <p:graphicFrame>
        <p:nvGraphicFramePr>
          <p:cNvPr id="4" name="Table 3">
            <a:extLst>
              <a:ext uri="{FF2B5EF4-FFF2-40B4-BE49-F238E27FC236}">
                <a16:creationId xmlns:a16="http://schemas.microsoft.com/office/drawing/2014/main" id="{B7CAD2C7-9C8E-43AD-8348-F8716767E4BF}"/>
              </a:ext>
            </a:extLst>
          </p:cNvPr>
          <p:cNvGraphicFramePr>
            <a:graphicFrameLocks noGrp="1"/>
          </p:cNvGraphicFramePr>
          <p:nvPr>
            <p:extLst>
              <p:ext uri="{D42A27DB-BD31-4B8C-83A1-F6EECF244321}">
                <p14:modId xmlns:p14="http://schemas.microsoft.com/office/powerpoint/2010/main" val="420440908"/>
              </p:ext>
            </p:extLst>
          </p:nvPr>
        </p:nvGraphicFramePr>
        <p:xfrm>
          <a:off x="352425" y="1704974"/>
          <a:ext cx="11458578" cy="2352675"/>
        </p:xfrm>
        <a:graphic>
          <a:graphicData uri="http://schemas.openxmlformats.org/drawingml/2006/table">
            <a:tbl>
              <a:tblPr firstRow="1" bandRow="1">
                <a:tableStyleId>{21E4AEA4-8DFA-4A89-87EB-49C32662AFE0}</a:tableStyleId>
              </a:tblPr>
              <a:tblGrid>
                <a:gridCol w="1605771">
                  <a:extLst>
                    <a:ext uri="{9D8B030D-6E8A-4147-A177-3AD203B41FA5}">
                      <a16:colId xmlns:a16="http://schemas.microsoft.com/office/drawing/2014/main" val="20000"/>
                    </a:ext>
                  </a:extLst>
                </a:gridCol>
                <a:gridCol w="1668109">
                  <a:extLst>
                    <a:ext uri="{9D8B030D-6E8A-4147-A177-3AD203B41FA5}">
                      <a16:colId xmlns:a16="http://schemas.microsoft.com/office/drawing/2014/main" val="20001"/>
                    </a:ext>
                  </a:extLst>
                </a:gridCol>
                <a:gridCol w="1708107">
                  <a:extLst>
                    <a:ext uri="{9D8B030D-6E8A-4147-A177-3AD203B41FA5}">
                      <a16:colId xmlns:a16="http://schemas.microsoft.com/office/drawing/2014/main" val="20002"/>
                    </a:ext>
                  </a:extLst>
                </a:gridCol>
                <a:gridCol w="1594237">
                  <a:extLst>
                    <a:ext uri="{9D8B030D-6E8A-4147-A177-3AD203B41FA5}">
                      <a16:colId xmlns:a16="http://schemas.microsoft.com/office/drawing/2014/main" val="20003"/>
                    </a:ext>
                  </a:extLst>
                </a:gridCol>
                <a:gridCol w="1608474">
                  <a:extLst>
                    <a:ext uri="{9D8B030D-6E8A-4147-A177-3AD203B41FA5}">
                      <a16:colId xmlns:a16="http://schemas.microsoft.com/office/drawing/2014/main" val="20004"/>
                    </a:ext>
                  </a:extLst>
                </a:gridCol>
                <a:gridCol w="1636940">
                  <a:extLst>
                    <a:ext uri="{9D8B030D-6E8A-4147-A177-3AD203B41FA5}">
                      <a16:colId xmlns:a16="http://schemas.microsoft.com/office/drawing/2014/main" val="20005"/>
                    </a:ext>
                  </a:extLst>
                </a:gridCol>
                <a:gridCol w="1636940">
                  <a:extLst>
                    <a:ext uri="{9D8B030D-6E8A-4147-A177-3AD203B41FA5}">
                      <a16:colId xmlns:a16="http://schemas.microsoft.com/office/drawing/2014/main" val="20006"/>
                    </a:ext>
                  </a:extLst>
                </a:gridCol>
              </a:tblGrid>
              <a:tr h="968744">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1</a:t>
                      </a:r>
                    </a:p>
                  </a:txBody>
                  <a:tcPr marT="45711" marB="45711">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2</a:t>
                      </a:r>
                    </a:p>
                  </a:txBody>
                  <a:tcPr marT="45711" marB="45711">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3</a:t>
                      </a:r>
                    </a:p>
                  </a:txBody>
                  <a:tcPr marT="45711" marB="45711">
                    <a:solidFill>
                      <a:schemeClr val="accent1">
                        <a:lumMod val="75000"/>
                      </a:schemeClr>
                    </a:solidFill>
                  </a:tcPr>
                </a:tc>
                <a:tc>
                  <a:txBody>
                    <a:bodyPr/>
                    <a:lstStyle/>
                    <a:p>
                      <a:pPr algn="ctr"/>
                      <a:r>
                        <a:rPr lang="en-US" sz="1800" dirty="0">
                          <a:latin typeface="Century Gothic" panose="020B0502020202020204" pitchFamily="34" charset="0"/>
                        </a:rPr>
                        <a:t>Character</a:t>
                      </a:r>
                    </a:p>
                    <a:p>
                      <a:pPr algn="ctr"/>
                      <a:r>
                        <a:rPr lang="en-US" sz="2000" dirty="0">
                          <a:latin typeface="Century Gothic" panose="020B0502020202020204" pitchFamily="34" charset="0"/>
                        </a:rPr>
                        <a:t>4</a:t>
                      </a:r>
                    </a:p>
                  </a:txBody>
                  <a:tcPr marT="45711" marB="45711">
                    <a:solidFill>
                      <a:schemeClr val="accent1">
                        <a:lumMod val="75000"/>
                      </a:schemeClr>
                    </a:solidFill>
                  </a:tcPr>
                </a:tc>
                <a:tc>
                  <a:txBody>
                    <a:bodyPr/>
                    <a:lstStyle/>
                    <a:p>
                      <a:pPr algn="ctr"/>
                      <a:r>
                        <a:rPr lang="en-US" sz="1800" dirty="0">
                          <a:latin typeface="Century Gothic" panose="020B0502020202020204" pitchFamily="34" charset="0"/>
                        </a:rPr>
                        <a:t>Character</a:t>
                      </a:r>
                    </a:p>
                    <a:p>
                      <a:pPr algn="ctr"/>
                      <a:r>
                        <a:rPr lang="en-US" sz="2000" dirty="0">
                          <a:latin typeface="Century Gothic" panose="020B0502020202020204" pitchFamily="34" charset="0"/>
                        </a:rPr>
                        <a:t>5</a:t>
                      </a:r>
                    </a:p>
                  </a:txBody>
                  <a:tcPr marT="45711" marB="45711">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6</a:t>
                      </a:r>
                    </a:p>
                  </a:txBody>
                  <a:tcPr marT="45711" marB="45711">
                    <a:solidFill>
                      <a:schemeClr val="accent1">
                        <a:lumMod val="75000"/>
                      </a:schemeClr>
                    </a:solidFill>
                  </a:tcPr>
                </a:tc>
                <a:tc>
                  <a:txBody>
                    <a:bodyPr/>
                    <a:lstStyle/>
                    <a:p>
                      <a:pPr algn="ctr"/>
                      <a:r>
                        <a:rPr lang="en-US" sz="2000" dirty="0">
                          <a:latin typeface="Century Gothic" panose="020B0502020202020204" pitchFamily="34" charset="0"/>
                        </a:rPr>
                        <a:t>Character</a:t>
                      </a:r>
                    </a:p>
                    <a:p>
                      <a:pPr algn="ctr"/>
                      <a:r>
                        <a:rPr lang="en-US" sz="2000" dirty="0">
                          <a:latin typeface="Century Gothic" panose="020B0502020202020204" pitchFamily="34" charset="0"/>
                        </a:rPr>
                        <a:t>7</a:t>
                      </a:r>
                    </a:p>
                  </a:txBody>
                  <a:tcPr marT="45711" marB="45711">
                    <a:solidFill>
                      <a:schemeClr val="accent1">
                        <a:lumMod val="75000"/>
                      </a:schemeClr>
                    </a:solidFill>
                  </a:tcPr>
                </a:tc>
                <a:extLst>
                  <a:ext uri="{0D108BD9-81ED-4DB2-BD59-A6C34878D82A}">
                    <a16:rowId xmlns:a16="http://schemas.microsoft.com/office/drawing/2014/main" val="10000"/>
                  </a:ext>
                </a:extLst>
              </a:tr>
              <a:tr h="1383931">
                <a:tc>
                  <a:txBody>
                    <a:bodyPr/>
                    <a:lstStyle/>
                    <a:p>
                      <a:pPr algn="ctr"/>
                      <a:r>
                        <a:rPr lang="en-US" sz="2000" dirty="0">
                          <a:latin typeface="Century Gothic" panose="020B0502020202020204" pitchFamily="34" charset="0"/>
                        </a:rPr>
                        <a:t>Section</a:t>
                      </a:r>
                    </a:p>
                    <a:p>
                      <a:pPr algn="ctr"/>
                      <a:endParaRPr lang="en-US" sz="2000" dirty="0">
                        <a:latin typeface="Century Gothic" panose="020B0502020202020204" pitchFamily="34" charset="0"/>
                      </a:endParaRPr>
                    </a:p>
                    <a:p>
                      <a:pPr algn="ctr"/>
                      <a:endParaRPr lang="en-US" sz="2000" dirty="0">
                        <a:latin typeface="Century Gothic" panose="020B0502020202020204" pitchFamily="34" charset="0"/>
                      </a:endParaRPr>
                    </a:p>
                  </a:txBody>
                  <a:tcPr marT="45711" marB="45711">
                    <a:solidFill>
                      <a:schemeClr val="accent1">
                        <a:lumMod val="40000"/>
                        <a:lumOff val="60000"/>
                      </a:schemeClr>
                    </a:solidFill>
                  </a:tcPr>
                </a:tc>
                <a:tc>
                  <a:txBody>
                    <a:bodyPr/>
                    <a:lstStyle/>
                    <a:p>
                      <a:pPr algn="ctr"/>
                      <a:r>
                        <a:rPr lang="en-US" sz="2000" dirty="0">
                          <a:latin typeface="Century Gothic" panose="020B0502020202020204" pitchFamily="34" charset="0"/>
                        </a:rPr>
                        <a:t>Body System</a:t>
                      </a:r>
                    </a:p>
                  </a:txBody>
                  <a:tcPr marT="45711" marB="45711">
                    <a:solidFill>
                      <a:schemeClr val="accent1">
                        <a:lumMod val="40000"/>
                        <a:lumOff val="60000"/>
                      </a:schemeClr>
                    </a:solidFill>
                  </a:tcPr>
                </a:tc>
                <a:tc>
                  <a:txBody>
                    <a:bodyPr/>
                    <a:lstStyle/>
                    <a:p>
                      <a:pPr algn="ctr"/>
                      <a:r>
                        <a:rPr lang="en-US" sz="2000" dirty="0">
                          <a:latin typeface="Century Gothic" panose="020B0502020202020204" pitchFamily="34" charset="0"/>
                        </a:rPr>
                        <a:t>Root Type</a:t>
                      </a:r>
                    </a:p>
                  </a:txBody>
                  <a:tcPr marT="45711" marB="45711">
                    <a:solidFill>
                      <a:schemeClr val="accent1">
                        <a:lumMod val="40000"/>
                        <a:lumOff val="60000"/>
                      </a:schemeClr>
                    </a:solidFill>
                  </a:tcPr>
                </a:tc>
                <a:tc>
                  <a:txBody>
                    <a:bodyPr/>
                    <a:lstStyle/>
                    <a:p>
                      <a:pPr algn="ctr"/>
                      <a:r>
                        <a:rPr lang="en-US" sz="2000" dirty="0">
                          <a:latin typeface="Century Gothic" panose="020B0502020202020204" pitchFamily="34" charset="0"/>
                        </a:rPr>
                        <a:t>Treatment</a:t>
                      </a:r>
                    </a:p>
                    <a:p>
                      <a:pPr algn="ctr"/>
                      <a:r>
                        <a:rPr lang="en-US" sz="2000" dirty="0">
                          <a:latin typeface="Century Gothic" panose="020B0502020202020204" pitchFamily="34" charset="0"/>
                        </a:rPr>
                        <a:t>Site</a:t>
                      </a:r>
                    </a:p>
                  </a:txBody>
                  <a:tcPr marT="45711" marB="45711">
                    <a:solidFill>
                      <a:schemeClr val="accent1">
                        <a:lumMod val="40000"/>
                        <a:lumOff val="60000"/>
                      </a:schemeClr>
                    </a:solidFill>
                  </a:tcPr>
                </a:tc>
                <a:tc>
                  <a:txBody>
                    <a:bodyPr/>
                    <a:lstStyle/>
                    <a:p>
                      <a:pPr algn="ctr"/>
                      <a:r>
                        <a:rPr lang="en-US" sz="2000" dirty="0">
                          <a:latin typeface="Century Gothic" panose="020B0502020202020204" pitchFamily="34" charset="0"/>
                        </a:rPr>
                        <a:t>Modality</a:t>
                      </a:r>
                    </a:p>
                    <a:p>
                      <a:pPr algn="ctr"/>
                      <a:r>
                        <a:rPr lang="en-US" sz="2000" dirty="0">
                          <a:latin typeface="Century Gothic" panose="020B0502020202020204" pitchFamily="34" charset="0"/>
                        </a:rPr>
                        <a:t>Qualifier</a:t>
                      </a:r>
                    </a:p>
                  </a:txBody>
                  <a:tcPr marT="45711" marB="45711">
                    <a:solidFill>
                      <a:schemeClr val="accent1">
                        <a:lumMod val="40000"/>
                        <a:lumOff val="60000"/>
                      </a:schemeClr>
                    </a:solidFill>
                  </a:tcPr>
                </a:tc>
                <a:tc>
                  <a:txBody>
                    <a:bodyPr/>
                    <a:lstStyle/>
                    <a:p>
                      <a:pPr algn="ctr"/>
                      <a:r>
                        <a:rPr lang="en-US" sz="2000" dirty="0">
                          <a:latin typeface="Century Gothic" panose="020B0502020202020204" pitchFamily="34" charset="0"/>
                        </a:rPr>
                        <a:t>Isotope</a:t>
                      </a:r>
                    </a:p>
                  </a:txBody>
                  <a:tcPr marT="45711" marB="45711">
                    <a:solidFill>
                      <a:schemeClr val="accent1">
                        <a:lumMod val="40000"/>
                        <a:lumOff val="60000"/>
                      </a:schemeClr>
                    </a:solidFill>
                  </a:tcPr>
                </a:tc>
                <a:tc>
                  <a:txBody>
                    <a:bodyPr/>
                    <a:lstStyle/>
                    <a:p>
                      <a:pPr algn="ctr"/>
                      <a:r>
                        <a:rPr lang="en-US" sz="2000" dirty="0">
                          <a:latin typeface="Century Gothic" panose="020B0502020202020204" pitchFamily="34" charset="0"/>
                        </a:rPr>
                        <a:t>Qualifier</a:t>
                      </a:r>
                    </a:p>
                  </a:txBody>
                  <a:tcPr marT="45711" marB="45711">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5" name="Up Arrow 4">
            <a:extLst>
              <a:ext uri="{FF2B5EF4-FFF2-40B4-BE49-F238E27FC236}">
                <a16:creationId xmlns:a16="http://schemas.microsoft.com/office/drawing/2014/main" id="{C160CF6B-78D0-4880-907B-A9988FABA925}"/>
              </a:ext>
            </a:extLst>
          </p:cNvPr>
          <p:cNvSpPr>
            <a:spLocks noChangeArrowheads="1"/>
          </p:cNvSpPr>
          <p:nvPr/>
        </p:nvSpPr>
        <p:spPr bwMode="auto">
          <a:xfrm>
            <a:off x="5591174" y="4171950"/>
            <a:ext cx="1190625" cy="1076325"/>
          </a:xfrm>
          <a:prstGeom prst="upArrow">
            <a:avLst>
              <a:gd name="adj1" fmla="val 50000"/>
              <a:gd name="adj2" fmla="val 50000"/>
            </a:avLst>
          </a:prstGeom>
          <a:ln>
            <a:headEnd/>
            <a:tailEnd/>
          </a:ln>
        </p:spPr>
        <p:style>
          <a:lnRef idx="0">
            <a:schemeClr val="accent1"/>
          </a:lnRef>
          <a:fillRef idx="3">
            <a:schemeClr val="accent1"/>
          </a:fillRef>
          <a:effectRef idx="3">
            <a:schemeClr val="accent1"/>
          </a:effectRef>
          <a:fontRef idx="minor">
            <a:schemeClr val="lt1"/>
          </a:fontRef>
        </p:style>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6" name="Up Arrow 5">
            <a:extLst>
              <a:ext uri="{FF2B5EF4-FFF2-40B4-BE49-F238E27FC236}">
                <a16:creationId xmlns:a16="http://schemas.microsoft.com/office/drawing/2014/main" id="{5873E2A6-A670-4A38-B83A-72405FB1831F}"/>
              </a:ext>
            </a:extLst>
          </p:cNvPr>
          <p:cNvSpPr>
            <a:spLocks noChangeArrowheads="1"/>
          </p:cNvSpPr>
          <p:nvPr/>
        </p:nvSpPr>
        <p:spPr bwMode="auto">
          <a:xfrm>
            <a:off x="7124699" y="4176196"/>
            <a:ext cx="1190625" cy="1076325"/>
          </a:xfrm>
          <a:prstGeom prst="upArrow">
            <a:avLst>
              <a:gd name="adj1" fmla="val 50000"/>
              <a:gd name="adj2" fmla="val 50000"/>
            </a:avLst>
          </a:prstGeom>
          <a:ln>
            <a:headEnd/>
            <a:tailEnd/>
          </a:ln>
        </p:spPr>
        <p:style>
          <a:lnRef idx="0">
            <a:schemeClr val="accent1"/>
          </a:lnRef>
          <a:fillRef idx="3">
            <a:schemeClr val="accent1"/>
          </a:fillRef>
          <a:effectRef idx="3">
            <a:schemeClr val="accent1"/>
          </a:effectRef>
          <a:fontRef idx="minor">
            <a:schemeClr val="lt1"/>
          </a:fontRef>
        </p:style>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7" name="Up Arrow 6">
            <a:extLst>
              <a:ext uri="{FF2B5EF4-FFF2-40B4-BE49-F238E27FC236}">
                <a16:creationId xmlns:a16="http://schemas.microsoft.com/office/drawing/2014/main" id="{E32FBD90-CB85-411D-82B8-69E69778DD5E}"/>
              </a:ext>
            </a:extLst>
          </p:cNvPr>
          <p:cNvSpPr>
            <a:spLocks noChangeArrowheads="1"/>
          </p:cNvSpPr>
          <p:nvPr/>
        </p:nvSpPr>
        <p:spPr bwMode="auto">
          <a:xfrm>
            <a:off x="8791574" y="4171950"/>
            <a:ext cx="1190625" cy="1076325"/>
          </a:xfrm>
          <a:prstGeom prst="upArrow">
            <a:avLst>
              <a:gd name="adj1" fmla="val 50000"/>
              <a:gd name="adj2" fmla="val 50000"/>
            </a:avLst>
          </a:prstGeom>
          <a:ln>
            <a:headEnd/>
            <a:tailEnd/>
          </a:ln>
        </p:spPr>
        <p:style>
          <a:lnRef idx="0">
            <a:schemeClr val="accent1"/>
          </a:lnRef>
          <a:fillRef idx="3">
            <a:schemeClr val="accent1"/>
          </a:fillRef>
          <a:effectRef idx="3">
            <a:schemeClr val="accent1"/>
          </a:effectRef>
          <a:fontRef idx="minor">
            <a:schemeClr val="lt1"/>
          </a:fontRef>
        </p:style>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Tree>
    <p:extLst>
      <p:ext uri="{BB962C8B-B14F-4D97-AF65-F5344CB8AC3E}">
        <p14:creationId xmlns:p14="http://schemas.microsoft.com/office/powerpoint/2010/main" val="2079994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p:txBody>
          <a:bodyPr/>
          <a:lstStyle/>
          <a:p>
            <a:r>
              <a:rPr lang="en-US" dirty="0"/>
              <a:t>Root Types in Radiation Therapy</a:t>
            </a:r>
          </a:p>
        </p:txBody>
      </p:sp>
      <p:sp>
        <p:nvSpPr>
          <p:cNvPr id="3" name="Content Placeholder 2">
            <a:extLst>
              <a:ext uri="{FF2B5EF4-FFF2-40B4-BE49-F238E27FC236}">
                <a16:creationId xmlns:a16="http://schemas.microsoft.com/office/drawing/2014/main" id="{F66A1224-491A-4CA3-8ECA-CC704F8E6F64}"/>
              </a:ext>
            </a:extLst>
          </p:cNvPr>
          <p:cNvSpPr>
            <a:spLocks noGrp="1"/>
          </p:cNvSpPr>
          <p:nvPr>
            <p:ph idx="1"/>
          </p:nvPr>
        </p:nvSpPr>
        <p:spPr>
          <a:xfrm>
            <a:off x="216817" y="1178350"/>
            <a:ext cx="11774077" cy="5481241"/>
          </a:xfrm>
        </p:spPr>
        <p:txBody>
          <a:bodyPr/>
          <a:lstStyle/>
          <a:p>
            <a:pPr>
              <a:lnSpc>
                <a:spcPct val="100000"/>
              </a:lnSpc>
              <a:spcBef>
                <a:spcPts val="0"/>
              </a:spcBef>
            </a:pPr>
            <a:r>
              <a:rPr lang="en-US" dirty="0"/>
              <a:t>Beam Radiation</a:t>
            </a:r>
          </a:p>
          <a:p>
            <a:pPr>
              <a:lnSpc>
                <a:spcPct val="100000"/>
              </a:lnSpc>
              <a:spcBef>
                <a:spcPts val="0"/>
              </a:spcBef>
            </a:pPr>
            <a:r>
              <a:rPr lang="en-US" dirty="0"/>
              <a:t>Brachytherapy</a:t>
            </a:r>
          </a:p>
          <a:p>
            <a:pPr>
              <a:lnSpc>
                <a:spcPct val="100000"/>
              </a:lnSpc>
              <a:spcBef>
                <a:spcPts val="0"/>
              </a:spcBef>
            </a:pPr>
            <a:r>
              <a:rPr lang="en-US" dirty="0"/>
              <a:t>Stereotactic Radiosurgery</a:t>
            </a:r>
          </a:p>
          <a:p>
            <a:pPr>
              <a:lnSpc>
                <a:spcPct val="100000"/>
              </a:lnSpc>
              <a:spcBef>
                <a:spcPts val="0"/>
              </a:spcBef>
            </a:pPr>
            <a:r>
              <a:rPr lang="en-US" dirty="0"/>
              <a:t>Other Radiation</a:t>
            </a:r>
          </a:p>
        </p:txBody>
      </p:sp>
    </p:spTree>
    <p:extLst>
      <p:ext uri="{BB962C8B-B14F-4D97-AF65-F5344CB8AC3E}">
        <p14:creationId xmlns:p14="http://schemas.microsoft.com/office/powerpoint/2010/main" val="27126647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p:txBody>
          <a:bodyPr/>
          <a:lstStyle/>
          <a:p>
            <a:r>
              <a:rPr lang="en-US" dirty="0"/>
              <a:t>What is Brachytherapy?</a:t>
            </a:r>
          </a:p>
        </p:txBody>
      </p:sp>
      <p:sp>
        <p:nvSpPr>
          <p:cNvPr id="3" name="Content Placeholder 2">
            <a:extLst>
              <a:ext uri="{FF2B5EF4-FFF2-40B4-BE49-F238E27FC236}">
                <a16:creationId xmlns:a16="http://schemas.microsoft.com/office/drawing/2014/main" id="{F66A1224-491A-4CA3-8ECA-CC704F8E6F64}"/>
              </a:ext>
            </a:extLst>
          </p:cNvPr>
          <p:cNvSpPr>
            <a:spLocks noGrp="1"/>
          </p:cNvSpPr>
          <p:nvPr>
            <p:ph idx="1"/>
          </p:nvPr>
        </p:nvSpPr>
        <p:spPr>
          <a:xfrm>
            <a:off x="216817" y="1178350"/>
            <a:ext cx="11774077" cy="5481241"/>
          </a:xfrm>
        </p:spPr>
        <p:txBody>
          <a:bodyPr>
            <a:normAutofit lnSpcReduction="10000"/>
          </a:bodyPr>
          <a:lstStyle/>
          <a:p>
            <a:pPr>
              <a:lnSpc>
                <a:spcPct val="100000"/>
              </a:lnSpc>
              <a:spcBef>
                <a:spcPts val="0"/>
              </a:spcBef>
            </a:pPr>
            <a:r>
              <a:rPr lang="en-US" dirty="0"/>
              <a:t>Brachytherapy is a cancer treatment in which radioactive material sealed inside a:</a:t>
            </a:r>
          </a:p>
          <a:p>
            <a:pPr lvl="1">
              <a:lnSpc>
                <a:spcPct val="100000"/>
              </a:lnSpc>
              <a:spcBef>
                <a:spcPts val="0"/>
              </a:spcBef>
            </a:pPr>
            <a:r>
              <a:rPr lang="en-US" dirty="0"/>
              <a:t>seed, </a:t>
            </a:r>
          </a:p>
          <a:p>
            <a:pPr lvl="1">
              <a:lnSpc>
                <a:spcPct val="100000"/>
              </a:lnSpc>
              <a:spcBef>
                <a:spcPts val="0"/>
              </a:spcBef>
            </a:pPr>
            <a:r>
              <a:rPr lang="en-US" dirty="0"/>
              <a:t>pellet, </a:t>
            </a:r>
          </a:p>
          <a:p>
            <a:pPr lvl="1">
              <a:lnSpc>
                <a:spcPct val="100000"/>
              </a:lnSpc>
              <a:spcBef>
                <a:spcPts val="0"/>
              </a:spcBef>
            </a:pPr>
            <a:r>
              <a:rPr lang="en-US" dirty="0"/>
              <a:t>wire, or </a:t>
            </a:r>
          </a:p>
          <a:p>
            <a:pPr lvl="1">
              <a:lnSpc>
                <a:spcPct val="100000"/>
              </a:lnSpc>
              <a:spcBef>
                <a:spcPts val="0"/>
              </a:spcBef>
            </a:pPr>
            <a:r>
              <a:rPr lang="en-US" dirty="0"/>
              <a:t>capsule </a:t>
            </a:r>
          </a:p>
          <a:p>
            <a:pPr>
              <a:lnSpc>
                <a:spcPct val="100000"/>
              </a:lnSpc>
              <a:spcBef>
                <a:spcPts val="0"/>
              </a:spcBef>
            </a:pPr>
            <a:r>
              <a:rPr lang="en-US" dirty="0"/>
              <a:t>is implanted in the body using a needle or catheter. </a:t>
            </a:r>
          </a:p>
          <a:p>
            <a:pPr>
              <a:lnSpc>
                <a:spcPct val="100000"/>
              </a:lnSpc>
              <a:spcBef>
                <a:spcPts val="0"/>
              </a:spcBef>
            </a:pPr>
            <a:r>
              <a:rPr lang="en-US" dirty="0"/>
              <a:t>The radiation given off by this source damages the DNA of nearby cancer cells.</a:t>
            </a:r>
          </a:p>
        </p:txBody>
      </p:sp>
    </p:spTree>
    <p:extLst>
      <p:ext uri="{BB962C8B-B14F-4D97-AF65-F5344CB8AC3E}">
        <p14:creationId xmlns:p14="http://schemas.microsoft.com/office/powerpoint/2010/main" val="13976775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p:txBody>
          <a:bodyPr/>
          <a:lstStyle/>
          <a:p>
            <a:r>
              <a:rPr lang="en-US" dirty="0"/>
              <a:t>What is Brachytherapy?</a:t>
            </a:r>
          </a:p>
        </p:txBody>
      </p:sp>
      <p:sp>
        <p:nvSpPr>
          <p:cNvPr id="3" name="Content Placeholder 2">
            <a:extLst>
              <a:ext uri="{FF2B5EF4-FFF2-40B4-BE49-F238E27FC236}">
                <a16:creationId xmlns:a16="http://schemas.microsoft.com/office/drawing/2014/main" id="{F66A1224-491A-4CA3-8ECA-CC704F8E6F64}"/>
              </a:ext>
            </a:extLst>
          </p:cNvPr>
          <p:cNvSpPr>
            <a:spLocks noGrp="1"/>
          </p:cNvSpPr>
          <p:nvPr>
            <p:ph idx="1"/>
          </p:nvPr>
        </p:nvSpPr>
        <p:spPr>
          <a:xfrm>
            <a:off x="216817" y="1178350"/>
            <a:ext cx="11774077" cy="5481241"/>
          </a:xfrm>
        </p:spPr>
        <p:txBody>
          <a:bodyPr>
            <a:normAutofit fontScale="92500"/>
          </a:bodyPr>
          <a:lstStyle/>
          <a:p>
            <a:pPr>
              <a:lnSpc>
                <a:spcPct val="100000"/>
              </a:lnSpc>
              <a:spcBef>
                <a:spcPts val="0"/>
              </a:spcBef>
            </a:pPr>
            <a:r>
              <a:rPr lang="en-US" dirty="0"/>
              <a:t>Brachytherapy is most commonly used to treat prostate cancer. </a:t>
            </a:r>
          </a:p>
          <a:p>
            <a:pPr>
              <a:lnSpc>
                <a:spcPct val="100000"/>
              </a:lnSpc>
              <a:spcBef>
                <a:spcPts val="0"/>
              </a:spcBef>
            </a:pPr>
            <a:r>
              <a:rPr lang="en-US" dirty="0"/>
              <a:t>It also can be used for gynecologic cancers such as:</a:t>
            </a:r>
          </a:p>
          <a:p>
            <a:pPr lvl="1">
              <a:lnSpc>
                <a:spcPct val="100000"/>
              </a:lnSpc>
              <a:spcBef>
                <a:spcPts val="0"/>
              </a:spcBef>
            </a:pPr>
            <a:r>
              <a:rPr lang="en-US" dirty="0"/>
              <a:t>cervical cancer and uterine (endometrial) cancer, </a:t>
            </a:r>
          </a:p>
          <a:p>
            <a:pPr lvl="1">
              <a:lnSpc>
                <a:spcPct val="100000"/>
              </a:lnSpc>
              <a:spcBef>
                <a:spcPts val="0"/>
              </a:spcBef>
            </a:pPr>
            <a:r>
              <a:rPr lang="en-US" dirty="0"/>
              <a:t>breast cancer, </a:t>
            </a:r>
          </a:p>
          <a:p>
            <a:pPr lvl="1">
              <a:lnSpc>
                <a:spcPct val="100000"/>
              </a:lnSpc>
              <a:spcBef>
                <a:spcPts val="0"/>
              </a:spcBef>
            </a:pPr>
            <a:r>
              <a:rPr lang="en-US" dirty="0"/>
              <a:t>lung cancer, </a:t>
            </a:r>
          </a:p>
          <a:p>
            <a:pPr lvl="1">
              <a:lnSpc>
                <a:spcPct val="100000"/>
              </a:lnSpc>
              <a:spcBef>
                <a:spcPts val="0"/>
              </a:spcBef>
            </a:pPr>
            <a:r>
              <a:rPr lang="en-US" dirty="0"/>
              <a:t>rectal cancer, </a:t>
            </a:r>
          </a:p>
          <a:p>
            <a:pPr lvl="1">
              <a:lnSpc>
                <a:spcPct val="100000"/>
              </a:lnSpc>
              <a:spcBef>
                <a:spcPts val="0"/>
              </a:spcBef>
            </a:pPr>
            <a:r>
              <a:rPr lang="en-US" dirty="0"/>
              <a:t>eye cancer, and </a:t>
            </a:r>
          </a:p>
          <a:p>
            <a:pPr lvl="1">
              <a:lnSpc>
                <a:spcPct val="100000"/>
              </a:lnSpc>
              <a:spcBef>
                <a:spcPts val="0"/>
              </a:spcBef>
            </a:pPr>
            <a:r>
              <a:rPr lang="en-US" dirty="0"/>
              <a:t>skin cancer.</a:t>
            </a:r>
          </a:p>
        </p:txBody>
      </p:sp>
    </p:spTree>
    <p:extLst>
      <p:ext uri="{BB962C8B-B14F-4D97-AF65-F5344CB8AC3E}">
        <p14:creationId xmlns:p14="http://schemas.microsoft.com/office/powerpoint/2010/main" val="13851021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F66A1224-491A-4CA3-8ECA-CC704F8E6F64}"/>
              </a:ext>
            </a:extLst>
          </p:cNvPr>
          <p:cNvSpPr>
            <a:spLocks noGrp="1"/>
          </p:cNvSpPr>
          <p:nvPr>
            <p:ph idx="1"/>
          </p:nvPr>
        </p:nvSpPr>
        <p:spPr>
          <a:xfrm>
            <a:off x="216817" y="1178350"/>
            <a:ext cx="11774077" cy="5481241"/>
          </a:xfrm>
        </p:spPr>
        <p:txBody>
          <a:bodyPr/>
          <a:lstStyle/>
          <a:p>
            <a:pPr>
              <a:lnSpc>
                <a:spcPct val="100000"/>
              </a:lnSpc>
              <a:spcBef>
                <a:spcPts val="0"/>
              </a:spcBef>
            </a:pPr>
            <a:r>
              <a:rPr lang="en-US" dirty="0"/>
              <a:t>Brachytherapy of prostate, HDR using Cesium 137.</a:t>
            </a:r>
          </a:p>
          <a:p>
            <a:pPr>
              <a:lnSpc>
                <a:spcPct val="100000"/>
              </a:lnSpc>
              <a:spcBef>
                <a:spcPts val="0"/>
              </a:spcBef>
            </a:pPr>
            <a:r>
              <a:rPr lang="en-US" dirty="0"/>
              <a:t>Code(s):  _________________</a:t>
            </a:r>
          </a:p>
        </p:txBody>
      </p:sp>
    </p:spTree>
    <p:extLst>
      <p:ext uri="{BB962C8B-B14F-4D97-AF65-F5344CB8AC3E}">
        <p14:creationId xmlns:p14="http://schemas.microsoft.com/office/powerpoint/2010/main" val="39225736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p:txBody>
          <a:bodyPr/>
          <a:lstStyle/>
          <a:p>
            <a:r>
              <a:rPr lang="en-US" dirty="0"/>
              <a:t>Answer</a:t>
            </a:r>
          </a:p>
        </p:txBody>
      </p:sp>
      <p:pic>
        <p:nvPicPr>
          <p:cNvPr id="4" name="Picture 3">
            <a:extLst>
              <a:ext uri="{FF2B5EF4-FFF2-40B4-BE49-F238E27FC236}">
                <a16:creationId xmlns:a16="http://schemas.microsoft.com/office/drawing/2014/main" id="{D3173281-ED56-4B7B-BFF3-514D8B40024E}"/>
              </a:ext>
            </a:extLst>
          </p:cNvPr>
          <p:cNvPicPr>
            <a:picLocks noChangeAspect="1"/>
          </p:cNvPicPr>
          <p:nvPr/>
        </p:nvPicPr>
        <p:blipFill>
          <a:blip r:embed="rId2"/>
          <a:stretch>
            <a:fillRect/>
          </a:stretch>
        </p:blipFill>
        <p:spPr>
          <a:xfrm>
            <a:off x="1000125" y="1566862"/>
            <a:ext cx="10191750" cy="4431721"/>
          </a:xfrm>
          <a:prstGeom prst="rect">
            <a:avLst/>
          </a:prstGeom>
        </p:spPr>
      </p:pic>
    </p:spTree>
    <p:extLst>
      <p:ext uri="{BB962C8B-B14F-4D97-AF65-F5344CB8AC3E}">
        <p14:creationId xmlns:p14="http://schemas.microsoft.com/office/powerpoint/2010/main" val="38677337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a:xfrm>
            <a:off x="216818" y="109168"/>
            <a:ext cx="8889476" cy="1020891"/>
          </a:xfrm>
        </p:spPr>
        <p:txBody>
          <a:bodyPr>
            <a:noAutofit/>
          </a:bodyPr>
          <a:lstStyle/>
          <a:p>
            <a:r>
              <a:rPr lang="en-US" sz="3600" dirty="0"/>
              <a:t>Physical Rehabilitation &amp; Diagnostic Audiology</a:t>
            </a:r>
          </a:p>
        </p:txBody>
      </p:sp>
      <p:pic>
        <p:nvPicPr>
          <p:cNvPr id="4" name="Picture 1">
            <a:extLst>
              <a:ext uri="{FF2B5EF4-FFF2-40B4-BE49-F238E27FC236}">
                <a16:creationId xmlns:a16="http://schemas.microsoft.com/office/drawing/2014/main" id="{4559181D-4CB0-49A9-BD85-C2292D9586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785" y="1209675"/>
            <a:ext cx="3646601" cy="54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49152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a:xfrm>
            <a:off x="216818" y="109168"/>
            <a:ext cx="8889476" cy="1020891"/>
          </a:xfrm>
        </p:spPr>
        <p:txBody>
          <a:bodyPr>
            <a:noAutofit/>
          </a:bodyPr>
          <a:lstStyle/>
          <a:p>
            <a:r>
              <a:rPr lang="en-US" sz="3600" dirty="0"/>
              <a:t>Physical Rehabilitation &amp; Diagnostic Audiology - F</a:t>
            </a:r>
          </a:p>
        </p:txBody>
      </p:sp>
      <p:graphicFrame>
        <p:nvGraphicFramePr>
          <p:cNvPr id="4" name="Table 3">
            <a:extLst>
              <a:ext uri="{FF2B5EF4-FFF2-40B4-BE49-F238E27FC236}">
                <a16:creationId xmlns:a16="http://schemas.microsoft.com/office/drawing/2014/main" id="{F54C1709-C83D-4F14-BB67-5FFC837A827F}"/>
              </a:ext>
            </a:extLst>
          </p:cNvPr>
          <p:cNvGraphicFramePr>
            <a:graphicFrameLocks noGrp="1"/>
          </p:cNvGraphicFramePr>
          <p:nvPr>
            <p:extLst>
              <p:ext uri="{D42A27DB-BD31-4B8C-83A1-F6EECF244321}">
                <p14:modId xmlns:p14="http://schemas.microsoft.com/office/powerpoint/2010/main" val="4203508602"/>
              </p:ext>
            </p:extLst>
          </p:nvPr>
        </p:nvGraphicFramePr>
        <p:xfrm>
          <a:off x="343294" y="1762124"/>
          <a:ext cx="11500773" cy="1886849"/>
        </p:xfrm>
        <a:graphic>
          <a:graphicData uri="http://schemas.openxmlformats.org/drawingml/2006/table">
            <a:tbl>
              <a:tblPr firstRow="1" bandRow="1">
                <a:tableStyleId>{21E4AEA4-8DFA-4A89-87EB-49C32662AFE0}</a:tableStyleId>
              </a:tblPr>
              <a:tblGrid>
                <a:gridCol w="1713280">
                  <a:extLst>
                    <a:ext uri="{9D8B030D-6E8A-4147-A177-3AD203B41FA5}">
                      <a16:colId xmlns:a16="http://schemas.microsoft.com/office/drawing/2014/main" val="20000"/>
                    </a:ext>
                  </a:extLst>
                </a:gridCol>
                <a:gridCol w="1713280">
                  <a:extLst>
                    <a:ext uri="{9D8B030D-6E8A-4147-A177-3AD203B41FA5}">
                      <a16:colId xmlns:a16="http://schemas.microsoft.com/office/drawing/2014/main" val="20001"/>
                    </a:ext>
                  </a:extLst>
                </a:gridCol>
                <a:gridCol w="1787767">
                  <a:extLst>
                    <a:ext uri="{9D8B030D-6E8A-4147-A177-3AD203B41FA5}">
                      <a16:colId xmlns:a16="http://schemas.microsoft.com/office/drawing/2014/main" val="20002"/>
                    </a:ext>
                  </a:extLst>
                </a:gridCol>
                <a:gridCol w="1668586">
                  <a:extLst>
                    <a:ext uri="{9D8B030D-6E8A-4147-A177-3AD203B41FA5}">
                      <a16:colId xmlns:a16="http://schemas.microsoft.com/office/drawing/2014/main" val="20003"/>
                    </a:ext>
                  </a:extLst>
                </a:gridCol>
                <a:gridCol w="1683487">
                  <a:extLst>
                    <a:ext uri="{9D8B030D-6E8A-4147-A177-3AD203B41FA5}">
                      <a16:colId xmlns:a16="http://schemas.microsoft.com/office/drawing/2014/main" val="20004"/>
                    </a:ext>
                  </a:extLst>
                </a:gridCol>
                <a:gridCol w="1614532">
                  <a:extLst>
                    <a:ext uri="{9D8B030D-6E8A-4147-A177-3AD203B41FA5}">
                      <a16:colId xmlns:a16="http://schemas.microsoft.com/office/drawing/2014/main" val="20005"/>
                    </a:ext>
                  </a:extLst>
                </a:gridCol>
                <a:gridCol w="1319841">
                  <a:extLst>
                    <a:ext uri="{9D8B030D-6E8A-4147-A177-3AD203B41FA5}">
                      <a16:colId xmlns:a16="http://schemas.microsoft.com/office/drawing/2014/main" val="20006"/>
                    </a:ext>
                  </a:extLst>
                </a:gridCol>
              </a:tblGrid>
              <a:tr h="776938">
                <a:tc>
                  <a:txBody>
                    <a:bodyPr/>
                    <a:lstStyle/>
                    <a:p>
                      <a:pPr algn="ctr"/>
                      <a:r>
                        <a:rPr lang="en-US" dirty="0">
                          <a:latin typeface="Century Gothic" panose="020B0502020202020204" pitchFamily="34" charset="0"/>
                        </a:rPr>
                        <a:t>Character</a:t>
                      </a:r>
                    </a:p>
                    <a:p>
                      <a:pPr algn="ctr"/>
                      <a:r>
                        <a:rPr lang="en-US" dirty="0">
                          <a:latin typeface="Century Gothic" panose="020B0502020202020204" pitchFamily="34" charset="0"/>
                        </a:rPr>
                        <a:t>1</a:t>
                      </a:r>
                    </a:p>
                  </a:txBody>
                  <a:tcPr>
                    <a:solidFill>
                      <a:schemeClr val="accent1">
                        <a:lumMod val="75000"/>
                      </a:schemeClr>
                    </a:solidFill>
                  </a:tcPr>
                </a:tc>
                <a:tc>
                  <a:txBody>
                    <a:bodyPr/>
                    <a:lstStyle/>
                    <a:p>
                      <a:pPr algn="ctr"/>
                      <a:r>
                        <a:rPr lang="en-US" dirty="0">
                          <a:latin typeface="Century Gothic" panose="020B0502020202020204" pitchFamily="34" charset="0"/>
                        </a:rPr>
                        <a:t>Character</a:t>
                      </a:r>
                    </a:p>
                    <a:p>
                      <a:pPr algn="ctr"/>
                      <a:r>
                        <a:rPr lang="en-US" dirty="0">
                          <a:latin typeface="Century Gothic" panose="020B0502020202020204" pitchFamily="34" charset="0"/>
                        </a:rPr>
                        <a:t>2</a:t>
                      </a:r>
                    </a:p>
                  </a:txBody>
                  <a:tcPr>
                    <a:solidFill>
                      <a:schemeClr val="accent1">
                        <a:lumMod val="75000"/>
                      </a:schemeClr>
                    </a:solidFill>
                  </a:tcPr>
                </a:tc>
                <a:tc>
                  <a:txBody>
                    <a:bodyPr/>
                    <a:lstStyle/>
                    <a:p>
                      <a:pPr algn="ctr"/>
                      <a:r>
                        <a:rPr lang="en-US" dirty="0">
                          <a:latin typeface="Century Gothic" panose="020B0502020202020204" pitchFamily="34" charset="0"/>
                        </a:rPr>
                        <a:t>Character</a:t>
                      </a:r>
                    </a:p>
                    <a:p>
                      <a:pPr algn="ctr"/>
                      <a:r>
                        <a:rPr lang="en-US" dirty="0">
                          <a:latin typeface="Century Gothic" panose="020B0502020202020204" pitchFamily="34" charset="0"/>
                        </a:rPr>
                        <a:t>3</a:t>
                      </a:r>
                    </a:p>
                  </a:txBody>
                  <a:tcPr>
                    <a:solidFill>
                      <a:schemeClr val="accent1">
                        <a:lumMod val="75000"/>
                      </a:schemeClr>
                    </a:solidFill>
                  </a:tcPr>
                </a:tc>
                <a:tc>
                  <a:txBody>
                    <a:bodyPr/>
                    <a:lstStyle/>
                    <a:p>
                      <a:pPr algn="ctr"/>
                      <a:r>
                        <a:rPr lang="en-US" sz="1700" dirty="0">
                          <a:latin typeface="Century Gothic" panose="020B0502020202020204" pitchFamily="34" charset="0"/>
                        </a:rPr>
                        <a:t>Character</a:t>
                      </a:r>
                    </a:p>
                    <a:p>
                      <a:pPr algn="ctr"/>
                      <a:r>
                        <a:rPr lang="en-US" dirty="0">
                          <a:latin typeface="Century Gothic" panose="020B0502020202020204" pitchFamily="34" charset="0"/>
                        </a:rPr>
                        <a:t>4</a:t>
                      </a:r>
                    </a:p>
                  </a:txBody>
                  <a:tcPr>
                    <a:solidFill>
                      <a:schemeClr val="accent1">
                        <a:lumMod val="75000"/>
                      </a:schemeClr>
                    </a:solidFill>
                  </a:tcPr>
                </a:tc>
                <a:tc>
                  <a:txBody>
                    <a:bodyPr/>
                    <a:lstStyle/>
                    <a:p>
                      <a:pPr algn="ctr"/>
                      <a:r>
                        <a:rPr lang="en-US" sz="1700" dirty="0">
                          <a:latin typeface="Century Gothic" panose="020B0502020202020204" pitchFamily="34" charset="0"/>
                        </a:rPr>
                        <a:t>Character</a:t>
                      </a:r>
                    </a:p>
                    <a:p>
                      <a:pPr algn="ctr"/>
                      <a:r>
                        <a:rPr lang="en-US" dirty="0">
                          <a:latin typeface="Century Gothic" panose="020B0502020202020204" pitchFamily="34" charset="0"/>
                        </a:rPr>
                        <a:t>5</a:t>
                      </a:r>
                    </a:p>
                  </a:txBody>
                  <a:tcPr>
                    <a:solidFill>
                      <a:schemeClr val="accent1">
                        <a:lumMod val="75000"/>
                      </a:schemeClr>
                    </a:solidFill>
                  </a:tcPr>
                </a:tc>
                <a:tc>
                  <a:txBody>
                    <a:bodyPr/>
                    <a:lstStyle/>
                    <a:p>
                      <a:pPr algn="ctr"/>
                      <a:r>
                        <a:rPr lang="en-US" dirty="0">
                          <a:latin typeface="Century Gothic" panose="020B0502020202020204" pitchFamily="34" charset="0"/>
                        </a:rPr>
                        <a:t>Character</a:t>
                      </a:r>
                    </a:p>
                    <a:p>
                      <a:pPr algn="ctr"/>
                      <a:r>
                        <a:rPr lang="en-US" dirty="0">
                          <a:latin typeface="Century Gothic" panose="020B0502020202020204" pitchFamily="34" charset="0"/>
                        </a:rPr>
                        <a:t>6</a:t>
                      </a:r>
                    </a:p>
                  </a:txBody>
                  <a:tcPr>
                    <a:solidFill>
                      <a:schemeClr val="accent1">
                        <a:lumMod val="75000"/>
                      </a:schemeClr>
                    </a:solidFill>
                  </a:tcPr>
                </a:tc>
                <a:tc>
                  <a:txBody>
                    <a:bodyPr/>
                    <a:lstStyle/>
                    <a:p>
                      <a:pPr algn="ctr"/>
                      <a:r>
                        <a:rPr lang="en-US" dirty="0">
                          <a:latin typeface="Century Gothic" panose="020B0502020202020204" pitchFamily="34" charset="0"/>
                        </a:rPr>
                        <a:t>Character</a:t>
                      </a:r>
                    </a:p>
                    <a:p>
                      <a:pPr algn="ctr"/>
                      <a:r>
                        <a:rPr lang="en-US" dirty="0">
                          <a:latin typeface="Century Gothic" panose="020B0502020202020204" pitchFamily="34" charset="0"/>
                        </a:rPr>
                        <a:t>7</a:t>
                      </a:r>
                    </a:p>
                  </a:txBody>
                  <a:tcPr>
                    <a:solidFill>
                      <a:schemeClr val="accent1">
                        <a:lumMod val="75000"/>
                      </a:schemeClr>
                    </a:solidFill>
                  </a:tcPr>
                </a:tc>
                <a:extLst>
                  <a:ext uri="{0D108BD9-81ED-4DB2-BD59-A6C34878D82A}">
                    <a16:rowId xmlns:a16="http://schemas.microsoft.com/office/drawing/2014/main" val="10000"/>
                  </a:ext>
                </a:extLst>
              </a:tr>
              <a:tr h="1109911">
                <a:tc>
                  <a:txBody>
                    <a:bodyPr/>
                    <a:lstStyle/>
                    <a:p>
                      <a:pPr algn="ctr"/>
                      <a:r>
                        <a:rPr lang="en-US" dirty="0">
                          <a:latin typeface="Century Gothic" panose="020B0502020202020204" pitchFamily="34" charset="0"/>
                        </a:rPr>
                        <a:t>Section</a:t>
                      </a:r>
                    </a:p>
                    <a:p>
                      <a:pPr algn="ctr"/>
                      <a:endParaRPr lang="en-US" dirty="0">
                        <a:latin typeface="Century Gothic" panose="020B0502020202020204" pitchFamily="34" charset="0"/>
                      </a:endParaRPr>
                    </a:p>
                    <a:p>
                      <a:pPr algn="ctr"/>
                      <a:endParaRPr lang="en-US" dirty="0">
                        <a:latin typeface="Century Gothic" panose="020B0502020202020204" pitchFamily="34" charset="0"/>
                      </a:endParaRPr>
                    </a:p>
                  </a:txBody>
                  <a:tcPr>
                    <a:solidFill>
                      <a:schemeClr val="accent1">
                        <a:lumMod val="40000"/>
                        <a:lumOff val="60000"/>
                      </a:schemeClr>
                    </a:solidFill>
                  </a:tcPr>
                </a:tc>
                <a:tc>
                  <a:txBody>
                    <a:bodyPr/>
                    <a:lstStyle/>
                    <a:p>
                      <a:pPr algn="ctr"/>
                      <a:r>
                        <a:rPr lang="en-US" dirty="0">
                          <a:latin typeface="Century Gothic" panose="020B0502020202020204" pitchFamily="34" charset="0"/>
                        </a:rPr>
                        <a:t>Section</a:t>
                      </a:r>
                    </a:p>
                    <a:p>
                      <a:pPr algn="ctr"/>
                      <a:r>
                        <a:rPr lang="en-US" dirty="0">
                          <a:latin typeface="Century Gothic" panose="020B0502020202020204" pitchFamily="34" charset="0"/>
                        </a:rPr>
                        <a:t>Qualifier</a:t>
                      </a:r>
                    </a:p>
                  </a:txBody>
                  <a:tcPr>
                    <a:solidFill>
                      <a:schemeClr val="accent1">
                        <a:lumMod val="40000"/>
                        <a:lumOff val="60000"/>
                      </a:schemeClr>
                    </a:solidFill>
                  </a:tcPr>
                </a:tc>
                <a:tc>
                  <a:txBody>
                    <a:bodyPr/>
                    <a:lstStyle/>
                    <a:p>
                      <a:pPr algn="ctr"/>
                      <a:r>
                        <a:rPr lang="en-US" dirty="0">
                          <a:latin typeface="Century Gothic" panose="020B0502020202020204" pitchFamily="34" charset="0"/>
                        </a:rPr>
                        <a:t>Root Type</a:t>
                      </a:r>
                    </a:p>
                  </a:txBody>
                  <a:tcPr>
                    <a:solidFill>
                      <a:schemeClr val="accent1">
                        <a:lumMod val="40000"/>
                        <a:lumOff val="60000"/>
                      </a:schemeClr>
                    </a:solidFill>
                  </a:tcPr>
                </a:tc>
                <a:tc>
                  <a:txBody>
                    <a:bodyPr/>
                    <a:lstStyle/>
                    <a:p>
                      <a:pPr algn="ctr"/>
                      <a:r>
                        <a:rPr lang="en-US" dirty="0">
                          <a:latin typeface="Century Gothic" panose="020B0502020202020204" pitchFamily="34" charset="0"/>
                        </a:rPr>
                        <a:t>Body</a:t>
                      </a:r>
                    </a:p>
                    <a:p>
                      <a:pPr algn="ctr"/>
                      <a:r>
                        <a:rPr lang="en-US" dirty="0">
                          <a:latin typeface="Century Gothic" panose="020B0502020202020204" pitchFamily="34" charset="0"/>
                        </a:rPr>
                        <a:t>System</a:t>
                      </a:r>
                      <a:r>
                        <a:rPr lang="en-US" baseline="0" dirty="0">
                          <a:latin typeface="Century Gothic" panose="020B0502020202020204" pitchFamily="34" charset="0"/>
                        </a:rPr>
                        <a:t> and</a:t>
                      </a:r>
                    </a:p>
                    <a:p>
                      <a:pPr algn="ctr"/>
                      <a:r>
                        <a:rPr lang="en-US" baseline="0" dirty="0">
                          <a:latin typeface="Century Gothic" panose="020B0502020202020204" pitchFamily="34" charset="0"/>
                        </a:rPr>
                        <a:t>Region</a:t>
                      </a:r>
                      <a:endParaRPr lang="en-US" dirty="0">
                        <a:latin typeface="Century Gothic" panose="020B0502020202020204" pitchFamily="34" charset="0"/>
                      </a:endParaRPr>
                    </a:p>
                  </a:txBody>
                  <a:tcPr>
                    <a:solidFill>
                      <a:schemeClr val="accent1">
                        <a:lumMod val="40000"/>
                        <a:lumOff val="60000"/>
                      </a:schemeClr>
                    </a:solidFill>
                  </a:tcPr>
                </a:tc>
                <a:tc>
                  <a:txBody>
                    <a:bodyPr/>
                    <a:lstStyle/>
                    <a:p>
                      <a:pPr algn="ctr"/>
                      <a:r>
                        <a:rPr lang="en-US" dirty="0">
                          <a:latin typeface="Century Gothic" panose="020B0502020202020204" pitchFamily="34" charset="0"/>
                        </a:rPr>
                        <a:t>Type</a:t>
                      </a:r>
                    </a:p>
                    <a:p>
                      <a:pPr algn="ctr"/>
                      <a:r>
                        <a:rPr lang="en-US" dirty="0">
                          <a:latin typeface="Century Gothic" panose="020B0502020202020204" pitchFamily="34" charset="0"/>
                        </a:rPr>
                        <a:t>Qualifier</a:t>
                      </a:r>
                    </a:p>
                  </a:txBody>
                  <a:tcPr>
                    <a:solidFill>
                      <a:schemeClr val="accent1">
                        <a:lumMod val="40000"/>
                        <a:lumOff val="60000"/>
                      </a:schemeClr>
                    </a:solidFill>
                  </a:tcPr>
                </a:tc>
                <a:tc>
                  <a:txBody>
                    <a:bodyPr/>
                    <a:lstStyle/>
                    <a:p>
                      <a:pPr algn="ctr"/>
                      <a:r>
                        <a:rPr lang="en-US" dirty="0">
                          <a:latin typeface="Century Gothic" panose="020B0502020202020204" pitchFamily="34" charset="0"/>
                        </a:rPr>
                        <a:t>Equipment</a:t>
                      </a:r>
                    </a:p>
                  </a:txBody>
                  <a:tcPr>
                    <a:solidFill>
                      <a:schemeClr val="accent1">
                        <a:lumMod val="40000"/>
                        <a:lumOff val="60000"/>
                      </a:schemeClr>
                    </a:solidFill>
                  </a:tcPr>
                </a:tc>
                <a:tc>
                  <a:txBody>
                    <a:bodyPr/>
                    <a:lstStyle/>
                    <a:p>
                      <a:pPr algn="ctr"/>
                      <a:r>
                        <a:rPr lang="en-US" dirty="0">
                          <a:latin typeface="Century Gothic" panose="020B0502020202020204" pitchFamily="34" charset="0"/>
                        </a:rPr>
                        <a:t>Qualifier</a:t>
                      </a:r>
                    </a:p>
                  </a:txBody>
                  <a:tcP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5" name="Up Arrow 4">
            <a:extLst>
              <a:ext uri="{FF2B5EF4-FFF2-40B4-BE49-F238E27FC236}">
                <a16:creationId xmlns:a16="http://schemas.microsoft.com/office/drawing/2014/main" id="{3FB00571-2D8F-4EDB-B671-E553D97F0005}"/>
              </a:ext>
            </a:extLst>
          </p:cNvPr>
          <p:cNvSpPr>
            <a:spLocks noChangeArrowheads="1"/>
          </p:cNvSpPr>
          <p:nvPr/>
        </p:nvSpPr>
        <p:spPr bwMode="auto">
          <a:xfrm>
            <a:off x="7470476" y="3745872"/>
            <a:ext cx="1144437" cy="1050415"/>
          </a:xfrm>
          <a:prstGeom prst="upArrow">
            <a:avLst>
              <a:gd name="adj1" fmla="val 50000"/>
              <a:gd name="adj2" fmla="val 50000"/>
            </a:avLst>
          </a:prstGeom>
          <a:ln>
            <a:headEnd/>
            <a:tailEnd/>
          </a:ln>
        </p:spPr>
        <p:style>
          <a:lnRef idx="0">
            <a:schemeClr val="accent1"/>
          </a:lnRef>
          <a:fillRef idx="3">
            <a:schemeClr val="accent1"/>
          </a:fillRef>
          <a:effectRef idx="3">
            <a:schemeClr val="accent1"/>
          </a:effectRef>
          <a:fontRef idx="minor">
            <a:schemeClr val="lt1"/>
          </a:fontRef>
        </p:style>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
        <p:nvSpPr>
          <p:cNvPr id="6" name="Up Arrow 5">
            <a:extLst>
              <a:ext uri="{FF2B5EF4-FFF2-40B4-BE49-F238E27FC236}">
                <a16:creationId xmlns:a16="http://schemas.microsoft.com/office/drawing/2014/main" id="{2D4B6A2F-CE87-4135-B486-FE585EF1DCBE}"/>
              </a:ext>
            </a:extLst>
          </p:cNvPr>
          <p:cNvSpPr>
            <a:spLocks noChangeArrowheads="1"/>
          </p:cNvSpPr>
          <p:nvPr/>
        </p:nvSpPr>
        <p:spPr bwMode="auto">
          <a:xfrm>
            <a:off x="9218437" y="3745872"/>
            <a:ext cx="1098755" cy="1050415"/>
          </a:xfrm>
          <a:prstGeom prst="upArrow">
            <a:avLst>
              <a:gd name="adj1" fmla="val 50000"/>
              <a:gd name="adj2" fmla="val 50000"/>
            </a:avLst>
          </a:prstGeom>
          <a:ln>
            <a:headEnd/>
            <a:tailEnd/>
          </a:ln>
        </p:spPr>
        <p:style>
          <a:lnRef idx="0">
            <a:schemeClr val="accent1"/>
          </a:lnRef>
          <a:fillRef idx="3">
            <a:schemeClr val="accent1"/>
          </a:fillRef>
          <a:effectRef idx="3">
            <a:schemeClr val="accent1"/>
          </a:effectRef>
          <a:fontRef idx="minor">
            <a:schemeClr val="lt1"/>
          </a:fontRef>
        </p:style>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srgbClr val="000000"/>
              </a:solidFill>
            </a:endParaRPr>
          </a:p>
        </p:txBody>
      </p:sp>
    </p:spTree>
    <p:extLst>
      <p:ext uri="{BB962C8B-B14F-4D97-AF65-F5344CB8AC3E}">
        <p14:creationId xmlns:p14="http://schemas.microsoft.com/office/powerpoint/2010/main" val="796181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6EC-A70C-43B3-A2D1-9F876BAFBFDD}"/>
              </a:ext>
            </a:extLst>
          </p:cNvPr>
          <p:cNvSpPr>
            <a:spLocks noGrp="1"/>
          </p:cNvSpPr>
          <p:nvPr>
            <p:ph type="title"/>
          </p:nvPr>
        </p:nvSpPr>
        <p:spPr/>
        <p:txBody>
          <a:bodyPr/>
          <a:lstStyle/>
          <a:p>
            <a:r>
              <a:rPr lang="en-US" dirty="0"/>
              <a:t>Drainage - 9</a:t>
            </a:r>
          </a:p>
        </p:txBody>
      </p:sp>
      <p:graphicFrame>
        <p:nvGraphicFramePr>
          <p:cNvPr id="4" name="Content Placeholder 4">
            <a:extLst>
              <a:ext uri="{FF2B5EF4-FFF2-40B4-BE49-F238E27FC236}">
                <a16:creationId xmlns:a16="http://schemas.microsoft.com/office/drawing/2014/main" id="{4E77FD2F-7C82-4B74-AA0F-8A5CFC5D8453}"/>
              </a:ext>
            </a:extLst>
          </p:cNvPr>
          <p:cNvGraphicFramePr>
            <a:graphicFrameLocks noGrp="1"/>
          </p:cNvGraphicFramePr>
          <p:nvPr>
            <p:ph idx="1"/>
            <p:extLst>
              <p:ext uri="{D42A27DB-BD31-4B8C-83A1-F6EECF244321}">
                <p14:modId xmlns:p14="http://schemas.microsoft.com/office/powerpoint/2010/main" val="1255972576"/>
              </p:ext>
            </p:extLst>
          </p:nvPr>
        </p:nvGraphicFramePr>
        <p:xfrm>
          <a:off x="356256" y="1276349"/>
          <a:ext cx="11416643" cy="5286375"/>
        </p:xfrm>
        <a:graphic>
          <a:graphicData uri="http://schemas.openxmlformats.org/drawingml/2006/table">
            <a:tbl>
              <a:tblPr firstRow="1" bandRow="1">
                <a:tableStyleId>{793D81CF-94F2-401A-BA57-92F5A7B2D0C5}</a:tableStyleId>
              </a:tblPr>
              <a:tblGrid>
                <a:gridCol w="3030967">
                  <a:extLst>
                    <a:ext uri="{9D8B030D-6E8A-4147-A177-3AD203B41FA5}">
                      <a16:colId xmlns:a16="http://schemas.microsoft.com/office/drawing/2014/main" val="20000"/>
                    </a:ext>
                  </a:extLst>
                </a:gridCol>
                <a:gridCol w="2929935">
                  <a:extLst>
                    <a:ext uri="{9D8B030D-6E8A-4147-A177-3AD203B41FA5}">
                      <a16:colId xmlns:a16="http://schemas.microsoft.com/office/drawing/2014/main" val="20001"/>
                    </a:ext>
                  </a:extLst>
                </a:gridCol>
                <a:gridCol w="5455741">
                  <a:extLst>
                    <a:ext uri="{9D8B030D-6E8A-4147-A177-3AD203B41FA5}">
                      <a16:colId xmlns:a16="http://schemas.microsoft.com/office/drawing/2014/main" val="20002"/>
                    </a:ext>
                  </a:extLst>
                </a:gridCol>
              </a:tblGrid>
              <a:tr h="1186909">
                <a:tc rowSpan="3">
                  <a:txBody>
                    <a:bodyPr/>
                    <a:lstStyle/>
                    <a:p>
                      <a:pPr marL="0" marR="0" algn="ctr">
                        <a:spcBef>
                          <a:spcPts val="0"/>
                        </a:spcBef>
                        <a:spcAft>
                          <a:spcPts val="0"/>
                        </a:spcAft>
                      </a:pPr>
                      <a:r>
                        <a:rPr lang="en-US" sz="2800" dirty="0">
                          <a:latin typeface="Century Gothic" panose="020B0502020202020204" pitchFamily="34" charset="0"/>
                        </a:rPr>
                        <a:t>Drainage</a:t>
                      </a:r>
                    </a:p>
                    <a:p>
                      <a:pPr marL="0" marR="0" algn="ctr">
                        <a:spcBef>
                          <a:spcPts val="0"/>
                        </a:spcBef>
                        <a:spcAft>
                          <a:spcPts val="0"/>
                        </a:spcAft>
                      </a:pPr>
                      <a:r>
                        <a:rPr lang="en-US" sz="2800" dirty="0">
                          <a:latin typeface="Century Gothic" panose="020B0502020202020204" pitchFamily="34" charset="0"/>
                        </a:rPr>
                        <a:t>9</a:t>
                      </a:r>
                      <a:endParaRPr lang="en-US" sz="2800" dirty="0">
                        <a:solidFill>
                          <a:schemeClr val="tx1"/>
                        </a:solidFill>
                        <a:latin typeface="Century Gothic" panose="020B0502020202020204" pitchFamily="34" charset="0"/>
                      </a:endParaRPr>
                    </a:p>
                  </a:txBody>
                  <a:tcPr marL="68580" marR="68580" marT="0" marB="0">
                    <a:solidFill>
                      <a:schemeClr val="accent1">
                        <a:lumMod val="75000"/>
                      </a:schemeClr>
                    </a:solidFill>
                  </a:tcPr>
                </a:tc>
                <a:tc>
                  <a:txBody>
                    <a:bodyPr/>
                    <a:lstStyle/>
                    <a:p>
                      <a:pPr marL="0" marR="0">
                        <a:spcBef>
                          <a:spcPts val="0"/>
                        </a:spcBef>
                        <a:spcAft>
                          <a:spcPts val="0"/>
                        </a:spcAft>
                      </a:pPr>
                      <a:r>
                        <a:rPr lang="en-US" sz="2400" dirty="0">
                          <a:latin typeface="Century Gothic" panose="020B0502020202020204" pitchFamily="34" charset="0"/>
                        </a:rPr>
                        <a:t>Definition</a:t>
                      </a:r>
                      <a:endParaRPr lang="en-US" sz="2400" dirty="0">
                        <a:solidFill>
                          <a:schemeClr val="tx1"/>
                        </a:solidFill>
                        <a:latin typeface="Century Gothic" panose="020B0502020202020204" pitchFamily="34" charset="0"/>
                        <a:ea typeface="Calibri"/>
                        <a:cs typeface="Times New Roman"/>
                      </a:endParaRPr>
                    </a:p>
                  </a:txBody>
                  <a:tcPr marL="68580" marR="68580" marT="0" marB="0">
                    <a:solidFill>
                      <a:schemeClr val="accent1">
                        <a:lumMod val="75000"/>
                      </a:schemeClr>
                    </a:solidFill>
                  </a:tcPr>
                </a:tc>
                <a:tc>
                  <a:txBody>
                    <a:bodyPr/>
                    <a:lstStyle/>
                    <a:p>
                      <a:pPr marL="0" marR="0">
                        <a:spcBef>
                          <a:spcPts val="0"/>
                        </a:spcBef>
                        <a:spcAft>
                          <a:spcPts val="0"/>
                        </a:spcAft>
                      </a:pPr>
                      <a:r>
                        <a:rPr lang="en-US" sz="2400" kern="1200" dirty="0">
                          <a:latin typeface="Century Gothic" panose="020B0502020202020204" pitchFamily="34" charset="0"/>
                        </a:rPr>
                        <a:t>Taking or letting out fluids and/or gases from a body part</a:t>
                      </a:r>
                      <a:endParaRPr lang="en-US" sz="2400" dirty="0">
                        <a:solidFill>
                          <a:schemeClr val="tx1"/>
                        </a:solidFill>
                        <a:latin typeface="Century Gothic" panose="020B0502020202020204" pitchFamily="34" charset="0"/>
                        <a:ea typeface="Calibri"/>
                        <a:cs typeface="Times New Roman"/>
                      </a:endParaRPr>
                    </a:p>
                  </a:txBody>
                  <a:tcPr marL="68580" marR="68580" marT="0" marB="0">
                    <a:solidFill>
                      <a:schemeClr val="accent1">
                        <a:lumMod val="75000"/>
                      </a:schemeClr>
                    </a:solidFill>
                  </a:tcPr>
                </a:tc>
                <a:extLst>
                  <a:ext uri="{0D108BD9-81ED-4DB2-BD59-A6C34878D82A}">
                    <a16:rowId xmlns:a16="http://schemas.microsoft.com/office/drawing/2014/main" val="10000"/>
                  </a:ext>
                </a:extLst>
              </a:tr>
              <a:tr h="2740681">
                <a:tc vMerge="1">
                  <a:txBody>
                    <a:bodyPr/>
                    <a:lstStyle/>
                    <a:p>
                      <a:endParaRPr lang="en-US"/>
                    </a:p>
                  </a:txBody>
                  <a:tcPr/>
                </a:tc>
                <a:tc>
                  <a:txBody>
                    <a:bodyPr/>
                    <a:lstStyle/>
                    <a:p>
                      <a:pPr marL="0" marR="0">
                        <a:spcBef>
                          <a:spcPts val="0"/>
                        </a:spcBef>
                        <a:spcAft>
                          <a:spcPts val="0"/>
                        </a:spcAft>
                      </a:pPr>
                      <a:r>
                        <a:rPr lang="en-US" sz="2400" dirty="0">
                          <a:latin typeface="Century Gothic" panose="020B0502020202020204" pitchFamily="34" charset="0"/>
                        </a:rPr>
                        <a:t>Explanation</a:t>
                      </a:r>
                      <a:endParaRPr lang="en-US" sz="2400" dirty="0">
                        <a:latin typeface="Century Gothic" panose="020B0502020202020204" pitchFamily="34" charset="0"/>
                        <a:ea typeface="Calibri"/>
                        <a:cs typeface="Times New Roman"/>
                      </a:endParaRPr>
                    </a:p>
                  </a:txBody>
                  <a:tcPr marL="68580" marR="68580" marT="0" marB="0">
                    <a:solidFill>
                      <a:schemeClr val="accent1">
                        <a:lumMod val="40000"/>
                        <a:lumOff val="60000"/>
                      </a:schemeClr>
                    </a:solidFill>
                  </a:tcPr>
                </a:tc>
                <a:tc>
                  <a:txBody>
                    <a:bodyPr/>
                    <a:lstStyle/>
                    <a:p>
                      <a:pPr marL="0" marR="0">
                        <a:spcBef>
                          <a:spcPts val="0"/>
                        </a:spcBef>
                        <a:spcAft>
                          <a:spcPts val="0"/>
                        </a:spcAft>
                      </a:pPr>
                      <a:r>
                        <a:rPr lang="en-US" sz="2400" kern="1200" dirty="0">
                          <a:latin typeface="Century Gothic" panose="020B0502020202020204" pitchFamily="34" charset="0"/>
                        </a:rPr>
                        <a:t>The qualifier identifies</a:t>
                      </a:r>
                      <a:r>
                        <a:rPr lang="en-US" sz="2400" kern="1200" baseline="0" dirty="0">
                          <a:latin typeface="Century Gothic" panose="020B0502020202020204" pitchFamily="34" charset="0"/>
                        </a:rPr>
                        <a:t> the substance that is drained from the products of conception </a:t>
                      </a:r>
                      <a:br>
                        <a:rPr lang="en-US" sz="2400" kern="1200" baseline="0" dirty="0">
                          <a:latin typeface="Century Gothic" panose="020B0502020202020204" pitchFamily="34" charset="0"/>
                        </a:rPr>
                      </a:br>
                      <a:r>
                        <a:rPr lang="en-US" sz="2400" kern="1200" baseline="0" dirty="0">
                          <a:latin typeface="Century Gothic" panose="020B0502020202020204" pitchFamily="34" charset="0"/>
                        </a:rPr>
                        <a:t>(fetal blood, fetal spinal fluid, amniotic fluid)</a:t>
                      </a:r>
                      <a:endParaRPr lang="en-US" sz="2400" dirty="0">
                        <a:latin typeface="Century Gothic" panose="020B0502020202020204" pitchFamily="34" charset="0"/>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1"/>
                  </a:ext>
                </a:extLst>
              </a:tr>
              <a:tr h="1358785">
                <a:tc vMerge="1">
                  <a:txBody>
                    <a:bodyPr/>
                    <a:lstStyle/>
                    <a:p>
                      <a:endParaRPr lang="en-US"/>
                    </a:p>
                  </a:txBody>
                  <a:tcPr/>
                </a:tc>
                <a:tc>
                  <a:txBody>
                    <a:bodyPr/>
                    <a:lstStyle/>
                    <a:p>
                      <a:pPr marL="0" marR="0">
                        <a:spcBef>
                          <a:spcPts val="0"/>
                        </a:spcBef>
                        <a:spcAft>
                          <a:spcPts val="0"/>
                        </a:spcAft>
                      </a:pPr>
                      <a:r>
                        <a:rPr lang="en-US" sz="2400" dirty="0">
                          <a:latin typeface="Century Gothic" panose="020B0502020202020204" pitchFamily="34" charset="0"/>
                        </a:rPr>
                        <a:t>Examples</a:t>
                      </a:r>
                      <a:endParaRPr lang="en-US" sz="2400" dirty="0">
                        <a:latin typeface="Century Gothic" panose="020B0502020202020204" pitchFamily="34" charset="0"/>
                        <a:ea typeface="Calibri"/>
                        <a:cs typeface="Times New Roman"/>
                      </a:endParaRPr>
                    </a:p>
                  </a:txBody>
                  <a:tcPr marL="68580" marR="68580" marT="0" marB="0">
                    <a:solidFill>
                      <a:schemeClr val="accent1">
                        <a:lumMod val="40000"/>
                        <a:lumOff val="60000"/>
                      </a:schemeClr>
                    </a:solidFill>
                  </a:tcPr>
                </a:tc>
                <a:tc>
                  <a:txBody>
                    <a:bodyPr/>
                    <a:lstStyle/>
                    <a:p>
                      <a:pPr marL="0" marR="0">
                        <a:spcBef>
                          <a:spcPts val="0"/>
                        </a:spcBef>
                        <a:spcAft>
                          <a:spcPts val="0"/>
                        </a:spcAft>
                      </a:pPr>
                      <a:r>
                        <a:rPr lang="en-US" sz="2400" kern="1200" dirty="0">
                          <a:latin typeface="Century Gothic" panose="020B0502020202020204" pitchFamily="34" charset="0"/>
                        </a:rPr>
                        <a:t>Amniocentesis, </a:t>
                      </a:r>
                      <a:r>
                        <a:rPr lang="en-US" sz="2400" kern="1200" dirty="0" err="1">
                          <a:latin typeface="Century Gothic" panose="020B0502020202020204" pitchFamily="34" charset="0"/>
                        </a:rPr>
                        <a:t>percutaneous</a:t>
                      </a:r>
                      <a:r>
                        <a:rPr lang="en-US" sz="2400" kern="1200" baseline="0" dirty="0">
                          <a:latin typeface="Century Gothic" panose="020B0502020202020204" pitchFamily="34" charset="0"/>
                        </a:rPr>
                        <a:t> fetal spinal tap</a:t>
                      </a:r>
                      <a:endParaRPr lang="en-US" sz="2400" dirty="0">
                        <a:latin typeface="Century Gothic" panose="020B0502020202020204" pitchFamily="34" charset="0"/>
                        <a:ea typeface="Calibri"/>
                        <a:cs typeface="Times New Roman"/>
                      </a:endParaRPr>
                    </a:p>
                  </a:txBody>
                  <a:tcPr marL="68580" marR="68580" marT="0" marB="0">
                    <a:solidFill>
                      <a:schemeClr val="accent1">
                        <a:lumMod val="40000"/>
                        <a:lumOff val="6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030057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a:xfrm>
            <a:off x="216818" y="109168"/>
            <a:ext cx="8889476" cy="1020891"/>
          </a:xfrm>
        </p:spPr>
        <p:txBody>
          <a:bodyPr>
            <a:noAutofit/>
          </a:bodyPr>
          <a:lstStyle/>
          <a:p>
            <a:r>
              <a:rPr lang="en-US" sz="3600" dirty="0"/>
              <a:t>Root Types in Physical Rehabilitation &amp; Diagnostic Audiology</a:t>
            </a:r>
          </a:p>
        </p:txBody>
      </p:sp>
      <p:sp>
        <p:nvSpPr>
          <p:cNvPr id="3" name="Content Placeholder 2">
            <a:extLst>
              <a:ext uri="{FF2B5EF4-FFF2-40B4-BE49-F238E27FC236}">
                <a16:creationId xmlns:a16="http://schemas.microsoft.com/office/drawing/2014/main" id="{F66A1224-491A-4CA3-8ECA-CC704F8E6F64}"/>
              </a:ext>
            </a:extLst>
          </p:cNvPr>
          <p:cNvSpPr>
            <a:spLocks noGrp="1"/>
          </p:cNvSpPr>
          <p:nvPr>
            <p:ph idx="1"/>
          </p:nvPr>
        </p:nvSpPr>
        <p:spPr>
          <a:xfrm>
            <a:off x="294455" y="1475116"/>
            <a:ext cx="5688246" cy="5132717"/>
          </a:xfrm>
        </p:spPr>
        <p:txBody>
          <a:bodyPr>
            <a:normAutofit fontScale="92500" lnSpcReduction="20000"/>
          </a:bodyPr>
          <a:lstStyle/>
          <a:p>
            <a:pPr>
              <a:lnSpc>
                <a:spcPct val="100000"/>
              </a:lnSpc>
              <a:spcBef>
                <a:spcPts val="0"/>
              </a:spcBef>
            </a:pPr>
            <a:r>
              <a:rPr lang="en-US" dirty="0"/>
              <a:t>Activities of Daily Living Assessment</a:t>
            </a:r>
          </a:p>
          <a:p>
            <a:pPr>
              <a:lnSpc>
                <a:spcPct val="100000"/>
              </a:lnSpc>
              <a:spcBef>
                <a:spcPts val="0"/>
              </a:spcBef>
            </a:pPr>
            <a:r>
              <a:rPr lang="en-US" dirty="0"/>
              <a:t>Activities of Daily Living Treatment</a:t>
            </a:r>
          </a:p>
          <a:p>
            <a:pPr>
              <a:lnSpc>
                <a:spcPct val="100000"/>
              </a:lnSpc>
              <a:spcBef>
                <a:spcPts val="0"/>
              </a:spcBef>
            </a:pPr>
            <a:r>
              <a:rPr lang="en-US" dirty="0"/>
              <a:t>Caregiver Training</a:t>
            </a:r>
          </a:p>
          <a:p>
            <a:pPr>
              <a:lnSpc>
                <a:spcPct val="100000"/>
              </a:lnSpc>
              <a:spcBef>
                <a:spcPts val="0"/>
              </a:spcBef>
            </a:pPr>
            <a:r>
              <a:rPr lang="en-US" dirty="0"/>
              <a:t>Cochlear Implant Treatment</a:t>
            </a:r>
          </a:p>
          <a:p>
            <a:pPr>
              <a:lnSpc>
                <a:spcPct val="100000"/>
              </a:lnSpc>
              <a:spcBef>
                <a:spcPts val="0"/>
              </a:spcBef>
            </a:pPr>
            <a:r>
              <a:rPr lang="en-US" dirty="0"/>
              <a:t>Device Fitting</a:t>
            </a:r>
          </a:p>
          <a:p>
            <a:pPr>
              <a:lnSpc>
                <a:spcPct val="100000"/>
              </a:lnSpc>
              <a:spcBef>
                <a:spcPts val="0"/>
              </a:spcBef>
            </a:pPr>
            <a:r>
              <a:rPr lang="en-US" dirty="0"/>
              <a:t>Hearing Aid Assessment</a:t>
            </a:r>
          </a:p>
          <a:p>
            <a:pPr>
              <a:lnSpc>
                <a:spcPct val="100000"/>
              </a:lnSpc>
              <a:spcBef>
                <a:spcPts val="0"/>
              </a:spcBef>
            </a:pPr>
            <a:r>
              <a:rPr lang="en-US" dirty="0"/>
              <a:t>Hearing Assessment</a:t>
            </a:r>
          </a:p>
          <a:p>
            <a:pPr>
              <a:lnSpc>
                <a:spcPct val="100000"/>
              </a:lnSpc>
              <a:spcBef>
                <a:spcPts val="0"/>
              </a:spcBef>
            </a:pPr>
            <a:endParaRPr lang="en-US" dirty="0"/>
          </a:p>
        </p:txBody>
      </p:sp>
      <p:sp>
        <p:nvSpPr>
          <p:cNvPr id="5" name="Content Placeholder 2">
            <a:extLst>
              <a:ext uri="{FF2B5EF4-FFF2-40B4-BE49-F238E27FC236}">
                <a16:creationId xmlns:a16="http://schemas.microsoft.com/office/drawing/2014/main" id="{9CC9556E-8C92-433A-A308-B5C4D468510E}"/>
              </a:ext>
            </a:extLst>
          </p:cNvPr>
          <p:cNvSpPr txBox="1">
            <a:spLocks/>
          </p:cNvSpPr>
          <p:nvPr/>
        </p:nvSpPr>
        <p:spPr>
          <a:xfrm>
            <a:off x="6209300" y="1475115"/>
            <a:ext cx="5479492" cy="51327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dirty="0"/>
              <a:t>Hearing Treatment</a:t>
            </a:r>
          </a:p>
          <a:p>
            <a:pPr>
              <a:lnSpc>
                <a:spcPct val="100000"/>
              </a:lnSpc>
              <a:spcBef>
                <a:spcPts val="0"/>
              </a:spcBef>
            </a:pPr>
            <a:r>
              <a:rPr lang="en-US" dirty="0"/>
              <a:t>Motor and/or Nerve Function Assessment</a:t>
            </a:r>
          </a:p>
          <a:p>
            <a:pPr>
              <a:lnSpc>
                <a:spcPct val="100000"/>
              </a:lnSpc>
              <a:spcBef>
                <a:spcPts val="0"/>
              </a:spcBef>
            </a:pPr>
            <a:r>
              <a:rPr lang="en-US" dirty="0"/>
              <a:t>Motor Treatment</a:t>
            </a:r>
          </a:p>
          <a:p>
            <a:pPr>
              <a:lnSpc>
                <a:spcPct val="100000"/>
              </a:lnSpc>
              <a:spcBef>
                <a:spcPts val="0"/>
              </a:spcBef>
            </a:pPr>
            <a:r>
              <a:rPr lang="en-US" dirty="0"/>
              <a:t>Speech Assessment</a:t>
            </a:r>
          </a:p>
          <a:p>
            <a:pPr>
              <a:lnSpc>
                <a:spcPct val="100000"/>
              </a:lnSpc>
              <a:spcBef>
                <a:spcPts val="0"/>
              </a:spcBef>
            </a:pPr>
            <a:r>
              <a:rPr lang="en-US" dirty="0"/>
              <a:t>Speech Treatment</a:t>
            </a:r>
          </a:p>
          <a:p>
            <a:pPr>
              <a:lnSpc>
                <a:spcPct val="100000"/>
              </a:lnSpc>
              <a:spcBef>
                <a:spcPts val="0"/>
              </a:spcBef>
            </a:pPr>
            <a:r>
              <a:rPr lang="en-US" dirty="0"/>
              <a:t>Vestibular Treatment</a:t>
            </a:r>
          </a:p>
        </p:txBody>
      </p:sp>
    </p:spTree>
    <p:extLst>
      <p:ext uri="{BB962C8B-B14F-4D97-AF65-F5344CB8AC3E}">
        <p14:creationId xmlns:p14="http://schemas.microsoft.com/office/powerpoint/2010/main" val="19359260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a:xfrm>
            <a:off x="216818" y="109168"/>
            <a:ext cx="8889476" cy="1020891"/>
          </a:xfrm>
        </p:spPr>
        <p:txBody>
          <a:bodyPr>
            <a:noAutofit/>
          </a:bodyPr>
          <a:lstStyle/>
          <a:p>
            <a:r>
              <a:rPr lang="en-US" sz="3600" dirty="0"/>
              <a:t>Root Types in Physical Rehabilitation &amp; Diagnostic Audiology</a:t>
            </a:r>
          </a:p>
        </p:txBody>
      </p:sp>
      <p:sp>
        <p:nvSpPr>
          <p:cNvPr id="3" name="Content Placeholder 2">
            <a:extLst>
              <a:ext uri="{FF2B5EF4-FFF2-40B4-BE49-F238E27FC236}">
                <a16:creationId xmlns:a16="http://schemas.microsoft.com/office/drawing/2014/main" id="{F66A1224-491A-4CA3-8ECA-CC704F8E6F64}"/>
              </a:ext>
            </a:extLst>
          </p:cNvPr>
          <p:cNvSpPr>
            <a:spLocks noGrp="1"/>
          </p:cNvSpPr>
          <p:nvPr>
            <p:ph idx="1"/>
          </p:nvPr>
        </p:nvSpPr>
        <p:spPr>
          <a:xfrm>
            <a:off x="294454" y="1302590"/>
            <a:ext cx="11515107" cy="5305244"/>
          </a:xfrm>
        </p:spPr>
        <p:txBody>
          <a:bodyPr>
            <a:normAutofit/>
          </a:bodyPr>
          <a:lstStyle/>
          <a:p>
            <a:r>
              <a:rPr lang="en-US" altLang="en-US" dirty="0"/>
              <a:t>Speech Assessment (value 0) – Measurement </a:t>
            </a:r>
            <a:br>
              <a:rPr lang="en-US" altLang="en-US" dirty="0"/>
            </a:br>
            <a:r>
              <a:rPr lang="en-US" altLang="en-US" dirty="0"/>
              <a:t>of speech and related functions</a:t>
            </a:r>
          </a:p>
          <a:p>
            <a:r>
              <a:rPr lang="en-US" altLang="en-US" dirty="0"/>
              <a:t>Motor and/or Nerve Function Assessment </a:t>
            </a:r>
            <a:br>
              <a:rPr lang="en-US" altLang="en-US" dirty="0"/>
            </a:br>
            <a:r>
              <a:rPr lang="en-US" altLang="en-US" dirty="0"/>
              <a:t>(value 1) – Measurement of motor, nerve, and related functions</a:t>
            </a:r>
          </a:p>
          <a:p>
            <a:r>
              <a:rPr lang="en-US" altLang="en-US" dirty="0"/>
              <a:t>Activities of Daily Living Assessment (value 2) – Measurement of functional level for activities of daily living</a:t>
            </a:r>
          </a:p>
          <a:p>
            <a:pPr>
              <a:lnSpc>
                <a:spcPct val="100000"/>
              </a:lnSpc>
              <a:spcBef>
                <a:spcPts val="0"/>
              </a:spcBef>
            </a:pPr>
            <a:endParaRPr lang="en-US" dirty="0"/>
          </a:p>
        </p:txBody>
      </p:sp>
    </p:spTree>
    <p:extLst>
      <p:ext uri="{BB962C8B-B14F-4D97-AF65-F5344CB8AC3E}">
        <p14:creationId xmlns:p14="http://schemas.microsoft.com/office/powerpoint/2010/main" val="3032324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a:xfrm>
            <a:off x="216818" y="109168"/>
            <a:ext cx="8889476" cy="1020891"/>
          </a:xfrm>
        </p:spPr>
        <p:txBody>
          <a:bodyPr>
            <a:noAutofit/>
          </a:bodyPr>
          <a:lstStyle/>
          <a:p>
            <a:r>
              <a:rPr lang="en-US" sz="3600" dirty="0"/>
              <a:t>Root Types in Physical Rehabilitation &amp; Diagnostic Audiology</a:t>
            </a:r>
          </a:p>
        </p:txBody>
      </p:sp>
      <p:sp>
        <p:nvSpPr>
          <p:cNvPr id="3" name="Content Placeholder 2">
            <a:extLst>
              <a:ext uri="{FF2B5EF4-FFF2-40B4-BE49-F238E27FC236}">
                <a16:creationId xmlns:a16="http://schemas.microsoft.com/office/drawing/2014/main" id="{F66A1224-491A-4CA3-8ECA-CC704F8E6F64}"/>
              </a:ext>
            </a:extLst>
          </p:cNvPr>
          <p:cNvSpPr>
            <a:spLocks noGrp="1"/>
          </p:cNvSpPr>
          <p:nvPr>
            <p:ph idx="1"/>
          </p:nvPr>
        </p:nvSpPr>
        <p:spPr>
          <a:xfrm>
            <a:off x="216817" y="1319842"/>
            <a:ext cx="11774077" cy="5339749"/>
          </a:xfrm>
        </p:spPr>
        <p:txBody>
          <a:bodyPr/>
          <a:lstStyle/>
          <a:p>
            <a:r>
              <a:rPr lang="en-US" altLang="en-US" dirty="0"/>
              <a:t>Hearing Assessment (value 3) – Measurement </a:t>
            </a:r>
            <a:br>
              <a:rPr lang="en-US" altLang="en-US" dirty="0"/>
            </a:br>
            <a:r>
              <a:rPr lang="en-US" altLang="en-US" dirty="0"/>
              <a:t>of hearing and related functions</a:t>
            </a:r>
          </a:p>
          <a:p>
            <a:r>
              <a:rPr lang="en-US" altLang="en-US" dirty="0"/>
              <a:t>Hearing Aid Assessment (value 4) – Measurement of the appropriateness and/or effectiveness of a hearing device</a:t>
            </a:r>
          </a:p>
          <a:p>
            <a:r>
              <a:rPr lang="en-US" altLang="en-US" dirty="0"/>
              <a:t>Vestibular Assessment (value 5) – Measurement of the vestibular system and related functions</a:t>
            </a:r>
          </a:p>
          <a:p>
            <a:pPr>
              <a:lnSpc>
                <a:spcPct val="100000"/>
              </a:lnSpc>
              <a:spcBef>
                <a:spcPts val="0"/>
              </a:spcBef>
            </a:pPr>
            <a:endParaRPr lang="en-US" dirty="0"/>
          </a:p>
        </p:txBody>
      </p:sp>
    </p:spTree>
    <p:extLst>
      <p:ext uri="{BB962C8B-B14F-4D97-AF65-F5344CB8AC3E}">
        <p14:creationId xmlns:p14="http://schemas.microsoft.com/office/powerpoint/2010/main" val="1454308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a:xfrm>
            <a:off x="216818" y="109168"/>
            <a:ext cx="8889476" cy="1020891"/>
          </a:xfrm>
        </p:spPr>
        <p:txBody>
          <a:bodyPr>
            <a:noAutofit/>
          </a:bodyPr>
          <a:lstStyle/>
          <a:p>
            <a:r>
              <a:rPr lang="en-US" sz="3600" dirty="0"/>
              <a:t>Root Types in Physical Rehabilitation &amp; Diagnostic Audiology</a:t>
            </a:r>
          </a:p>
        </p:txBody>
      </p:sp>
      <p:sp>
        <p:nvSpPr>
          <p:cNvPr id="3" name="Content Placeholder 2">
            <a:extLst>
              <a:ext uri="{FF2B5EF4-FFF2-40B4-BE49-F238E27FC236}">
                <a16:creationId xmlns:a16="http://schemas.microsoft.com/office/drawing/2014/main" id="{F66A1224-491A-4CA3-8ECA-CC704F8E6F64}"/>
              </a:ext>
            </a:extLst>
          </p:cNvPr>
          <p:cNvSpPr>
            <a:spLocks noGrp="1"/>
          </p:cNvSpPr>
          <p:nvPr>
            <p:ph idx="1"/>
          </p:nvPr>
        </p:nvSpPr>
        <p:spPr>
          <a:xfrm>
            <a:off x="216817" y="1319842"/>
            <a:ext cx="11774077" cy="5339749"/>
          </a:xfrm>
        </p:spPr>
        <p:txBody>
          <a:bodyPr>
            <a:normAutofit lnSpcReduction="10000"/>
          </a:bodyPr>
          <a:lstStyle/>
          <a:p>
            <a:r>
              <a:rPr lang="en-US" altLang="en-US" dirty="0"/>
              <a:t>Speech Treatment (value 6) – Application of techniques to improve, augment or compensate for speech and related functional impairment</a:t>
            </a:r>
          </a:p>
          <a:p>
            <a:r>
              <a:rPr lang="en-US" altLang="en-US" dirty="0"/>
              <a:t>Motor Treatment (value 7) – Exercise or activities to increase or facilitate motor function</a:t>
            </a:r>
          </a:p>
          <a:p>
            <a:r>
              <a:rPr lang="en-US" altLang="en-US" dirty="0"/>
              <a:t>Activities of Daily Living Treatment (value 8) – Exercise or activities to facilitate functional competence for activities of daily living</a:t>
            </a:r>
          </a:p>
          <a:p>
            <a:pPr>
              <a:lnSpc>
                <a:spcPct val="100000"/>
              </a:lnSpc>
              <a:spcBef>
                <a:spcPts val="0"/>
              </a:spcBef>
            </a:pPr>
            <a:endParaRPr lang="en-US" dirty="0"/>
          </a:p>
        </p:txBody>
      </p:sp>
    </p:spTree>
    <p:extLst>
      <p:ext uri="{BB962C8B-B14F-4D97-AF65-F5344CB8AC3E}">
        <p14:creationId xmlns:p14="http://schemas.microsoft.com/office/powerpoint/2010/main" val="37284497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a:xfrm>
            <a:off x="216818" y="109168"/>
            <a:ext cx="8889476" cy="1020891"/>
          </a:xfrm>
        </p:spPr>
        <p:txBody>
          <a:bodyPr>
            <a:noAutofit/>
          </a:bodyPr>
          <a:lstStyle/>
          <a:p>
            <a:r>
              <a:rPr lang="en-US" sz="3600" dirty="0"/>
              <a:t>Root Types in Physical Rehabilitation &amp; Diagnostic Audiology</a:t>
            </a:r>
          </a:p>
        </p:txBody>
      </p:sp>
      <p:sp>
        <p:nvSpPr>
          <p:cNvPr id="3" name="Content Placeholder 2">
            <a:extLst>
              <a:ext uri="{FF2B5EF4-FFF2-40B4-BE49-F238E27FC236}">
                <a16:creationId xmlns:a16="http://schemas.microsoft.com/office/drawing/2014/main" id="{F66A1224-491A-4CA3-8ECA-CC704F8E6F64}"/>
              </a:ext>
            </a:extLst>
          </p:cNvPr>
          <p:cNvSpPr>
            <a:spLocks noGrp="1"/>
          </p:cNvSpPr>
          <p:nvPr>
            <p:ph idx="1"/>
          </p:nvPr>
        </p:nvSpPr>
        <p:spPr>
          <a:xfrm>
            <a:off x="216817" y="1319842"/>
            <a:ext cx="11774077" cy="5339749"/>
          </a:xfrm>
        </p:spPr>
        <p:txBody>
          <a:bodyPr/>
          <a:lstStyle/>
          <a:p>
            <a:r>
              <a:rPr lang="en-US" altLang="en-US" dirty="0"/>
              <a:t>Hearing Treatment (value 9) – Application of techniques to improve, augment or compensate for hearing and related functional impairment</a:t>
            </a:r>
          </a:p>
          <a:p>
            <a:r>
              <a:rPr lang="en-US" altLang="en-US" dirty="0"/>
              <a:t>Hearing Aid Treatment (value B) – Application of techniques to improve the communication abilities of individuals with cochlear implant</a:t>
            </a:r>
          </a:p>
          <a:p>
            <a:pPr>
              <a:lnSpc>
                <a:spcPct val="100000"/>
              </a:lnSpc>
              <a:spcBef>
                <a:spcPts val="0"/>
              </a:spcBef>
            </a:pPr>
            <a:endParaRPr lang="en-US" dirty="0"/>
          </a:p>
        </p:txBody>
      </p:sp>
    </p:spTree>
    <p:extLst>
      <p:ext uri="{BB962C8B-B14F-4D97-AF65-F5344CB8AC3E}">
        <p14:creationId xmlns:p14="http://schemas.microsoft.com/office/powerpoint/2010/main" val="27904426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a:xfrm>
            <a:off x="216818" y="109168"/>
            <a:ext cx="8889476" cy="1020891"/>
          </a:xfrm>
        </p:spPr>
        <p:txBody>
          <a:bodyPr>
            <a:noAutofit/>
          </a:bodyPr>
          <a:lstStyle/>
          <a:p>
            <a:r>
              <a:rPr lang="en-US" sz="3600" dirty="0"/>
              <a:t>Root Types in Physical Rehabilitation &amp; Diagnostic Audiology</a:t>
            </a:r>
          </a:p>
        </p:txBody>
      </p:sp>
      <p:sp>
        <p:nvSpPr>
          <p:cNvPr id="3" name="Content Placeholder 2">
            <a:extLst>
              <a:ext uri="{FF2B5EF4-FFF2-40B4-BE49-F238E27FC236}">
                <a16:creationId xmlns:a16="http://schemas.microsoft.com/office/drawing/2014/main" id="{F66A1224-491A-4CA3-8ECA-CC704F8E6F64}"/>
              </a:ext>
            </a:extLst>
          </p:cNvPr>
          <p:cNvSpPr>
            <a:spLocks noGrp="1"/>
          </p:cNvSpPr>
          <p:nvPr>
            <p:ph idx="1"/>
          </p:nvPr>
        </p:nvSpPr>
        <p:spPr>
          <a:xfrm>
            <a:off x="216817" y="1319842"/>
            <a:ext cx="11774077" cy="5339749"/>
          </a:xfrm>
        </p:spPr>
        <p:txBody>
          <a:bodyPr>
            <a:normAutofit lnSpcReduction="10000"/>
          </a:bodyPr>
          <a:lstStyle/>
          <a:p>
            <a:r>
              <a:rPr lang="en-US" altLang="en-US" dirty="0"/>
              <a:t>Vestibular Treatment (value C) – Application of techniques to improve, augment, or compensate for vestibular and related functional impairment</a:t>
            </a:r>
          </a:p>
          <a:p>
            <a:r>
              <a:rPr lang="en-US" altLang="en-US" dirty="0"/>
              <a:t>Device Fitting (value D) – Fitting of a device designed to facilitate or support achievement of a higher level of function</a:t>
            </a:r>
          </a:p>
          <a:p>
            <a:r>
              <a:rPr lang="en-US" altLang="en-US" dirty="0"/>
              <a:t>Caregiver Training (value F) – Training in activities to support patient’s optimal level of function</a:t>
            </a:r>
          </a:p>
          <a:p>
            <a:pPr>
              <a:lnSpc>
                <a:spcPct val="100000"/>
              </a:lnSpc>
              <a:spcBef>
                <a:spcPts val="0"/>
              </a:spcBef>
            </a:pPr>
            <a:endParaRPr lang="en-US" dirty="0"/>
          </a:p>
        </p:txBody>
      </p:sp>
    </p:spTree>
    <p:extLst>
      <p:ext uri="{BB962C8B-B14F-4D97-AF65-F5344CB8AC3E}">
        <p14:creationId xmlns:p14="http://schemas.microsoft.com/office/powerpoint/2010/main" val="2317383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a:xfrm>
            <a:off x="216818" y="109168"/>
            <a:ext cx="8889476" cy="1055397"/>
          </a:xfrm>
        </p:spPr>
        <p:txBody>
          <a:bodyPr>
            <a:normAutofit fontScale="90000"/>
          </a:bodyPr>
          <a:lstStyle/>
          <a:p>
            <a:r>
              <a:rPr lang="en-US" dirty="0"/>
              <a:t>Physical Rehabilitation &amp; Diagnostic Audiology</a:t>
            </a:r>
          </a:p>
        </p:txBody>
      </p:sp>
      <p:sp>
        <p:nvSpPr>
          <p:cNvPr id="3" name="Content Placeholder 2">
            <a:extLst>
              <a:ext uri="{FF2B5EF4-FFF2-40B4-BE49-F238E27FC236}">
                <a16:creationId xmlns:a16="http://schemas.microsoft.com/office/drawing/2014/main" id="{F66A1224-491A-4CA3-8ECA-CC704F8E6F64}"/>
              </a:ext>
            </a:extLst>
          </p:cNvPr>
          <p:cNvSpPr>
            <a:spLocks noGrp="1"/>
          </p:cNvSpPr>
          <p:nvPr>
            <p:ph idx="1"/>
          </p:nvPr>
        </p:nvSpPr>
        <p:spPr>
          <a:xfrm>
            <a:off x="216817" y="1362974"/>
            <a:ext cx="11774077" cy="5296617"/>
          </a:xfrm>
        </p:spPr>
        <p:txBody>
          <a:bodyPr>
            <a:normAutofit fontScale="92500" lnSpcReduction="20000"/>
          </a:bodyPr>
          <a:lstStyle/>
          <a:p>
            <a:pPr>
              <a:lnSpc>
                <a:spcPct val="120000"/>
              </a:lnSpc>
              <a:spcBef>
                <a:spcPts val="0"/>
              </a:spcBef>
            </a:pPr>
            <a:r>
              <a:rPr lang="en-US" altLang="en-US" b="1" dirty="0"/>
              <a:t>Coding Note:  Treatment</a:t>
            </a:r>
          </a:p>
          <a:p>
            <a:pPr lvl="1">
              <a:lnSpc>
                <a:spcPct val="120000"/>
              </a:lnSpc>
              <a:spcBef>
                <a:spcPts val="0"/>
              </a:spcBef>
            </a:pPr>
            <a:r>
              <a:rPr lang="en-US" altLang="en-US" dirty="0"/>
              <a:t>Use of specific activities or methods to develop, improve, and/or restore the performance of necessary functions, compensate for dysfunction, and/or minimize debilitation</a:t>
            </a:r>
          </a:p>
          <a:p>
            <a:pPr lvl="1">
              <a:lnSpc>
                <a:spcPct val="120000"/>
              </a:lnSpc>
              <a:spcBef>
                <a:spcPts val="0"/>
              </a:spcBef>
            </a:pPr>
            <a:r>
              <a:rPr lang="en-US" altLang="en-US" dirty="0"/>
              <a:t>Treatment procedures include swallowing dysfunction exercises, bathing and showering techniques, wound management, gait training, and a host of activities typically associated with rehabilitation</a:t>
            </a:r>
          </a:p>
          <a:p>
            <a:pPr>
              <a:lnSpc>
                <a:spcPct val="100000"/>
              </a:lnSpc>
              <a:spcBef>
                <a:spcPts val="0"/>
              </a:spcBef>
            </a:pPr>
            <a:endParaRPr lang="en-US" dirty="0"/>
          </a:p>
        </p:txBody>
      </p:sp>
    </p:spTree>
    <p:extLst>
      <p:ext uri="{BB962C8B-B14F-4D97-AF65-F5344CB8AC3E}">
        <p14:creationId xmlns:p14="http://schemas.microsoft.com/office/powerpoint/2010/main" val="264095126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a:xfrm>
            <a:off x="216818" y="109168"/>
            <a:ext cx="8889476" cy="1055397"/>
          </a:xfrm>
        </p:spPr>
        <p:txBody>
          <a:bodyPr>
            <a:normAutofit fontScale="90000"/>
          </a:bodyPr>
          <a:lstStyle/>
          <a:p>
            <a:r>
              <a:rPr lang="en-US" dirty="0"/>
              <a:t>Physical Rehabilitation &amp; Diagnostic Audiology</a:t>
            </a:r>
          </a:p>
        </p:txBody>
      </p:sp>
      <p:sp>
        <p:nvSpPr>
          <p:cNvPr id="3" name="Content Placeholder 2">
            <a:extLst>
              <a:ext uri="{FF2B5EF4-FFF2-40B4-BE49-F238E27FC236}">
                <a16:creationId xmlns:a16="http://schemas.microsoft.com/office/drawing/2014/main" id="{F66A1224-491A-4CA3-8ECA-CC704F8E6F64}"/>
              </a:ext>
            </a:extLst>
          </p:cNvPr>
          <p:cNvSpPr>
            <a:spLocks noGrp="1"/>
          </p:cNvSpPr>
          <p:nvPr>
            <p:ph idx="1"/>
          </p:nvPr>
        </p:nvSpPr>
        <p:spPr>
          <a:xfrm>
            <a:off x="216817" y="1362974"/>
            <a:ext cx="11774077" cy="5296617"/>
          </a:xfrm>
        </p:spPr>
        <p:txBody>
          <a:bodyPr>
            <a:normAutofit fontScale="85000" lnSpcReduction="20000"/>
          </a:bodyPr>
          <a:lstStyle/>
          <a:p>
            <a:pPr>
              <a:lnSpc>
                <a:spcPct val="110000"/>
              </a:lnSpc>
              <a:spcBef>
                <a:spcPts val="0"/>
              </a:spcBef>
            </a:pPr>
            <a:r>
              <a:rPr lang="en-US" altLang="en-US" sz="4400" b="1" dirty="0"/>
              <a:t>Coding Note: Assessment</a:t>
            </a:r>
          </a:p>
          <a:p>
            <a:pPr lvl="1">
              <a:lnSpc>
                <a:spcPct val="110000"/>
              </a:lnSpc>
              <a:spcBef>
                <a:spcPts val="0"/>
              </a:spcBef>
            </a:pPr>
            <a:r>
              <a:rPr lang="en-US" altLang="en-US" dirty="0"/>
              <a:t>Assessment includes a determination of the patient’s diagnosis when appropriate, need for treatment, planning for treatment, periodic assessment, and documentation related to these activities.</a:t>
            </a:r>
          </a:p>
          <a:p>
            <a:pPr lvl="1">
              <a:lnSpc>
                <a:spcPct val="110000"/>
              </a:lnSpc>
              <a:spcBef>
                <a:spcPts val="0"/>
              </a:spcBef>
            </a:pPr>
            <a:r>
              <a:rPr lang="en-US" altLang="en-US" dirty="0"/>
              <a:t>Assessments are further classified into more than 100 different tests or methods. </a:t>
            </a:r>
          </a:p>
          <a:p>
            <a:pPr lvl="2">
              <a:lnSpc>
                <a:spcPct val="110000"/>
              </a:lnSpc>
              <a:spcBef>
                <a:spcPts val="0"/>
              </a:spcBef>
            </a:pPr>
            <a:r>
              <a:rPr lang="en-US" altLang="en-US" dirty="0"/>
              <a:t>The majority of these focus on the faculties of hearing and speech, but others focus on various aspects of body function, and on the patient’s qualify of life, such as muscle performance, neuromotor development, and reintegration skills.</a:t>
            </a:r>
          </a:p>
          <a:p>
            <a:pPr>
              <a:lnSpc>
                <a:spcPct val="100000"/>
              </a:lnSpc>
              <a:spcBef>
                <a:spcPts val="0"/>
              </a:spcBef>
            </a:pPr>
            <a:endParaRPr lang="en-US" dirty="0"/>
          </a:p>
        </p:txBody>
      </p:sp>
    </p:spTree>
    <p:extLst>
      <p:ext uri="{BB962C8B-B14F-4D97-AF65-F5344CB8AC3E}">
        <p14:creationId xmlns:p14="http://schemas.microsoft.com/office/powerpoint/2010/main" val="377939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a:xfrm>
            <a:off x="216818" y="109168"/>
            <a:ext cx="8889476" cy="1055397"/>
          </a:xfrm>
        </p:spPr>
        <p:txBody>
          <a:bodyPr>
            <a:normAutofit fontScale="90000"/>
          </a:bodyPr>
          <a:lstStyle/>
          <a:p>
            <a:r>
              <a:rPr lang="en-US" dirty="0"/>
              <a:t>Physical Rehabilitation &amp; Diagnostic Audiology</a:t>
            </a:r>
          </a:p>
        </p:txBody>
      </p:sp>
      <p:sp>
        <p:nvSpPr>
          <p:cNvPr id="3" name="Content Placeholder 2">
            <a:extLst>
              <a:ext uri="{FF2B5EF4-FFF2-40B4-BE49-F238E27FC236}">
                <a16:creationId xmlns:a16="http://schemas.microsoft.com/office/drawing/2014/main" id="{F66A1224-491A-4CA3-8ECA-CC704F8E6F64}"/>
              </a:ext>
            </a:extLst>
          </p:cNvPr>
          <p:cNvSpPr>
            <a:spLocks noGrp="1"/>
          </p:cNvSpPr>
          <p:nvPr>
            <p:ph idx="1"/>
          </p:nvPr>
        </p:nvSpPr>
        <p:spPr>
          <a:xfrm>
            <a:off x="216817" y="1362974"/>
            <a:ext cx="11774077" cy="5296617"/>
          </a:xfrm>
        </p:spPr>
        <p:txBody>
          <a:bodyPr/>
          <a:lstStyle/>
          <a:p>
            <a:pPr>
              <a:lnSpc>
                <a:spcPct val="100000"/>
              </a:lnSpc>
              <a:spcBef>
                <a:spcPts val="0"/>
              </a:spcBef>
            </a:pPr>
            <a:r>
              <a:rPr lang="en-US" altLang="en-US" b="1" dirty="0"/>
              <a:t>Coding Note: Device Fitting</a:t>
            </a:r>
          </a:p>
          <a:p>
            <a:pPr lvl="1">
              <a:lnSpc>
                <a:spcPct val="100000"/>
              </a:lnSpc>
              <a:spcBef>
                <a:spcPts val="0"/>
              </a:spcBef>
            </a:pPr>
            <a:r>
              <a:rPr lang="en-IN" altLang="en-US" dirty="0"/>
              <a:t>The fifth character used in Device Fitting procedures describes the device being fitted rather than the method used to fit the device. </a:t>
            </a:r>
          </a:p>
          <a:p>
            <a:pPr lvl="1">
              <a:lnSpc>
                <a:spcPct val="100000"/>
              </a:lnSpc>
              <a:spcBef>
                <a:spcPts val="0"/>
              </a:spcBef>
            </a:pPr>
            <a:r>
              <a:rPr lang="en-IN" altLang="en-US" dirty="0"/>
              <a:t>Where definitions of devices are provided, they are located in the definitions portion of the ICD-10-PCS Tables and Index, under section F, character 5.</a:t>
            </a:r>
            <a:endParaRPr lang="en-US" altLang="en-US" dirty="0">
              <a:latin typeface="Times" panose="02020603050405020304" pitchFamily="18" charset="0"/>
            </a:endParaRPr>
          </a:p>
          <a:p>
            <a:pPr>
              <a:lnSpc>
                <a:spcPct val="100000"/>
              </a:lnSpc>
              <a:spcBef>
                <a:spcPts val="0"/>
              </a:spcBef>
            </a:pPr>
            <a:endParaRPr lang="en-US" dirty="0"/>
          </a:p>
        </p:txBody>
      </p:sp>
    </p:spTree>
    <p:extLst>
      <p:ext uri="{BB962C8B-B14F-4D97-AF65-F5344CB8AC3E}">
        <p14:creationId xmlns:p14="http://schemas.microsoft.com/office/powerpoint/2010/main" val="260900828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AD5E-842E-4083-B7B3-7A505C6CBF8D}"/>
              </a:ext>
            </a:extLst>
          </p:cNvPr>
          <p:cNvSpPr>
            <a:spLocks noGrp="1"/>
          </p:cNvSpPr>
          <p:nvPr>
            <p:ph type="title"/>
          </p:nvPr>
        </p:nvSpPr>
        <p:spPr>
          <a:xfrm>
            <a:off x="216818" y="109168"/>
            <a:ext cx="8889476" cy="1055397"/>
          </a:xfrm>
        </p:spPr>
        <p:txBody>
          <a:bodyPr>
            <a:normAutofit fontScale="90000"/>
          </a:bodyPr>
          <a:lstStyle/>
          <a:p>
            <a:r>
              <a:rPr lang="en-US" dirty="0"/>
              <a:t>Physical Rehabilitation &amp; Diagnostic Audiology</a:t>
            </a:r>
          </a:p>
        </p:txBody>
      </p:sp>
      <p:sp>
        <p:nvSpPr>
          <p:cNvPr id="3" name="Content Placeholder 2">
            <a:extLst>
              <a:ext uri="{FF2B5EF4-FFF2-40B4-BE49-F238E27FC236}">
                <a16:creationId xmlns:a16="http://schemas.microsoft.com/office/drawing/2014/main" id="{F66A1224-491A-4CA3-8ECA-CC704F8E6F64}"/>
              </a:ext>
            </a:extLst>
          </p:cNvPr>
          <p:cNvSpPr>
            <a:spLocks noGrp="1"/>
          </p:cNvSpPr>
          <p:nvPr>
            <p:ph idx="1"/>
          </p:nvPr>
        </p:nvSpPr>
        <p:spPr>
          <a:xfrm>
            <a:off x="216817" y="1362974"/>
            <a:ext cx="11774077" cy="5296617"/>
          </a:xfrm>
        </p:spPr>
        <p:txBody>
          <a:bodyPr/>
          <a:lstStyle/>
          <a:p>
            <a:pPr>
              <a:lnSpc>
                <a:spcPct val="100000"/>
              </a:lnSpc>
              <a:spcBef>
                <a:spcPts val="0"/>
              </a:spcBef>
            </a:pPr>
            <a:r>
              <a:rPr lang="en-US" altLang="en-US" b="1" dirty="0"/>
              <a:t>Coding Note: Caregiver Training</a:t>
            </a:r>
          </a:p>
          <a:p>
            <a:pPr lvl="1">
              <a:lnSpc>
                <a:spcPct val="100000"/>
              </a:lnSpc>
              <a:spcBef>
                <a:spcPts val="0"/>
              </a:spcBef>
            </a:pPr>
            <a:r>
              <a:rPr lang="en-US" altLang="en-US" dirty="0"/>
              <a:t>Educating caregivers with the skills and knowledge used to interact with and assist the patient.</a:t>
            </a:r>
          </a:p>
          <a:p>
            <a:pPr lvl="1">
              <a:lnSpc>
                <a:spcPct val="100000"/>
              </a:lnSpc>
              <a:spcBef>
                <a:spcPts val="0"/>
              </a:spcBef>
            </a:pPr>
            <a:r>
              <a:rPr lang="en-US" altLang="en-US" dirty="0"/>
              <a:t>Caregiver training is divided into 18 different broad subjects taught to help </a:t>
            </a:r>
            <a:br>
              <a:rPr lang="en-US" altLang="en-US" dirty="0"/>
            </a:br>
            <a:r>
              <a:rPr lang="en-US" altLang="en-US" dirty="0"/>
              <a:t>a caregiver provide proper patient care.</a:t>
            </a:r>
          </a:p>
          <a:p>
            <a:pPr>
              <a:lnSpc>
                <a:spcPct val="100000"/>
              </a:lnSpc>
              <a:spcBef>
                <a:spcPts val="0"/>
              </a:spcBef>
            </a:pPr>
            <a:endParaRPr lang="en-US" dirty="0"/>
          </a:p>
        </p:txBody>
      </p:sp>
    </p:spTree>
    <p:extLst>
      <p:ext uri="{BB962C8B-B14F-4D97-AF65-F5344CB8AC3E}">
        <p14:creationId xmlns:p14="http://schemas.microsoft.com/office/powerpoint/2010/main" val="3715264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1970</TotalTime>
  <Words>3157</Words>
  <Application>Microsoft Office PowerPoint</Application>
  <PresentationFormat>Widescreen</PresentationFormat>
  <Paragraphs>841</Paragraphs>
  <Slides>117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117</vt:i4>
      </vt:variant>
    </vt:vector>
  </HeadingPairs>
  <TitlesOfParts>
    <vt:vector size="123" baseType="lpstr">
      <vt:lpstr>Arial</vt:lpstr>
      <vt:lpstr>Calibri</vt:lpstr>
      <vt:lpstr>Century Gothic</vt:lpstr>
      <vt:lpstr>Times</vt:lpstr>
      <vt:lpstr>Times New Roman</vt:lpstr>
      <vt:lpstr>Office Theme</vt:lpstr>
      <vt:lpstr>ICD-10-PCS Training</vt:lpstr>
      <vt:lpstr>Obstetrics</vt:lpstr>
      <vt:lpstr>Obstetrics</vt:lpstr>
      <vt:lpstr>Obstretics</vt:lpstr>
      <vt:lpstr>Obstretics</vt:lpstr>
      <vt:lpstr>Root Operations in Obstetrics</vt:lpstr>
      <vt:lpstr>Abortion - A</vt:lpstr>
      <vt:lpstr>Delivery - E</vt:lpstr>
      <vt:lpstr>Drainage - 9</vt:lpstr>
      <vt:lpstr>Other Services</vt:lpstr>
      <vt:lpstr>Placement</vt:lpstr>
      <vt:lpstr>Placement</vt:lpstr>
      <vt:lpstr>Root Operations for Placement</vt:lpstr>
      <vt:lpstr>Devices in Placement Section</vt:lpstr>
      <vt:lpstr>Packing - 4</vt:lpstr>
      <vt:lpstr>Dressing - 2</vt:lpstr>
      <vt:lpstr>Traction - 6</vt:lpstr>
      <vt:lpstr>Administration - 3</vt:lpstr>
      <vt:lpstr>Administration - 3</vt:lpstr>
      <vt:lpstr>Administration - 3</vt:lpstr>
      <vt:lpstr>Administration - 3</vt:lpstr>
      <vt:lpstr>Substances in Administration Section</vt:lpstr>
      <vt:lpstr>Substances in Administration Section</vt:lpstr>
      <vt:lpstr>Transfusion - 2</vt:lpstr>
      <vt:lpstr>Irrigation - 1</vt:lpstr>
      <vt:lpstr>Introduction - 0</vt:lpstr>
      <vt:lpstr>Introduction - 0</vt:lpstr>
      <vt:lpstr>Introduction - 0</vt:lpstr>
      <vt:lpstr>Measurement &amp; Monitoring</vt:lpstr>
      <vt:lpstr>Measurement &amp; Monitoring</vt:lpstr>
      <vt:lpstr>Measurement - 0</vt:lpstr>
      <vt:lpstr>Monitoring - 1</vt:lpstr>
      <vt:lpstr>Extracorporeal Assistance &amp; Performance - 5</vt:lpstr>
      <vt:lpstr>Extracorporeal Assistance &amp; Performance - 5</vt:lpstr>
      <vt:lpstr>Extracorporeal Assistance &amp; Performance - 5</vt:lpstr>
      <vt:lpstr>Assistance - 0</vt:lpstr>
      <vt:lpstr>Performance - 1</vt:lpstr>
      <vt:lpstr>Restoration - 2</vt:lpstr>
      <vt:lpstr>Extracorporeal Therapies - 6</vt:lpstr>
      <vt:lpstr>Extracorporeal Therapies - 6</vt:lpstr>
      <vt:lpstr>Root Operations in Extracorporeal Therapies Section</vt:lpstr>
      <vt:lpstr>Root Operations in Extracorporeal Therapies Section</vt:lpstr>
      <vt:lpstr>Root Operations in Extracorporeal Therapies Section</vt:lpstr>
      <vt:lpstr>Root Operations in Extracorporeal Therapies Section</vt:lpstr>
      <vt:lpstr>Root Operations in Extracorporeal Therapies Section</vt:lpstr>
      <vt:lpstr>Osteopathic - 7</vt:lpstr>
      <vt:lpstr>Osteopathic - 7</vt:lpstr>
      <vt:lpstr>Osteopathic Methods **6</vt:lpstr>
      <vt:lpstr>Osteopathic - 7</vt:lpstr>
      <vt:lpstr>Treatment - 0</vt:lpstr>
      <vt:lpstr>Other Procedures - 8</vt:lpstr>
      <vt:lpstr>Other Procedures - 8</vt:lpstr>
      <vt:lpstr>Other Procedures - 8</vt:lpstr>
      <vt:lpstr>Other Procedures - 0</vt:lpstr>
      <vt:lpstr>Chiropractic - 9</vt:lpstr>
      <vt:lpstr>Chiropractic - 9</vt:lpstr>
      <vt:lpstr>Chiropractic - 9</vt:lpstr>
      <vt:lpstr>Manipulation - B</vt:lpstr>
      <vt:lpstr>Quiz</vt:lpstr>
      <vt:lpstr>Answer</vt:lpstr>
      <vt:lpstr>Ancillary Sections - Overview</vt:lpstr>
      <vt:lpstr>Imaging Section - B</vt:lpstr>
      <vt:lpstr>Imaging Section - B</vt:lpstr>
      <vt:lpstr>Root Operations in Imaging</vt:lpstr>
      <vt:lpstr>Root Types of Imaging</vt:lpstr>
      <vt:lpstr>Root Types of Imaging</vt:lpstr>
      <vt:lpstr>Root Types of Imaging</vt:lpstr>
      <vt:lpstr>Quiz</vt:lpstr>
      <vt:lpstr>Answer</vt:lpstr>
      <vt:lpstr>Nuclear Medicine - C</vt:lpstr>
      <vt:lpstr>Nuclear Medicine</vt:lpstr>
      <vt:lpstr>Root Types in Nuclear Medicine</vt:lpstr>
      <vt:lpstr>Root Types in Nuclear Medicine</vt:lpstr>
      <vt:lpstr>Root Types in Nuclear Medicine</vt:lpstr>
      <vt:lpstr>Root Types in Nuclear Medicine</vt:lpstr>
      <vt:lpstr>Root Types in Nuclear Medicine</vt:lpstr>
      <vt:lpstr>Quiz</vt:lpstr>
      <vt:lpstr>Answer</vt:lpstr>
      <vt:lpstr>Quiz</vt:lpstr>
      <vt:lpstr>Answer</vt:lpstr>
      <vt:lpstr>Radiation Therapy - D</vt:lpstr>
      <vt:lpstr>Radiation Therapy - D</vt:lpstr>
      <vt:lpstr>Root Types in Radiation Therapy</vt:lpstr>
      <vt:lpstr>What is Brachytherapy?</vt:lpstr>
      <vt:lpstr>What is Brachytherapy?</vt:lpstr>
      <vt:lpstr>Quiz</vt:lpstr>
      <vt:lpstr>Answer</vt:lpstr>
      <vt:lpstr>Physical Rehabilitation &amp; Diagnostic Audiology</vt:lpstr>
      <vt:lpstr>Physical Rehabilitation &amp; Diagnostic Audiology - F</vt:lpstr>
      <vt:lpstr>Root Types in Physical Rehabilitation &amp; Diagnostic Audiology</vt:lpstr>
      <vt:lpstr>Root Types in Physical Rehabilitation &amp; Diagnostic Audiology</vt:lpstr>
      <vt:lpstr>Root Types in Physical Rehabilitation &amp; Diagnostic Audiology</vt:lpstr>
      <vt:lpstr>Root Types in Physical Rehabilitation &amp; Diagnostic Audiology</vt:lpstr>
      <vt:lpstr>Root Types in Physical Rehabilitation &amp; Diagnostic Audiology</vt:lpstr>
      <vt:lpstr>Root Types in Physical Rehabilitation &amp; Diagnostic Audiology</vt:lpstr>
      <vt:lpstr>Physical Rehabilitation &amp; Diagnostic Audiology</vt:lpstr>
      <vt:lpstr>Physical Rehabilitation &amp; Diagnostic Audiology</vt:lpstr>
      <vt:lpstr>Physical Rehabilitation &amp; Diagnostic Audiology</vt:lpstr>
      <vt:lpstr>Physical Rehabilitation &amp; Diagnostic Audiology</vt:lpstr>
      <vt:lpstr>Quiz</vt:lpstr>
      <vt:lpstr>Answer</vt:lpstr>
      <vt:lpstr>Quiz</vt:lpstr>
      <vt:lpstr>Answer</vt:lpstr>
      <vt:lpstr>Mental Health - G</vt:lpstr>
      <vt:lpstr>Mental Health - G</vt:lpstr>
      <vt:lpstr>Root Types in Mental Health</vt:lpstr>
      <vt:lpstr>Quiz</vt:lpstr>
      <vt:lpstr>Answer</vt:lpstr>
      <vt:lpstr>Quiz</vt:lpstr>
      <vt:lpstr>Answer</vt:lpstr>
      <vt:lpstr>Substance Abuse Treatment - H</vt:lpstr>
      <vt:lpstr>Substance Abuse Treatment - H</vt:lpstr>
      <vt:lpstr>Root Types in Substance Abuse</vt:lpstr>
      <vt:lpstr>Quiz</vt:lpstr>
      <vt:lpstr>Answer</vt:lpstr>
      <vt:lpstr>Quiz</vt:lpstr>
      <vt:lpstr>Answer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Lamon Willis</dc:creator>
  <cp:lastModifiedBy>Lamon Willis</cp:lastModifiedBy>
  <cp:revision>123</cp:revision>
  <dcterms:created xsi:type="dcterms:W3CDTF">2017-06-20T14:56:21Z</dcterms:created>
  <dcterms:modified xsi:type="dcterms:W3CDTF">2018-02-13T15:37:51Z</dcterms:modified>
</cp:coreProperties>
</file>