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77" r:id="rId3"/>
    <p:sldId id="276" r:id="rId4"/>
    <p:sldId id="278" r:id="rId5"/>
    <p:sldId id="279" r:id="rId6"/>
    <p:sldId id="281" r:id="rId7"/>
    <p:sldId id="280" r:id="rId8"/>
    <p:sldId id="299" r:id="rId9"/>
    <p:sldId id="282" r:id="rId10"/>
    <p:sldId id="298" r:id="rId11"/>
    <p:sldId id="283" r:id="rId12"/>
    <p:sldId id="284" r:id="rId13"/>
    <p:sldId id="285" r:id="rId14"/>
    <p:sldId id="286" r:id="rId15"/>
    <p:sldId id="287" r:id="rId16"/>
    <p:sldId id="300" r:id="rId17"/>
    <p:sldId id="288" r:id="rId18"/>
    <p:sldId id="289" r:id="rId19"/>
    <p:sldId id="301" r:id="rId20"/>
    <p:sldId id="290" r:id="rId21"/>
    <p:sldId id="302" r:id="rId22"/>
    <p:sldId id="303" r:id="rId23"/>
    <p:sldId id="291" r:id="rId24"/>
    <p:sldId id="292" r:id="rId25"/>
    <p:sldId id="293" r:id="rId26"/>
    <p:sldId id="294" r:id="rId27"/>
    <p:sldId id="295" r:id="rId28"/>
    <p:sldId id="296" r:id="rId29"/>
    <p:sldId id="297" r:id="rId30"/>
    <p:sldId id="304" r:id="rId31"/>
    <p:sldId id="305" r:id="rId32"/>
    <p:sldId id="306" r:id="rId33"/>
    <p:sldId id="307" r:id="rId34"/>
    <p:sldId id="308" r:id="rId35"/>
    <p:sldId id="309" r:id="rId36"/>
    <p:sldId id="310" r:id="rId37"/>
    <p:sldId id="320" r:id="rId38"/>
    <p:sldId id="311" r:id="rId39"/>
    <p:sldId id="312" r:id="rId40"/>
    <p:sldId id="321" r:id="rId41"/>
    <p:sldId id="322" r:id="rId42"/>
    <p:sldId id="326" r:id="rId43"/>
    <p:sldId id="323" r:id="rId44"/>
    <p:sldId id="324" r:id="rId45"/>
    <p:sldId id="342" r:id="rId46"/>
    <p:sldId id="313" r:id="rId47"/>
    <p:sldId id="325" r:id="rId48"/>
    <p:sldId id="314" r:id="rId49"/>
    <p:sldId id="340" r:id="rId50"/>
    <p:sldId id="341" r:id="rId51"/>
    <p:sldId id="315" r:id="rId52"/>
    <p:sldId id="316" r:id="rId53"/>
    <p:sldId id="317" r:id="rId54"/>
    <p:sldId id="318" r:id="rId55"/>
    <p:sldId id="319" r:id="rId56"/>
    <p:sldId id="327" r:id="rId57"/>
    <p:sldId id="329" r:id="rId58"/>
    <p:sldId id="330" r:id="rId59"/>
    <p:sldId id="331" r:id="rId60"/>
    <p:sldId id="33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1010" autoAdjust="0"/>
  </p:normalViewPr>
  <p:slideViewPr>
    <p:cSldViewPr snapToGrid="0">
      <p:cViewPr varScale="1">
        <p:scale>
          <a:sx n="100" d="100"/>
          <a:sy n="100" d="100"/>
        </p:scale>
        <p:origin x="108" y="336"/>
      </p:cViewPr>
      <p:guideLst/>
    </p:cSldViewPr>
  </p:slideViewPr>
  <p:outlineViewPr>
    <p:cViewPr>
      <p:scale>
        <a:sx n="33" d="100"/>
        <a:sy n="33" d="100"/>
      </p:scale>
      <p:origin x="0" y="-3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FB79-87D7-439B-96EC-56BA3B65C0B4}" type="doc">
      <dgm:prSet loTypeId="urn:microsoft.com/office/officeart/2005/8/layout/vList6" loCatId="list" qsTypeId="urn:microsoft.com/office/officeart/2005/8/quickstyle/simple1" qsCatId="simple" csTypeId="urn:microsoft.com/office/officeart/2005/8/colors/accent1_3" csCatId="accent1" phldr="1"/>
      <dgm:spPr/>
      <dgm:t>
        <a:bodyPr/>
        <a:lstStyle/>
        <a:p>
          <a:endParaRPr lang="en-US"/>
        </a:p>
      </dgm:t>
    </dgm:pt>
    <dgm:pt modelId="{3789EDAD-8E48-4270-B08F-A2433B4B1A7B}">
      <dgm:prSet phldrT="[Text]"/>
      <dgm:spPr/>
      <dgm:t>
        <a:bodyPr/>
        <a:lstStyle/>
        <a:p>
          <a:r>
            <a:rPr lang="en-US" dirty="0"/>
            <a:t>Division</a:t>
          </a:r>
        </a:p>
      </dgm:t>
    </dgm:pt>
    <dgm:pt modelId="{5E6AEFEF-7F61-4741-B18E-A334E24D5B3C}" type="parTrans" cxnId="{0D044A1B-CDB1-4DF8-BF1E-B122C1564C34}">
      <dgm:prSet/>
      <dgm:spPr/>
      <dgm:t>
        <a:bodyPr/>
        <a:lstStyle/>
        <a:p>
          <a:endParaRPr lang="en-US"/>
        </a:p>
      </dgm:t>
    </dgm:pt>
    <dgm:pt modelId="{E3DDE15C-BAB7-43B9-9B72-43D3AAA2BB5B}" type="sibTrans" cxnId="{0D044A1B-CDB1-4DF8-BF1E-B122C1564C34}">
      <dgm:prSet/>
      <dgm:spPr/>
      <dgm:t>
        <a:bodyPr/>
        <a:lstStyle/>
        <a:p>
          <a:endParaRPr lang="en-US"/>
        </a:p>
      </dgm:t>
    </dgm:pt>
    <dgm:pt modelId="{4F2A1AF6-748F-4822-A321-98CD98EF3295}">
      <dgm:prSet phldrT="[Text]"/>
      <dgm:spPr/>
      <dgm:t>
        <a:bodyPr/>
        <a:lstStyle/>
        <a:p>
          <a:r>
            <a:rPr lang="en-US" u="sng" dirty="0"/>
            <a:t>Cut</a:t>
          </a:r>
          <a:r>
            <a:rPr lang="en-US" dirty="0"/>
            <a:t> the body part</a:t>
          </a:r>
        </a:p>
      </dgm:t>
    </dgm:pt>
    <dgm:pt modelId="{9F097B12-FC6D-43B3-A7D0-910D2B355E1F}" type="parTrans" cxnId="{4CF64488-549A-4A0F-B4FC-CC96659EFA56}">
      <dgm:prSet/>
      <dgm:spPr/>
      <dgm:t>
        <a:bodyPr/>
        <a:lstStyle/>
        <a:p>
          <a:endParaRPr lang="en-US"/>
        </a:p>
      </dgm:t>
    </dgm:pt>
    <dgm:pt modelId="{89DD166E-4B5E-4DB4-8115-7E74189BA4AF}" type="sibTrans" cxnId="{4CF64488-549A-4A0F-B4FC-CC96659EFA56}">
      <dgm:prSet/>
      <dgm:spPr/>
      <dgm:t>
        <a:bodyPr/>
        <a:lstStyle/>
        <a:p>
          <a:endParaRPr lang="en-US"/>
        </a:p>
      </dgm:t>
    </dgm:pt>
    <dgm:pt modelId="{0B8B265C-E65A-49E6-B925-28CF72A308A0}">
      <dgm:prSet phldrT="[Text]"/>
      <dgm:spPr/>
      <dgm:t>
        <a:bodyPr/>
        <a:lstStyle/>
        <a:p>
          <a:r>
            <a:rPr lang="en-US" dirty="0"/>
            <a:t>Release</a:t>
          </a:r>
        </a:p>
      </dgm:t>
    </dgm:pt>
    <dgm:pt modelId="{AE74FB6E-2355-419C-BA29-344DB520368D}" type="parTrans" cxnId="{E8585AB4-6CEF-4D01-9B7A-BBE008EFD01E}">
      <dgm:prSet/>
      <dgm:spPr/>
      <dgm:t>
        <a:bodyPr/>
        <a:lstStyle/>
        <a:p>
          <a:endParaRPr lang="en-US"/>
        </a:p>
      </dgm:t>
    </dgm:pt>
    <dgm:pt modelId="{E9900C78-436C-470C-8BF8-2724FEA1E561}" type="sibTrans" cxnId="{E8585AB4-6CEF-4D01-9B7A-BBE008EFD01E}">
      <dgm:prSet/>
      <dgm:spPr/>
      <dgm:t>
        <a:bodyPr/>
        <a:lstStyle/>
        <a:p>
          <a:endParaRPr lang="en-US"/>
        </a:p>
      </dgm:t>
    </dgm:pt>
    <dgm:pt modelId="{4A9E58AB-946D-45D4-AF92-49FF2CFE0AF4}">
      <dgm:prSet phldrT="[Text]"/>
      <dgm:spPr/>
      <dgm:t>
        <a:bodyPr/>
        <a:lstStyle/>
        <a:p>
          <a:r>
            <a:rPr lang="en-US" u="sng" dirty="0"/>
            <a:t>Free</a:t>
          </a:r>
          <a:r>
            <a:rPr lang="en-US" dirty="0"/>
            <a:t> the body part</a:t>
          </a:r>
        </a:p>
      </dgm:t>
    </dgm:pt>
    <dgm:pt modelId="{497A30C2-1EEE-4A09-BE47-5861B94CE448}" type="parTrans" cxnId="{28079B5A-D47B-4F42-8523-E0DC618F894A}">
      <dgm:prSet/>
      <dgm:spPr/>
      <dgm:t>
        <a:bodyPr/>
        <a:lstStyle/>
        <a:p>
          <a:endParaRPr lang="en-US"/>
        </a:p>
      </dgm:t>
    </dgm:pt>
    <dgm:pt modelId="{3F0E4927-A733-4A45-B43F-7E33A5D4730B}" type="sibTrans" cxnId="{28079B5A-D47B-4F42-8523-E0DC618F894A}">
      <dgm:prSet/>
      <dgm:spPr/>
      <dgm:t>
        <a:bodyPr/>
        <a:lstStyle/>
        <a:p>
          <a:endParaRPr lang="en-US"/>
        </a:p>
      </dgm:t>
    </dgm:pt>
    <dgm:pt modelId="{8ABACC5B-B0A2-48AC-AD8E-5FC1C6E0D1C7}" type="pres">
      <dgm:prSet presAssocID="{98A0FB79-87D7-439B-96EC-56BA3B65C0B4}" presName="Name0" presStyleCnt="0">
        <dgm:presLayoutVars>
          <dgm:dir/>
          <dgm:animLvl val="lvl"/>
          <dgm:resizeHandles/>
        </dgm:presLayoutVars>
      </dgm:prSet>
      <dgm:spPr/>
    </dgm:pt>
    <dgm:pt modelId="{DB06FD11-0A8A-4925-A382-7CD4CD74416B}" type="pres">
      <dgm:prSet presAssocID="{3789EDAD-8E48-4270-B08F-A2433B4B1A7B}" presName="linNode" presStyleCnt="0"/>
      <dgm:spPr/>
    </dgm:pt>
    <dgm:pt modelId="{DD60E453-E069-4DAA-8AAA-4D3EE3140DA8}" type="pres">
      <dgm:prSet presAssocID="{3789EDAD-8E48-4270-B08F-A2433B4B1A7B}" presName="parentShp" presStyleLbl="node1" presStyleIdx="0" presStyleCnt="2">
        <dgm:presLayoutVars>
          <dgm:bulletEnabled val="1"/>
        </dgm:presLayoutVars>
      </dgm:prSet>
      <dgm:spPr/>
    </dgm:pt>
    <dgm:pt modelId="{60753762-5C28-41A3-A568-6C608FBE5F15}" type="pres">
      <dgm:prSet presAssocID="{3789EDAD-8E48-4270-B08F-A2433B4B1A7B}" presName="childShp" presStyleLbl="bgAccFollowNode1" presStyleIdx="0" presStyleCnt="2">
        <dgm:presLayoutVars>
          <dgm:bulletEnabled val="1"/>
        </dgm:presLayoutVars>
      </dgm:prSet>
      <dgm:spPr/>
    </dgm:pt>
    <dgm:pt modelId="{74305B2C-A6BF-40DB-801C-FDCEEDD50FD6}" type="pres">
      <dgm:prSet presAssocID="{E3DDE15C-BAB7-43B9-9B72-43D3AAA2BB5B}" presName="spacing" presStyleCnt="0"/>
      <dgm:spPr/>
    </dgm:pt>
    <dgm:pt modelId="{14C2D9D0-C400-4BA7-BD01-6ED9853CEEF0}" type="pres">
      <dgm:prSet presAssocID="{0B8B265C-E65A-49E6-B925-28CF72A308A0}" presName="linNode" presStyleCnt="0"/>
      <dgm:spPr/>
    </dgm:pt>
    <dgm:pt modelId="{457010A1-666C-42D1-8367-D6755AC4ABC5}" type="pres">
      <dgm:prSet presAssocID="{0B8B265C-E65A-49E6-B925-28CF72A308A0}" presName="parentShp" presStyleLbl="node1" presStyleIdx="1" presStyleCnt="2">
        <dgm:presLayoutVars>
          <dgm:bulletEnabled val="1"/>
        </dgm:presLayoutVars>
      </dgm:prSet>
      <dgm:spPr/>
    </dgm:pt>
    <dgm:pt modelId="{E8EDFE51-DC09-4BD4-AD65-5BDF7DEDF29A}" type="pres">
      <dgm:prSet presAssocID="{0B8B265C-E65A-49E6-B925-28CF72A308A0}" presName="childShp" presStyleLbl="bgAccFollowNode1" presStyleIdx="1" presStyleCnt="2">
        <dgm:presLayoutVars>
          <dgm:bulletEnabled val="1"/>
        </dgm:presLayoutVars>
      </dgm:prSet>
      <dgm:spPr/>
    </dgm:pt>
  </dgm:ptLst>
  <dgm:cxnLst>
    <dgm:cxn modelId="{0D044A1B-CDB1-4DF8-BF1E-B122C1564C34}" srcId="{98A0FB79-87D7-439B-96EC-56BA3B65C0B4}" destId="{3789EDAD-8E48-4270-B08F-A2433B4B1A7B}" srcOrd="0" destOrd="0" parTransId="{5E6AEFEF-7F61-4741-B18E-A334E24D5B3C}" sibTransId="{E3DDE15C-BAB7-43B9-9B72-43D3AAA2BB5B}"/>
    <dgm:cxn modelId="{504F9842-F071-4653-BBF6-908A092C3D07}" type="presOf" srcId="{3789EDAD-8E48-4270-B08F-A2433B4B1A7B}" destId="{DD60E453-E069-4DAA-8AAA-4D3EE3140DA8}" srcOrd="0" destOrd="0" presId="urn:microsoft.com/office/officeart/2005/8/layout/vList6"/>
    <dgm:cxn modelId="{28079B5A-D47B-4F42-8523-E0DC618F894A}" srcId="{0B8B265C-E65A-49E6-B925-28CF72A308A0}" destId="{4A9E58AB-946D-45D4-AF92-49FF2CFE0AF4}" srcOrd="0" destOrd="0" parTransId="{497A30C2-1EEE-4A09-BE47-5861B94CE448}" sibTransId="{3F0E4927-A733-4A45-B43F-7E33A5D4730B}"/>
    <dgm:cxn modelId="{4CF64488-549A-4A0F-B4FC-CC96659EFA56}" srcId="{3789EDAD-8E48-4270-B08F-A2433B4B1A7B}" destId="{4F2A1AF6-748F-4822-A321-98CD98EF3295}" srcOrd="0" destOrd="0" parTransId="{9F097B12-FC6D-43B3-A7D0-910D2B355E1F}" sibTransId="{89DD166E-4B5E-4DB4-8115-7E74189BA4AF}"/>
    <dgm:cxn modelId="{5D36358E-0FA6-4E1E-A421-564DB5C52087}" type="presOf" srcId="{0B8B265C-E65A-49E6-B925-28CF72A308A0}" destId="{457010A1-666C-42D1-8367-D6755AC4ABC5}" srcOrd="0" destOrd="0" presId="urn:microsoft.com/office/officeart/2005/8/layout/vList6"/>
    <dgm:cxn modelId="{C7EB99A2-A28F-4A95-963C-D0160A655E89}" type="presOf" srcId="{4F2A1AF6-748F-4822-A321-98CD98EF3295}" destId="{60753762-5C28-41A3-A568-6C608FBE5F15}" srcOrd="0" destOrd="0" presId="urn:microsoft.com/office/officeart/2005/8/layout/vList6"/>
    <dgm:cxn modelId="{E8585AB4-6CEF-4D01-9B7A-BBE008EFD01E}" srcId="{98A0FB79-87D7-439B-96EC-56BA3B65C0B4}" destId="{0B8B265C-E65A-49E6-B925-28CF72A308A0}" srcOrd="1" destOrd="0" parTransId="{AE74FB6E-2355-419C-BA29-344DB520368D}" sibTransId="{E9900C78-436C-470C-8BF8-2724FEA1E561}"/>
    <dgm:cxn modelId="{7268A1BD-650C-4013-8387-311D2FD9B0E7}" type="presOf" srcId="{4A9E58AB-946D-45D4-AF92-49FF2CFE0AF4}" destId="{E8EDFE51-DC09-4BD4-AD65-5BDF7DEDF29A}" srcOrd="0" destOrd="0" presId="urn:microsoft.com/office/officeart/2005/8/layout/vList6"/>
    <dgm:cxn modelId="{A4A2F2D8-9166-42D7-9242-0C1A2880BB90}" type="presOf" srcId="{98A0FB79-87D7-439B-96EC-56BA3B65C0B4}" destId="{8ABACC5B-B0A2-48AC-AD8E-5FC1C6E0D1C7}" srcOrd="0" destOrd="0" presId="urn:microsoft.com/office/officeart/2005/8/layout/vList6"/>
    <dgm:cxn modelId="{92495612-219B-4598-9552-236D6EC4C6FF}" type="presParOf" srcId="{8ABACC5B-B0A2-48AC-AD8E-5FC1C6E0D1C7}" destId="{DB06FD11-0A8A-4925-A382-7CD4CD74416B}" srcOrd="0" destOrd="0" presId="urn:microsoft.com/office/officeart/2005/8/layout/vList6"/>
    <dgm:cxn modelId="{5957D80A-0997-4E5A-A600-AE7703B16B81}" type="presParOf" srcId="{DB06FD11-0A8A-4925-A382-7CD4CD74416B}" destId="{DD60E453-E069-4DAA-8AAA-4D3EE3140DA8}" srcOrd="0" destOrd="0" presId="urn:microsoft.com/office/officeart/2005/8/layout/vList6"/>
    <dgm:cxn modelId="{DE6AB9B3-F1F6-4B37-82F2-1925633DC3B8}" type="presParOf" srcId="{DB06FD11-0A8A-4925-A382-7CD4CD74416B}" destId="{60753762-5C28-41A3-A568-6C608FBE5F15}" srcOrd="1" destOrd="0" presId="urn:microsoft.com/office/officeart/2005/8/layout/vList6"/>
    <dgm:cxn modelId="{BA1CCB7A-7A4A-4C7B-A470-0DBD9D3B154D}" type="presParOf" srcId="{8ABACC5B-B0A2-48AC-AD8E-5FC1C6E0D1C7}" destId="{74305B2C-A6BF-40DB-801C-FDCEEDD50FD6}" srcOrd="1" destOrd="0" presId="urn:microsoft.com/office/officeart/2005/8/layout/vList6"/>
    <dgm:cxn modelId="{ED729BD7-E41C-45F8-8426-03C1DDBFCA03}" type="presParOf" srcId="{8ABACC5B-B0A2-48AC-AD8E-5FC1C6E0D1C7}" destId="{14C2D9D0-C400-4BA7-BD01-6ED9853CEEF0}" srcOrd="2" destOrd="0" presId="urn:microsoft.com/office/officeart/2005/8/layout/vList6"/>
    <dgm:cxn modelId="{F89947BD-6D1B-4C2B-AB82-A0DB37FC7C5D}" type="presParOf" srcId="{14C2D9D0-C400-4BA7-BD01-6ED9853CEEF0}" destId="{457010A1-666C-42D1-8367-D6755AC4ABC5}" srcOrd="0" destOrd="0" presId="urn:microsoft.com/office/officeart/2005/8/layout/vList6"/>
    <dgm:cxn modelId="{71554532-3C3A-433F-899D-611CD5A005B7}" type="presParOf" srcId="{14C2D9D0-C400-4BA7-BD01-6ED9853CEEF0}" destId="{E8EDFE51-DC09-4BD4-AD65-5BDF7DEDF29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1765A-C4B7-4F8F-885B-BDFB37429713}" type="doc">
      <dgm:prSet loTypeId="urn:microsoft.com/office/officeart/2005/8/layout/pyramid2" loCatId="pyramid" qsTypeId="urn:microsoft.com/office/officeart/2005/8/quickstyle/3d2#6" qsCatId="3D" csTypeId="urn:microsoft.com/office/officeart/2005/8/colors/accent2_5" csCatId="accent2" phldr="1"/>
      <dgm:spPr/>
      <dgm:t>
        <a:bodyPr/>
        <a:lstStyle/>
        <a:p>
          <a:endParaRPr lang="en-US"/>
        </a:p>
      </dgm:t>
    </dgm:pt>
    <dgm:pt modelId="{B47F79E9-413C-44EB-A7DF-EB8337066626}">
      <dgm:prSet/>
      <dgm:spPr>
        <a:solidFill>
          <a:schemeClr val="accent1">
            <a:lumMod val="40000"/>
            <a:lumOff val="60000"/>
            <a:alpha val="90000"/>
          </a:schemeClr>
        </a:solidFill>
      </dgm:spPr>
      <dgm:t>
        <a:bodyPr/>
        <a:lstStyle/>
        <a:p>
          <a:pPr rtl="0"/>
          <a:r>
            <a:rPr lang="en-US" dirty="0"/>
            <a:t>Allogeneic</a:t>
          </a:r>
        </a:p>
      </dgm:t>
    </dgm:pt>
    <dgm:pt modelId="{F0982631-89C1-4BF6-91DD-F8CD4D85F4A4}" type="parTrans" cxnId="{C8482123-28F0-42E6-943E-43204D06B6A8}">
      <dgm:prSet/>
      <dgm:spPr/>
      <dgm:t>
        <a:bodyPr/>
        <a:lstStyle/>
        <a:p>
          <a:endParaRPr lang="en-US"/>
        </a:p>
      </dgm:t>
    </dgm:pt>
    <dgm:pt modelId="{1F267FB0-E73C-4BF6-A2F2-167D48C8716B}" type="sibTrans" cxnId="{C8482123-28F0-42E6-943E-43204D06B6A8}">
      <dgm:prSet/>
      <dgm:spPr/>
      <dgm:t>
        <a:bodyPr/>
        <a:lstStyle/>
        <a:p>
          <a:endParaRPr lang="en-US"/>
        </a:p>
      </dgm:t>
    </dgm:pt>
    <dgm:pt modelId="{533A39B5-9872-4D60-A501-403A39D1DE3B}">
      <dgm:prSet/>
      <dgm:spPr>
        <a:solidFill>
          <a:schemeClr val="accent1">
            <a:lumMod val="40000"/>
            <a:lumOff val="60000"/>
            <a:alpha val="90000"/>
          </a:schemeClr>
        </a:solidFill>
      </dgm:spPr>
      <dgm:t>
        <a:bodyPr/>
        <a:lstStyle/>
        <a:p>
          <a:pPr rtl="0"/>
          <a:r>
            <a:rPr lang="en-US" dirty="0"/>
            <a:t>Syngeneic</a:t>
          </a:r>
        </a:p>
      </dgm:t>
    </dgm:pt>
    <dgm:pt modelId="{8F6425F0-7BCF-4BF8-A633-CA5EE9D8F8EF}" type="parTrans" cxnId="{A64DB8B7-35C3-4EA4-A41A-4BAB270E246F}">
      <dgm:prSet/>
      <dgm:spPr/>
      <dgm:t>
        <a:bodyPr/>
        <a:lstStyle/>
        <a:p>
          <a:endParaRPr lang="en-US"/>
        </a:p>
      </dgm:t>
    </dgm:pt>
    <dgm:pt modelId="{6F489D49-3509-410D-A96E-9564D8330E10}" type="sibTrans" cxnId="{A64DB8B7-35C3-4EA4-A41A-4BAB270E246F}">
      <dgm:prSet/>
      <dgm:spPr/>
      <dgm:t>
        <a:bodyPr/>
        <a:lstStyle/>
        <a:p>
          <a:endParaRPr lang="en-US"/>
        </a:p>
      </dgm:t>
    </dgm:pt>
    <dgm:pt modelId="{4109B89C-CFC0-4172-95E7-655644872ADC}">
      <dgm:prSet/>
      <dgm:spPr>
        <a:solidFill>
          <a:schemeClr val="accent1">
            <a:lumMod val="40000"/>
            <a:lumOff val="60000"/>
            <a:alpha val="90000"/>
          </a:schemeClr>
        </a:solidFill>
      </dgm:spPr>
      <dgm:t>
        <a:bodyPr/>
        <a:lstStyle/>
        <a:p>
          <a:pPr rtl="0"/>
          <a:r>
            <a:rPr lang="en-US" dirty="0"/>
            <a:t>Zooplastic</a:t>
          </a:r>
        </a:p>
      </dgm:t>
    </dgm:pt>
    <dgm:pt modelId="{9E143D33-143C-4488-BF24-FA2BFDC2EE7A}" type="parTrans" cxnId="{EF9E4205-E54A-48C2-860E-DE4AC2167769}">
      <dgm:prSet/>
      <dgm:spPr/>
      <dgm:t>
        <a:bodyPr/>
        <a:lstStyle/>
        <a:p>
          <a:endParaRPr lang="en-US"/>
        </a:p>
      </dgm:t>
    </dgm:pt>
    <dgm:pt modelId="{610331EB-A9C0-4C82-9D7D-F3DDF18E211A}" type="sibTrans" cxnId="{EF9E4205-E54A-48C2-860E-DE4AC2167769}">
      <dgm:prSet/>
      <dgm:spPr/>
      <dgm:t>
        <a:bodyPr/>
        <a:lstStyle/>
        <a:p>
          <a:endParaRPr lang="en-US"/>
        </a:p>
      </dgm:t>
    </dgm:pt>
    <dgm:pt modelId="{FC84B8AD-A89D-4E92-8A65-451C9B9C8263}" type="pres">
      <dgm:prSet presAssocID="{0F21765A-C4B7-4F8F-885B-BDFB37429713}" presName="compositeShape" presStyleCnt="0">
        <dgm:presLayoutVars>
          <dgm:dir/>
          <dgm:resizeHandles/>
        </dgm:presLayoutVars>
      </dgm:prSet>
      <dgm:spPr/>
    </dgm:pt>
    <dgm:pt modelId="{01FF87E3-252E-4F3C-8881-768D749E7841}" type="pres">
      <dgm:prSet presAssocID="{0F21765A-C4B7-4F8F-885B-BDFB37429713}" presName="pyramid" presStyleLbl="node1" presStyleIdx="0" presStyleCnt="1"/>
      <dgm:spPr>
        <a:solidFill>
          <a:schemeClr val="accent1">
            <a:lumMod val="75000"/>
          </a:schemeClr>
        </a:solidFill>
      </dgm:spPr>
    </dgm:pt>
    <dgm:pt modelId="{0CC13386-7AAA-4D72-A019-A485352DB524}" type="pres">
      <dgm:prSet presAssocID="{0F21765A-C4B7-4F8F-885B-BDFB37429713}" presName="theList" presStyleCnt="0"/>
      <dgm:spPr/>
    </dgm:pt>
    <dgm:pt modelId="{F280EBAA-D2C6-4F35-A023-1471B12406C9}" type="pres">
      <dgm:prSet presAssocID="{B47F79E9-413C-44EB-A7DF-EB8337066626}" presName="aNode" presStyleLbl="fgAcc1" presStyleIdx="0" presStyleCnt="3">
        <dgm:presLayoutVars>
          <dgm:bulletEnabled val="1"/>
        </dgm:presLayoutVars>
      </dgm:prSet>
      <dgm:spPr/>
    </dgm:pt>
    <dgm:pt modelId="{983124A0-3F70-4EAC-AD67-A903658E5E59}" type="pres">
      <dgm:prSet presAssocID="{B47F79E9-413C-44EB-A7DF-EB8337066626}" presName="aSpace" presStyleCnt="0"/>
      <dgm:spPr/>
    </dgm:pt>
    <dgm:pt modelId="{703E064D-DB9F-455B-9B5F-DABD3B36A1F9}" type="pres">
      <dgm:prSet presAssocID="{533A39B5-9872-4D60-A501-403A39D1DE3B}" presName="aNode" presStyleLbl="fgAcc1" presStyleIdx="1" presStyleCnt="3">
        <dgm:presLayoutVars>
          <dgm:bulletEnabled val="1"/>
        </dgm:presLayoutVars>
      </dgm:prSet>
      <dgm:spPr/>
    </dgm:pt>
    <dgm:pt modelId="{2303252B-6375-4FA0-9C70-A958F8B2D724}" type="pres">
      <dgm:prSet presAssocID="{533A39B5-9872-4D60-A501-403A39D1DE3B}" presName="aSpace" presStyleCnt="0"/>
      <dgm:spPr/>
    </dgm:pt>
    <dgm:pt modelId="{AD8205CA-7D69-4586-AA3B-30854EAFCFC1}" type="pres">
      <dgm:prSet presAssocID="{4109B89C-CFC0-4172-95E7-655644872ADC}" presName="aNode" presStyleLbl="fgAcc1" presStyleIdx="2" presStyleCnt="3">
        <dgm:presLayoutVars>
          <dgm:bulletEnabled val="1"/>
        </dgm:presLayoutVars>
      </dgm:prSet>
      <dgm:spPr/>
    </dgm:pt>
    <dgm:pt modelId="{74BE38BA-F68E-43E3-8F35-B5742DCCE66D}" type="pres">
      <dgm:prSet presAssocID="{4109B89C-CFC0-4172-95E7-655644872ADC}" presName="aSpace" presStyleCnt="0"/>
      <dgm:spPr/>
    </dgm:pt>
  </dgm:ptLst>
  <dgm:cxnLst>
    <dgm:cxn modelId="{EF9E4205-E54A-48C2-860E-DE4AC2167769}" srcId="{0F21765A-C4B7-4F8F-885B-BDFB37429713}" destId="{4109B89C-CFC0-4172-95E7-655644872ADC}" srcOrd="2" destOrd="0" parTransId="{9E143D33-143C-4488-BF24-FA2BFDC2EE7A}" sibTransId="{610331EB-A9C0-4C82-9D7D-F3DDF18E211A}"/>
    <dgm:cxn modelId="{C8482123-28F0-42E6-943E-43204D06B6A8}" srcId="{0F21765A-C4B7-4F8F-885B-BDFB37429713}" destId="{B47F79E9-413C-44EB-A7DF-EB8337066626}" srcOrd="0" destOrd="0" parTransId="{F0982631-89C1-4BF6-91DD-F8CD4D85F4A4}" sibTransId="{1F267FB0-E73C-4BF6-A2F2-167D48C8716B}"/>
    <dgm:cxn modelId="{60BFC738-0674-4C0D-9E22-058DAAE27FB2}" type="presOf" srcId="{0F21765A-C4B7-4F8F-885B-BDFB37429713}" destId="{FC84B8AD-A89D-4E92-8A65-451C9B9C8263}" srcOrd="0" destOrd="0" presId="urn:microsoft.com/office/officeart/2005/8/layout/pyramid2"/>
    <dgm:cxn modelId="{6BE6889C-23E2-459E-B6E6-A5208B803C33}" type="presOf" srcId="{533A39B5-9872-4D60-A501-403A39D1DE3B}" destId="{703E064D-DB9F-455B-9B5F-DABD3B36A1F9}" srcOrd="0" destOrd="0" presId="urn:microsoft.com/office/officeart/2005/8/layout/pyramid2"/>
    <dgm:cxn modelId="{BE8AEA9C-F1A1-40C0-BDBE-6CB787F1DF5B}" type="presOf" srcId="{B47F79E9-413C-44EB-A7DF-EB8337066626}" destId="{F280EBAA-D2C6-4F35-A023-1471B12406C9}" srcOrd="0" destOrd="0" presId="urn:microsoft.com/office/officeart/2005/8/layout/pyramid2"/>
    <dgm:cxn modelId="{A64DB8B7-35C3-4EA4-A41A-4BAB270E246F}" srcId="{0F21765A-C4B7-4F8F-885B-BDFB37429713}" destId="{533A39B5-9872-4D60-A501-403A39D1DE3B}" srcOrd="1" destOrd="0" parTransId="{8F6425F0-7BCF-4BF8-A633-CA5EE9D8F8EF}" sibTransId="{6F489D49-3509-410D-A96E-9564D8330E10}"/>
    <dgm:cxn modelId="{D03F03FB-0289-43E1-A95C-F96AC5805BA8}" type="presOf" srcId="{4109B89C-CFC0-4172-95E7-655644872ADC}" destId="{AD8205CA-7D69-4586-AA3B-30854EAFCFC1}" srcOrd="0" destOrd="0" presId="urn:microsoft.com/office/officeart/2005/8/layout/pyramid2"/>
    <dgm:cxn modelId="{212D07C1-F7FF-46E0-B7A4-84A04B503039}" type="presParOf" srcId="{FC84B8AD-A89D-4E92-8A65-451C9B9C8263}" destId="{01FF87E3-252E-4F3C-8881-768D749E7841}" srcOrd="0" destOrd="0" presId="urn:microsoft.com/office/officeart/2005/8/layout/pyramid2"/>
    <dgm:cxn modelId="{8DA4A006-E67B-4773-96E7-BB740F964FB1}" type="presParOf" srcId="{FC84B8AD-A89D-4E92-8A65-451C9B9C8263}" destId="{0CC13386-7AAA-4D72-A019-A485352DB524}" srcOrd="1" destOrd="0" presId="urn:microsoft.com/office/officeart/2005/8/layout/pyramid2"/>
    <dgm:cxn modelId="{EF6FD74D-878A-4E21-A37C-9BA523AF1408}" type="presParOf" srcId="{0CC13386-7AAA-4D72-A019-A485352DB524}" destId="{F280EBAA-D2C6-4F35-A023-1471B12406C9}" srcOrd="0" destOrd="0" presId="urn:microsoft.com/office/officeart/2005/8/layout/pyramid2"/>
    <dgm:cxn modelId="{F1F1C6AF-66A3-4EFA-97CF-D3FE67F8CD02}" type="presParOf" srcId="{0CC13386-7AAA-4D72-A019-A485352DB524}" destId="{983124A0-3F70-4EAC-AD67-A903658E5E59}" srcOrd="1" destOrd="0" presId="urn:microsoft.com/office/officeart/2005/8/layout/pyramid2"/>
    <dgm:cxn modelId="{7FD38C62-4C49-4E64-B480-F74FCEB0D778}" type="presParOf" srcId="{0CC13386-7AAA-4D72-A019-A485352DB524}" destId="{703E064D-DB9F-455B-9B5F-DABD3B36A1F9}" srcOrd="2" destOrd="0" presId="urn:microsoft.com/office/officeart/2005/8/layout/pyramid2"/>
    <dgm:cxn modelId="{B379913A-6745-4117-9833-5E1629541C5B}" type="presParOf" srcId="{0CC13386-7AAA-4D72-A019-A485352DB524}" destId="{2303252B-6375-4FA0-9C70-A958F8B2D724}" srcOrd="3" destOrd="0" presId="urn:microsoft.com/office/officeart/2005/8/layout/pyramid2"/>
    <dgm:cxn modelId="{EF3162C6-9C0F-4037-8D44-183078754C6A}" type="presParOf" srcId="{0CC13386-7AAA-4D72-A019-A485352DB524}" destId="{AD8205CA-7D69-4586-AA3B-30854EAFCFC1}" srcOrd="4" destOrd="0" presId="urn:microsoft.com/office/officeart/2005/8/layout/pyramid2"/>
    <dgm:cxn modelId="{C52CA11D-4A18-4391-B8D6-D9093BCF1456}" type="presParOf" srcId="{0CC13386-7AAA-4D72-A019-A485352DB524}" destId="{74BE38BA-F68E-43E3-8F35-B5742DCCE66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53762-5C28-41A3-A568-6C608FBE5F15}">
      <dsp:nvSpPr>
        <dsp:cNvPr id="0" name=""/>
        <dsp:cNvSpPr/>
      </dsp:nvSpPr>
      <dsp:spPr>
        <a:xfrm>
          <a:off x="3836227" y="639"/>
          <a:ext cx="5754340" cy="2495510"/>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t" anchorCtr="0">
          <a:noAutofit/>
        </a:bodyPr>
        <a:lstStyle/>
        <a:p>
          <a:pPr marL="285750" lvl="1" indent="-285750" algn="l" defTabSz="2844800">
            <a:lnSpc>
              <a:spcPct val="90000"/>
            </a:lnSpc>
            <a:spcBef>
              <a:spcPct val="0"/>
            </a:spcBef>
            <a:spcAft>
              <a:spcPct val="15000"/>
            </a:spcAft>
            <a:buChar char="•"/>
          </a:pPr>
          <a:r>
            <a:rPr lang="en-US" sz="6400" u="sng" kern="1200" dirty="0"/>
            <a:t>Cut</a:t>
          </a:r>
          <a:r>
            <a:rPr lang="en-US" sz="6400" kern="1200" dirty="0"/>
            <a:t> the body part</a:t>
          </a:r>
        </a:p>
      </dsp:txBody>
      <dsp:txXfrm>
        <a:off x="3836227" y="312578"/>
        <a:ext cx="4818524" cy="1871632"/>
      </dsp:txXfrm>
    </dsp:sp>
    <dsp:sp modelId="{DD60E453-E069-4DAA-8AAA-4D3EE3140DA8}">
      <dsp:nvSpPr>
        <dsp:cNvPr id="0" name=""/>
        <dsp:cNvSpPr/>
      </dsp:nvSpPr>
      <dsp:spPr>
        <a:xfrm>
          <a:off x="0" y="639"/>
          <a:ext cx="3836227" cy="249551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Division</a:t>
          </a:r>
        </a:p>
      </dsp:txBody>
      <dsp:txXfrm>
        <a:off x="121821" y="122460"/>
        <a:ext cx="3592585" cy="2251868"/>
      </dsp:txXfrm>
    </dsp:sp>
    <dsp:sp modelId="{E8EDFE51-DC09-4BD4-AD65-5BDF7DEDF29A}">
      <dsp:nvSpPr>
        <dsp:cNvPr id="0" name=""/>
        <dsp:cNvSpPr/>
      </dsp:nvSpPr>
      <dsp:spPr>
        <a:xfrm>
          <a:off x="3836227" y="2745701"/>
          <a:ext cx="5754340" cy="2495510"/>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t" anchorCtr="0">
          <a:noAutofit/>
        </a:bodyPr>
        <a:lstStyle/>
        <a:p>
          <a:pPr marL="285750" lvl="1" indent="-285750" algn="l" defTabSz="2844800">
            <a:lnSpc>
              <a:spcPct val="90000"/>
            </a:lnSpc>
            <a:spcBef>
              <a:spcPct val="0"/>
            </a:spcBef>
            <a:spcAft>
              <a:spcPct val="15000"/>
            </a:spcAft>
            <a:buChar char="•"/>
          </a:pPr>
          <a:r>
            <a:rPr lang="en-US" sz="6400" u="sng" kern="1200" dirty="0"/>
            <a:t>Free</a:t>
          </a:r>
          <a:r>
            <a:rPr lang="en-US" sz="6400" kern="1200" dirty="0"/>
            <a:t> the body part</a:t>
          </a:r>
        </a:p>
      </dsp:txBody>
      <dsp:txXfrm>
        <a:off x="3836227" y="3057640"/>
        <a:ext cx="4818524" cy="1871632"/>
      </dsp:txXfrm>
    </dsp:sp>
    <dsp:sp modelId="{457010A1-666C-42D1-8367-D6755AC4ABC5}">
      <dsp:nvSpPr>
        <dsp:cNvPr id="0" name=""/>
        <dsp:cNvSpPr/>
      </dsp:nvSpPr>
      <dsp:spPr>
        <a:xfrm>
          <a:off x="0" y="2745701"/>
          <a:ext cx="3836227" cy="2495510"/>
        </a:xfrm>
        <a:prstGeom prst="roundRect">
          <a:avLst/>
        </a:prstGeom>
        <a:solidFill>
          <a:schemeClr val="accent1">
            <a:shade val="80000"/>
            <a:hueOff val="349283"/>
            <a:satOff val="-6256"/>
            <a:lumOff val="2658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Release</a:t>
          </a:r>
        </a:p>
      </dsp:txBody>
      <dsp:txXfrm>
        <a:off x="121821" y="2867522"/>
        <a:ext cx="3592585" cy="2251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F87E3-252E-4F3C-8881-768D749E7841}">
      <dsp:nvSpPr>
        <dsp:cNvPr id="0" name=""/>
        <dsp:cNvSpPr/>
      </dsp:nvSpPr>
      <dsp:spPr>
        <a:xfrm>
          <a:off x="2235463" y="0"/>
          <a:ext cx="4833668" cy="4833668"/>
        </a:xfrm>
        <a:prstGeom prst="triangle">
          <a:avLst/>
        </a:prstGeom>
        <a:solidFill>
          <a:schemeClr val="accent1">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80EBAA-D2C6-4F35-A023-1471B12406C9}">
      <dsp:nvSpPr>
        <dsp:cNvPr id="0" name=""/>
        <dsp:cNvSpPr/>
      </dsp:nvSpPr>
      <dsp:spPr>
        <a:xfrm>
          <a:off x="4652297" y="485963"/>
          <a:ext cx="3141884" cy="1144219"/>
        </a:xfrm>
        <a:prstGeom prst="roundRect">
          <a:avLst/>
        </a:prstGeom>
        <a:solidFill>
          <a:schemeClr val="accent1">
            <a:lumMod val="40000"/>
            <a:lumOff val="60000"/>
            <a:alpha val="90000"/>
          </a:schemeClr>
        </a:solidFill>
        <a:ln w="12700" cap="flat" cmpd="sng" algn="ctr">
          <a:solidFill>
            <a:schemeClr val="accent2">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dirty="0"/>
            <a:t>Allogeneic</a:t>
          </a:r>
        </a:p>
      </dsp:txBody>
      <dsp:txXfrm>
        <a:off x="4708153" y="541819"/>
        <a:ext cx="3030172" cy="1032507"/>
      </dsp:txXfrm>
    </dsp:sp>
    <dsp:sp modelId="{703E064D-DB9F-455B-9B5F-DABD3B36A1F9}">
      <dsp:nvSpPr>
        <dsp:cNvPr id="0" name=""/>
        <dsp:cNvSpPr/>
      </dsp:nvSpPr>
      <dsp:spPr>
        <a:xfrm>
          <a:off x="4652297" y="1773210"/>
          <a:ext cx="3141884" cy="1144219"/>
        </a:xfrm>
        <a:prstGeom prst="roundRect">
          <a:avLst/>
        </a:prstGeom>
        <a:solidFill>
          <a:schemeClr val="accent1">
            <a:lumMod val="40000"/>
            <a:lumOff val="60000"/>
            <a:alpha val="90000"/>
          </a:schemeClr>
        </a:solidFill>
        <a:ln w="12700" cap="flat" cmpd="sng" algn="ctr">
          <a:solidFill>
            <a:schemeClr val="accent2">
              <a:alpha val="90000"/>
              <a:hueOff val="0"/>
              <a:satOff val="0"/>
              <a:lumOff val="0"/>
              <a:alphaOff val="-2000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dirty="0"/>
            <a:t>Syngeneic</a:t>
          </a:r>
        </a:p>
      </dsp:txBody>
      <dsp:txXfrm>
        <a:off x="4708153" y="1829066"/>
        <a:ext cx="3030172" cy="1032507"/>
      </dsp:txXfrm>
    </dsp:sp>
    <dsp:sp modelId="{AD8205CA-7D69-4586-AA3B-30854EAFCFC1}">
      <dsp:nvSpPr>
        <dsp:cNvPr id="0" name=""/>
        <dsp:cNvSpPr/>
      </dsp:nvSpPr>
      <dsp:spPr>
        <a:xfrm>
          <a:off x="4652297" y="3060457"/>
          <a:ext cx="3141884" cy="1144219"/>
        </a:xfrm>
        <a:prstGeom prst="roundRect">
          <a:avLst/>
        </a:prstGeom>
        <a:solidFill>
          <a:schemeClr val="accent1">
            <a:lumMod val="40000"/>
            <a:lumOff val="60000"/>
            <a:alpha val="90000"/>
          </a:schemeClr>
        </a:solidFill>
        <a:ln w="12700" cap="flat" cmpd="sng" algn="ctr">
          <a:solidFill>
            <a:schemeClr val="accent2">
              <a:alpha val="90000"/>
              <a:hueOff val="0"/>
              <a:satOff val="0"/>
              <a:lumOff val="0"/>
              <a:alphaOff val="-4000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dirty="0"/>
            <a:t>Zooplastic</a:t>
          </a:r>
        </a:p>
      </dsp:txBody>
      <dsp:txXfrm>
        <a:off x="4708153" y="3116313"/>
        <a:ext cx="3030172" cy="10325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1C11B-5404-48E7-974E-3FAE6E4409F6}"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FA60B-1524-4839-9C08-C5642C452B14}" type="slidenum">
              <a:rPr lang="en-US" smtClean="0"/>
              <a:t>‹#›</a:t>
            </a:fld>
            <a:endParaRPr lang="en-US"/>
          </a:p>
        </p:txBody>
      </p:sp>
    </p:spTree>
    <p:extLst>
      <p:ext uri="{BB962C8B-B14F-4D97-AF65-F5344CB8AC3E}">
        <p14:creationId xmlns:p14="http://schemas.microsoft.com/office/powerpoint/2010/main" val="40531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 operation Drainage is coded for both diagnostic and therapeutic drainage procedures. When drainage is accomplished by putting in a catheter, the device value Drainage Device is coded in the sixth character.</a:t>
            </a:r>
          </a:p>
        </p:txBody>
      </p:sp>
      <p:sp>
        <p:nvSpPr>
          <p:cNvPr id="4" name="Slide Number Placeholder 3"/>
          <p:cNvSpPr>
            <a:spLocks noGrp="1"/>
          </p:cNvSpPr>
          <p:nvPr>
            <p:ph type="sldNum" sz="quarter" idx="10"/>
          </p:nvPr>
        </p:nvSpPr>
        <p:spPr/>
        <p:txBody>
          <a:bodyPr/>
          <a:lstStyle/>
          <a:p>
            <a:fld id="{B4DFA60B-1524-4839-9C08-C5642C452B14}" type="slidenum">
              <a:rPr lang="en-US" smtClean="0"/>
              <a:t>4</a:t>
            </a:fld>
            <a:endParaRPr lang="en-US"/>
          </a:p>
        </p:txBody>
      </p:sp>
    </p:spTree>
    <p:extLst>
      <p:ext uri="{BB962C8B-B14F-4D97-AF65-F5344CB8AC3E}">
        <p14:creationId xmlns:p14="http://schemas.microsoft.com/office/powerpoint/2010/main" val="65621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Fragmentation is coded for procedures to break up, but not remove, solid material such as a calculus or foreign body. This root operation includes both direct and extracorporeal Fragmentation procedures.</a:t>
            </a:r>
          </a:p>
        </p:txBody>
      </p:sp>
      <p:sp>
        <p:nvSpPr>
          <p:cNvPr id="4" name="Slide Number Placeholder 3"/>
          <p:cNvSpPr>
            <a:spLocks noGrp="1"/>
          </p:cNvSpPr>
          <p:nvPr>
            <p:ph type="sldNum" sz="quarter" idx="10"/>
          </p:nvPr>
        </p:nvSpPr>
        <p:spPr/>
        <p:txBody>
          <a:bodyPr/>
          <a:lstStyle/>
          <a:p>
            <a:fld id="{B4DFA60B-1524-4839-9C08-C5642C452B14}" type="slidenum">
              <a:rPr lang="en-US" smtClean="0"/>
              <a:t>7</a:t>
            </a:fld>
            <a:endParaRPr lang="en-US"/>
          </a:p>
        </p:txBody>
      </p:sp>
    </p:spTree>
    <p:extLst>
      <p:ext uri="{BB962C8B-B14F-4D97-AF65-F5344CB8AC3E}">
        <p14:creationId xmlns:p14="http://schemas.microsoft.com/office/powerpoint/2010/main" val="334648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475F-088A-476A-8F9A-707E203AB48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F4DDE95-D059-4493-8E1A-F7C699D6A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B75A3C-C4D0-4EA0-8A5C-9484A346B344}"/>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13225DF9-6D58-4058-B366-D0BCD0502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5F4D0-C91F-421F-8ECC-43989765C8CE}"/>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117138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A4D9-4E5D-4C98-BA51-75D2BC2AD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BB885-0189-4C8F-962E-DAD4904FE4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8A352-DA3A-4E3F-AE5A-38A7EF955B65}"/>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3A9F6DF2-DFEB-4443-BD38-89E97501F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81E0E-576D-4292-A6A1-9EA061C2AD1F}"/>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343660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79682-A15E-4AA1-A5D1-62A0AE7E9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B0D02-686E-46B6-882C-4AA96478FA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5B0DA-1993-4490-9F45-0B7FECE3A7FA}"/>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4499BC70-4979-49F5-8898-CC8CB1D3E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08AEB-055B-41B5-9195-2CA721511F5F}"/>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50737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9FC-B89F-4EB7-92CE-791A27747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ED5BD-1F1E-47C5-9B07-37BB7D0CCE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64AAF-9E78-4562-A76C-FA27B944EB02}"/>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DC91B801-121F-414C-9E3F-F6DF84B55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E9126-6C63-4A76-B522-F6D46203C495}"/>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72470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2D2E-9942-4EA6-BEB7-3BC645DC0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55796-9217-4984-AB0F-D21FDE116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28C61F-9245-4957-8258-60AF73624C48}"/>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8A2C016C-0FC1-4947-B74A-9FD388CE7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E5377-23BF-47E4-8496-EEB8024A693B}"/>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114726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8269-A557-41AD-A2DE-593378401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210CC-15E5-431C-B833-DF09C708F231}"/>
              </a:ext>
            </a:extLst>
          </p:cNvPr>
          <p:cNvSpPr>
            <a:spLocks noGrp="1"/>
          </p:cNvSpPr>
          <p:nvPr>
            <p:ph sz="half" idx="1"/>
          </p:nvPr>
        </p:nvSpPr>
        <p:spPr>
          <a:xfrm>
            <a:off x="216818" y="1118114"/>
            <a:ext cx="5486398" cy="5058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F2549-AE35-4AC5-89CE-CEAA3E33A6F1}"/>
              </a:ext>
            </a:extLst>
          </p:cNvPr>
          <p:cNvSpPr>
            <a:spLocks noGrp="1"/>
          </p:cNvSpPr>
          <p:nvPr>
            <p:ph sz="half" idx="2"/>
          </p:nvPr>
        </p:nvSpPr>
        <p:spPr>
          <a:xfrm>
            <a:off x="5891753" y="1118113"/>
            <a:ext cx="6052007" cy="5058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DF16C-F11C-4C0E-B8E3-24B1C5EA9E34}"/>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6" name="Footer Placeholder 5">
            <a:extLst>
              <a:ext uri="{FF2B5EF4-FFF2-40B4-BE49-F238E27FC236}">
                <a16:creationId xmlns:a16="http://schemas.microsoft.com/office/drawing/2014/main" id="{E1D72FE6-9135-4DD0-ADED-744EE6256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8BB13-8A2F-441A-9C38-C222AA7DB188}"/>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00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F417-C9E2-4884-B778-AF6FBDE14D71}"/>
              </a:ext>
            </a:extLst>
          </p:cNvPr>
          <p:cNvSpPr>
            <a:spLocks noGrp="1"/>
          </p:cNvSpPr>
          <p:nvPr>
            <p:ph type="title"/>
          </p:nvPr>
        </p:nvSpPr>
        <p:spPr>
          <a:xfrm>
            <a:off x="226244" y="94646"/>
            <a:ext cx="8925596" cy="82918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0F74ED1-5B97-4F48-AEF1-7678B9FF3E6B}"/>
              </a:ext>
            </a:extLst>
          </p:cNvPr>
          <p:cNvSpPr>
            <a:spLocks noGrp="1"/>
          </p:cNvSpPr>
          <p:nvPr>
            <p:ph type="body" idx="1"/>
          </p:nvPr>
        </p:nvSpPr>
        <p:spPr>
          <a:xfrm>
            <a:off x="204248" y="1106374"/>
            <a:ext cx="57534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36473F-EC25-4D28-A67A-D9F89F3BDFFB}"/>
              </a:ext>
            </a:extLst>
          </p:cNvPr>
          <p:cNvSpPr>
            <a:spLocks noGrp="1"/>
          </p:cNvSpPr>
          <p:nvPr>
            <p:ph sz="half" idx="2"/>
          </p:nvPr>
        </p:nvSpPr>
        <p:spPr>
          <a:xfrm>
            <a:off x="226243" y="2081114"/>
            <a:ext cx="5731497" cy="41028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1F55038-9A38-4256-9491-275710F13A31}"/>
              </a:ext>
            </a:extLst>
          </p:cNvPr>
          <p:cNvSpPr>
            <a:spLocks noGrp="1"/>
          </p:cNvSpPr>
          <p:nvPr>
            <p:ph type="body" sz="quarter" idx="3"/>
          </p:nvPr>
        </p:nvSpPr>
        <p:spPr>
          <a:xfrm>
            <a:off x="6136849" y="1106374"/>
            <a:ext cx="58524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B906CD-AEA9-4FD8-AE48-45BC939AF11C}"/>
              </a:ext>
            </a:extLst>
          </p:cNvPr>
          <p:cNvSpPr>
            <a:spLocks noGrp="1"/>
          </p:cNvSpPr>
          <p:nvPr>
            <p:ph sz="quarter" idx="4"/>
          </p:nvPr>
        </p:nvSpPr>
        <p:spPr>
          <a:xfrm>
            <a:off x="6136849" y="2081114"/>
            <a:ext cx="5852483" cy="4102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F4897-46F0-4EF7-BEC2-D3AFF4D26C2C}"/>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8" name="Footer Placeholder 7">
            <a:extLst>
              <a:ext uri="{FF2B5EF4-FFF2-40B4-BE49-F238E27FC236}">
                <a16:creationId xmlns:a16="http://schemas.microsoft.com/office/drawing/2014/main" id="{4F630E04-2937-4493-BEDD-9FC57CEEC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DAB00-D162-4ED8-96BA-06C87030180D}"/>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407428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D94E-8005-4971-9DC3-199024B03C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37B01-8E03-4BEE-92FD-E20EC92957A6}"/>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4" name="Footer Placeholder 3">
            <a:extLst>
              <a:ext uri="{FF2B5EF4-FFF2-40B4-BE49-F238E27FC236}">
                <a16:creationId xmlns:a16="http://schemas.microsoft.com/office/drawing/2014/main" id="{C907239A-6E2D-442C-9466-87A0FC7B08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7E743-5FE2-4046-9069-89BD86F88993}"/>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143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1B8AE-B401-4F15-9C54-3D9A98ADC1B6}"/>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3" name="Footer Placeholder 2">
            <a:extLst>
              <a:ext uri="{FF2B5EF4-FFF2-40B4-BE49-F238E27FC236}">
                <a16:creationId xmlns:a16="http://schemas.microsoft.com/office/drawing/2014/main" id="{290F2E16-EBFF-46B2-9DD4-9445AD3B6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5977F-7B8A-40C4-8A2D-B83CE9975301}"/>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57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C5D8-D521-4854-8418-AA186F129EE9}"/>
              </a:ext>
            </a:extLst>
          </p:cNvPr>
          <p:cNvSpPr>
            <a:spLocks noGrp="1"/>
          </p:cNvSpPr>
          <p:nvPr>
            <p:ph type="title"/>
          </p:nvPr>
        </p:nvSpPr>
        <p:spPr>
          <a:xfrm>
            <a:off x="226244" y="457200"/>
            <a:ext cx="4545781"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B1DEE4E-2A2D-453F-B961-D108BE494901}"/>
              </a:ext>
            </a:extLst>
          </p:cNvPr>
          <p:cNvSpPr>
            <a:spLocks noGrp="1"/>
          </p:cNvSpPr>
          <p:nvPr>
            <p:ph idx="1"/>
          </p:nvPr>
        </p:nvSpPr>
        <p:spPr>
          <a:xfrm>
            <a:off x="4949073" y="1150069"/>
            <a:ext cx="7070102" cy="5099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857A7-71A3-477A-AFA9-09D147CF7C06}"/>
              </a:ext>
            </a:extLst>
          </p:cNvPr>
          <p:cNvSpPr>
            <a:spLocks noGrp="1"/>
          </p:cNvSpPr>
          <p:nvPr>
            <p:ph type="body" sz="half" idx="2"/>
          </p:nvPr>
        </p:nvSpPr>
        <p:spPr>
          <a:xfrm>
            <a:off x="226244" y="2057400"/>
            <a:ext cx="4545782" cy="4192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3C279-B9FF-4217-9D96-4D6D933EC05C}"/>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6" name="Footer Placeholder 5">
            <a:extLst>
              <a:ext uri="{FF2B5EF4-FFF2-40B4-BE49-F238E27FC236}">
                <a16:creationId xmlns:a16="http://schemas.microsoft.com/office/drawing/2014/main" id="{7DE97B21-50EE-46A3-A75F-C00A9623B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21C9B-0851-4957-9D2A-48C151F0D614}"/>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391741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66B5-DCEA-48BC-8CDC-7B835CE40CE9}"/>
              </a:ext>
            </a:extLst>
          </p:cNvPr>
          <p:cNvSpPr>
            <a:spLocks noGrp="1"/>
          </p:cNvSpPr>
          <p:nvPr>
            <p:ph type="title"/>
          </p:nvPr>
        </p:nvSpPr>
        <p:spPr>
          <a:xfrm>
            <a:off x="179110" y="457200"/>
            <a:ext cx="4592915"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AA5B1C-89BA-41D3-90CE-88460AC82FFA}"/>
              </a:ext>
            </a:extLst>
          </p:cNvPr>
          <p:cNvSpPr>
            <a:spLocks noGrp="1"/>
          </p:cNvSpPr>
          <p:nvPr>
            <p:ph type="pic" idx="1"/>
          </p:nvPr>
        </p:nvSpPr>
        <p:spPr>
          <a:xfrm>
            <a:off x="4939645" y="1131216"/>
            <a:ext cx="7060677" cy="50810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83D704-5A3B-42F1-9F45-48DF0246F34A}"/>
              </a:ext>
            </a:extLst>
          </p:cNvPr>
          <p:cNvSpPr>
            <a:spLocks noGrp="1"/>
          </p:cNvSpPr>
          <p:nvPr>
            <p:ph type="body" sz="half" idx="2"/>
          </p:nvPr>
        </p:nvSpPr>
        <p:spPr>
          <a:xfrm>
            <a:off x="179110" y="2057400"/>
            <a:ext cx="4592916" cy="41548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DFE8E0-D43E-4A56-946D-75A2C95BFAF4}"/>
              </a:ext>
            </a:extLst>
          </p:cNvPr>
          <p:cNvSpPr>
            <a:spLocks noGrp="1"/>
          </p:cNvSpPr>
          <p:nvPr>
            <p:ph type="dt" sz="half" idx="10"/>
          </p:nvPr>
        </p:nvSpPr>
        <p:spPr/>
        <p:txBody>
          <a:bodyPr/>
          <a:lstStyle/>
          <a:p>
            <a:fld id="{D6AD3A6E-2727-4517-A75B-2F6A2A90BA14}" type="datetimeFigureOut">
              <a:rPr lang="en-US" smtClean="0"/>
              <a:t>2/9/2018</a:t>
            </a:fld>
            <a:endParaRPr lang="en-US"/>
          </a:p>
        </p:txBody>
      </p:sp>
      <p:sp>
        <p:nvSpPr>
          <p:cNvPr id="6" name="Footer Placeholder 5">
            <a:extLst>
              <a:ext uri="{FF2B5EF4-FFF2-40B4-BE49-F238E27FC236}">
                <a16:creationId xmlns:a16="http://schemas.microsoft.com/office/drawing/2014/main" id="{1E96728E-46EA-4791-856F-B3876FCB6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F4053-DF1A-4129-A37D-9D22CB00F480}"/>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89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D4F80-90EA-4632-819C-017578DE332D}"/>
              </a:ext>
            </a:extLst>
          </p:cNvPr>
          <p:cNvSpPr>
            <a:spLocks noGrp="1"/>
          </p:cNvSpPr>
          <p:nvPr>
            <p:ph type="title"/>
          </p:nvPr>
        </p:nvSpPr>
        <p:spPr>
          <a:xfrm>
            <a:off x="216818" y="109169"/>
            <a:ext cx="8889476" cy="8295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7173B0-C7D5-4726-BBF6-75FFF7A0DB1D}"/>
              </a:ext>
            </a:extLst>
          </p:cNvPr>
          <p:cNvSpPr>
            <a:spLocks noGrp="1"/>
          </p:cNvSpPr>
          <p:nvPr>
            <p:ph type="body" idx="1"/>
          </p:nvPr>
        </p:nvSpPr>
        <p:spPr>
          <a:xfrm>
            <a:off x="216817" y="1178351"/>
            <a:ext cx="11774077" cy="4998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24AEC5-B072-42AA-9610-AE1E4BD53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D3A6E-2727-4517-A75B-2F6A2A90BA14}" type="datetimeFigureOut">
              <a:rPr lang="en-US" smtClean="0"/>
              <a:t>2/9/2018</a:t>
            </a:fld>
            <a:endParaRPr lang="en-US"/>
          </a:p>
        </p:txBody>
      </p:sp>
      <p:sp>
        <p:nvSpPr>
          <p:cNvPr id="5" name="Footer Placeholder 4">
            <a:extLst>
              <a:ext uri="{FF2B5EF4-FFF2-40B4-BE49-F238E27FC236}">
                <a16:creationId xmlns:a16="http://schemas.microsoft.com/office/drawing/2014/main" id="{EA6C0C70-C05B-4166-94AC-1E042B4E7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1E026-C645-4116-8841-A14FE9A3D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55008-9F4B-4E60-8AA8-C1B277697C3B}" type="slidenum">
              <a:rPr lang="en-US" smtClean="0"/>
              <a:t>‹#›</a:t>
            </a:fld>
            <a:endParaRPr lang="en-US"/>
          </a:p>
        </p:txBody>
      </p:sp>
      <p:pic>
        <p:nvPicPr>
          <p:cNvPr id="7" name="Picture 6">
            <a:extLst>
              <a:ext uri="{FF2B5EF4-FFF2-40B4-BE49-F238E27FC236}">
                <a16:creationId xmlns:a16="http://schemas.microsoft.com/office/drawing/2014/main" id="{6E70BD01-DB8F-43B5-8954-77C2CAA21C34}"/>
              </a:ext>
            </a:extLst>
          </p:cNvPr>
          <p:cNvPicPr>
            <a:picLocks noChangeAspect="1"/>
          </p:cNvPicPr>
          <p:nvPr userDrawn="1"/>
        </p:nvPicPr>
        <p:blipFill>
          <a:blip r:embed="rId13"/>
          <a:stretch>
            <a:fillRect/>
          </a:stretch>
        </p:blipFill>
        <p:spPr>
          <a:xfrm>
            <a:off x="9276943" y="0"/>
            <a:ext cx="2915057" cy="1047896"/>
          </a:xfrm>
          <a:prstGeom prst="rect">
            <a:avLst/>
          </a:prstGeom>
        </p:spPr>
      </p:pic>
    </p:spTree>
    <p:extLst>
      <p:ext uri="{BB962C8B-B14F-4D97-AF65-F5344CB8AC3E}">
        <p14:creationId xmlns:p14="http://schemas.microsoft.com/office/powerpoint/2010/main" val="2898516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File:Schematic_diagram_of_the_human_eye_en.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919C-2BC4-4D7E-B04A-F0F51C799A62}"/>
              </a:ext>
            </a:extLst>
          </p:cNvPr>
          <p:cNvSpPr>
            <a:spLocks noGrp="1"/>
          </p:cNvSpPr>
          <p:nvPr>
            <p:ph type="ctrTitle"/>
          </p:nvPr>
        </p:nvSpPr>
        <p:spPr/>
        <p:txBody>
          <a:bodyPr/>
          <a:lstStyle/>
          <a:p>
            <a:r>
              <a:rPr lang="en-US" dirty="0"/>
              <a:t>ICD-10-PCS Training</a:t>
            </a:r>
          </a:p>
        </p:txBody>
      </p:sp>
      <p:sp>
        <p:nvSpPr>
          <p:cNvPr id="3" name="Subtitle 2">
            <a:extLst>
              <a:ext uri="{FF2B5EF4-FFF2-40B4-BE49-F238E27FC236}">
                <a16:creationId xmlns:a16="http://schemas.microsoft.com/office/drawing/2014/main" id="{B84CF702-3277-4B06-B3C7-DC0588322EF7}"/>
              </a:ext>
            </a:extLst>
          </p:cNvPr>
          <p:cNvSpPr>
            <a:spLocks noGrp="1"/>
          </p:cNvSpPr>
          <p:nvPr>
            <p:ph type="subTitle" idx="1"/>
          </p:nvPr>
        </p:nvSpPr>
        <p:spPr/>
        <p:txBody>
          <a:bodyPr/>
          <a:lstStyle/>
          <a:p>
            <a:r>
              <a:rPr lang="en-US" dirty="0"/>
              <a:t>Lamon Willis</a:t>
            </a:r>
          </a:p>
        </p:txBody>
      </p:sp>
    </p:spTree>
    <p:extLst>
      <p:ext uri="{BB962C8B-B14F-4D97-AF65-F5344CB8AC3E}">
        <p14:creationId xmlns:p14="http://schemas.microsoft.com/office/powerpoint/2010/main" val="267987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is being evaluated for septic arthritis of the right knee. A needle arthrocentesis was performed on the right knee with 15 cc of fluid being removed.</a:t>
            </a:r>
          </a:p>
          <a:p>
            <a:r>
              <a:rPr lang="en-US" dirty="0"/>
              <a:t>Code(s):______________________</a:t>
            </a:r>
          </a:p>
        </p:txBody>
      </p:sp>
    </p:spTree>
    <p:extLst>
      <p:ext uri="{BB962C8B-B14F-4D97-AF65-F5344CB8AC3E}">
        <p14:creationId xmlns:p14="http://schemas.microsoft.com/office/powerpoint/2010/main" val="314713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08E635DA-918B-49A4-8DD1-11A90DED2644}"/>
              </a:ext>
            </a:extLst>
          </p:cNvPr>
          <p:cNvPicPr>
            <a:picLocks noChangeAspect="1"/>
          </p:cNvPicPr>
          <p:nvPr/>
        </p:nvPicPr>
        <p:blipFill>
          <a:blip r:embed="rId2"/>
          <a:stretch>
            <a:fillRect/>
          </a:stretch>
        </p:blipFill>
        <p:spPr>
          <a:xfrm>
            <a:off x="1487685" y="1146041"/>
            <a:ext cx="9216629" cy="5489085"/>
          </a:xfrm>
          <a:prstGeom prst="rect">
            <a:avLst/>
          </a:prstGeom>
        </p:spPr>
      </p:pic>
    </p:spTree>
    <p:extLst>
      <p:ext uri="{BB962C8B-B14F-4D97-AF65-F5344CB8AC3E}">
        <p14:creationId xmlns:p14="http://schemas.microsoft.com/office/powerpoint/2010/main" val="290433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A staghorn calculus of the right renal pelvis was treated five days ago by lithotripsy. During this encounter the calculus pieces are removed via a percutaneous nephrostomy tube.</a:t>
            </a:r>
          </a:p>
          <a:p>
            <a:r>
              <a:rPr lang="en-US" dirty="0"/>
              <a:t>Code(s): ______________________</a:t>
            </a:r>
          </a:p>
        </p:txBody>
      </p:sp>
    </p:spTree>
    <p:extLst>
      <p:ext uri="{BB962C8B-B14F-4D97-AF65-F5344CB8AC3E}">
        <p14:creationId xmlns:p14="http://schemas.microsoft.com/office/powerpoint/2010/main" val="44992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B8EE2C61-655F-4078-9FEA-6D620408A893}"/>
              </a:ext>
            </a:extLst>
          </p:cNvPr>
          <p:cNvPicPr>
            <a:picLocks noChangeAspect="1"/>
          </p:cNvPicPr>
          <p:nvPr/>
        </p:nvPicPr>
        <p:blipFill>
          <a:blip r:embed="rId2"/>
          <a:stretch>
            <a:fillRect/>
          </a:stretch>
        </p:blipFill>
        <p:spPr>
          <a:xfrm>
            <a:off x="1318436" y="1254079"/>
            <a:ext cx="9317001" cy="5250056"/>
          </a:xfrm>
          <a:prstGeom prst="rect">
            <a:avLst/>
          </a:prstGeom>
        </p:spPr>
      </p:pic>
    </p:spTree>
    <p:extLst>
      <p:ext uri="{BB962C8B-B14F-4D97-AF65-F5344CB8AC3E}">
        <p14:creationId xmlns:p14="http://schemas.microsoft.com/office/powerpoint/2010/main" val="325164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was placed in the supine position and in the F2 focus of the MSL 5000 </a:t>
            </a:r>
            <a:r>
              <a:rPr lang="en-US" dirty="0" err="1"/>
              <a:t>lithotriptor</a:t>
            </a:r>
            <a:r>
              <a:rPr lang="en-US" dirty="0"/>
              <a:t>. Shock wave lithotripsy was begun at 17 kV and progressed to 23. A total of 3,000 shocks were given to the stone with resultant fragmentation of the calculus in the left renal pelvis.</a:t>
            </a:r>
          </a:p>
          <a:p>
            <a:r>
              <a:rPr lang="en-US" dirty="0"/>
              <a:t>Code(s):  __________________</a:t>
            </a:r>
          </a:p>
        </p:txBody>
      </p:sp>
    </p:spTree>
    <p:extLst>
      <p:ext uri="{BB962C8B-B14F-4D97-AF65-F5344CB8AC3E}">
        <p14:creationId xmlns:p14="http://schemas.microsoft.com/office/powerpoint/2010/main" val="396169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A6230851-75C8-4014-944F-5324303D8E60}"/>
              </a:ext>
            </a:extLst>
          </p:cNvPr>
          <p:cNvPicPr>
            <a:picLocks noChangeAspect="1"/>
          </p:cNvPicPr>
          <p:nvPr/>
        </p:nvPicPr>
        <p:blipFill>
          <a:blip r:embed="rId2"/>
          <a:stretch>
            <a:fillRect/>
          </a:stretch>
        </p:blipFill>
        <p:spPr>
          <a:xfrm>
            <a:off x="1477261" y="1114079"/>
            <a:ext cx="9237478" cy="5555636"/>
          </a:xfrm>
          <a:prstGeom prst="rect">
            <a:avLst/>
          </a:prstGeom>
        </p:spPr>
      </p:pic>
    </p:spTree>
    <p:extLst>
      <p:ext uri="{BB962C8B-B14F-4D97-AF65-F5344CB8AC3E}">
        <p14:creationId xmlns:p14="http://schemas.microsoft.com/office/powerpoint/2010/main" val="76762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18F1-0614-4C19-996A-C1A63E3B636C}"/>
              </a:ext>
            </a:extLst>
          </p:cNvPr>
          <p:cNvSpPr>
            <a:spLocks noGrp="1"/>
          </p:cNvSpPr>
          <p:nvPr>
            <p:ph type="title"/>
          </p:nvPr>
        </p:nvSpPr>
        <p:spPr/>
        <p:txBody>
          <a:bodyPr/>
          <a:lstStyle/>
          <a:p>
            <a:r>
              <a:rPr lang="en-US" dirty="0"/>
              <a:t>Root Operations</a:t>
            </a:r>
          </a:p>
        </p:txBody>
      </p:sp>
      <p:sp>
        <p:nvSpPr>
          <p:cNvPr id="3" name="Text Placeholder 2">
            <a:extLst>
              <a:ext uri="{FF2B5EF4-FFF2-40B4-BE49-F238E27FC236}">
                <a16:creationId xmlns:a16="http://schemas.microsoft.com/office/drawing/2014/main" id="{558355C0-7D26-4C17-8930-AACCA586DB52}"/>
              </a:ext>
            </a:extLst>
          </p:cNvPr>
          <p:cNvSpPr>
            <a:spLocks noGrp="1"/>
          </p:cNvSpPr>
          <p:nvPr>
            <p:ph type="body" idx="1"/>
          </p:nvPr>
        </p:nvSpPr>
        <p:spPr/>
        <p:txBody>
          <a:bodyPr/>
          <a:lstStyle/>
          <a:p>
            <a:r>
              <a:rPr lang="en-US" altLang="en-US" dirty="0">
                <a:ea typeface="ＭＳ Ｐゴシック" panose="020B0600070205080204" pitchFamily="34" charset="-128"/>
              </a:rPr>
              <a:t>Operations Involving Cutting or Separation Only</a:t>
            </a:r>
            <a:endParaRPr lang="en-US" dirty="0"/>
          </a:p>
        </p:txBody>
      </p:sp>
    </p:spTree>
    <p:extLst>
      <p:ext uri="{BB962C8B-B14F-4D97-AF65-F5344CB8AC3E}">
        <p14:creationId xmlns:p14="http://schemas.microsoft.com/office/powerpoint/2010/main" val="363862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a:xfrm>
            <a:off x="216818" y="77272"/>
            <a:ext cx="8889476" cy="829558"/>
          </a:xfrm>
        </p:spPr>
        <p:txBody>
          <a:bodyPr/>
          <a:lstStyle/>
          <a:p>
            <a:r>
              <a:rPr lang="en-US" dirty="0"/>
              <a:t>Root Operations</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084521"/>
            <a:ext cx="11774077" cy="595423"/>
          </a:xfrm>
        </p:spPr>
        <p:txBody>
          <a:bodyPr>
            <a:normAutofit/>
          </a:bodyPr>
          <a:lstStyle/>
          <a:p>
            <a:pPr marL="0" indent="0">
              <a:buNone/>
            </a:pPr>
            <a:r>
              <a:rPr lang="en-US" altLang="en-US" sz="3600" dirty="0">
                <a:ea typeface="ＭＳ Ｐゴシック" panose="020B0600070205080204" pitchFamily="34" charset="-128"/>
              </a:rPr>
              <a:t>Operations Involving Cutting or Separation Only</a:t>
            </a:r>
            <a:endParaRPr lang="en-US" sz="3600" dirty="0"/>
          </a:p>
        </p:txBody>
      </p:sp>
      <p:pic>
        <p:nvPicPr>
          <p:cNvPr id="4" name="Picture 5">
            <a:extLst>
              <a:ext uri="{FF2B5EF4-FFF2-40B4-BE49-F238E27FC236}">
                <a16:creationId xmlns:a16="http://schemas.microsoft.com/office/drawing/2014/main" id="{3B33E592-2A6F-4CDB-9735-B278EB67F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414" y="1765005"/>
            <a:ext cx="3255335" cy="488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F5F75C7-EF4E-4C15-A5F4-E7612FA5A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765005"/>
            <a:ext cx="3302391" cy="488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9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Division (8)</a:t>
            </a:r>
          </a:p>
        </p:txBody>
      </p:sp>
      <p:graphicFrame>
        <p:nvGraphicFramePr>
          <p:cNvPr id="4" name="Content Placeholder 4">
            <a:extLst>
              <a:ext uri="{FF2B5EF4-FFF2-40B4-BE49-F238E27FC236}">
                <a16:creationId xmlns:a16="http://schemas.microsoft.com/office/drawing/2014/main" id="{4BAF7F6F-A8F9-4576-9116-8B3456C142DF}"/>
              </a:ext>
            </a:extLst>
          </p:cNvPr>
          <p:cNvGraphicFramePr>
            <a:graphicFrameLocks noGrp="1"/>
          </p:cNvGraphicFramePr>
          <p:nvPr>
            <p:ph idx="1"/>
            <p:extLst>
              <p:ext uri="{D42A27DB-BD31-4B8C-83A1-F6EECF244321}">
                <p14:modId xmlns:p14="http://schemas.microsoft.com/office/powerpoint/2010/main" val="922005029"/>
              </p:ext>
            </p:extLst>
          </p:nvPr>
        </p:nvGraphicFramePr>
        <p:xfrm>
          <a:off x="791117" y="1282995"/>
          <a:ext cx="10277377" cy="5170968"/>
        </p:xfrm>
        <a:graphic>
          <a:graphicData uri="http://schemas.openxmlformats.org/drawingml/2006/table">
            <a:tbl>
              <a:tblPr firstRow="1">
                <a:tableStyleId>{21E4AEA4-8DFA-4A89-87EB-49C32662AFE0}</a:tableStyleId>
              </a:tblPr>
              <a:tblGrid>
                <a:gridCol w="2657943">
                  <a:extLst>
                    <a:ext uri="{9D8B030D-6E8A-4147-A177-3AD203B41FA5}">
                      <a16:colId xmlns:a16="http://schemas.microsoft.com/office/drawing/2014/main" val="20000"/>
                    </a:ext>
                  </a:extLst>
                </a:gridCol>
                <a:gridCol w="1949158">
                  <a:extLst>
                    <a:ext uri="{9D8B030D-6E8A-4147-A177-3AD203B41FA5}">
                      <a16:colId xmlns:a16="http://schemas.microsoft.com/office/drawing/2014/main" val="20001"/>
                    </a:ext>
                  </a:extLst>
                </a:gridCol>
                <a:gridCol w="5670276">
                  <a:extLst>
                    <a:ext uri="{9D8B030D-6E8A-4147-A177-3AD203B41FA5}">
                      <a16:colId xmlns:a16="http://schemas.microsoft.com/office/drawing/2014/main" val="20002"/>
                    </a:ext>
                  </a:extLst>
                </a:gridCol>
              </a:tblGrid>
              <a:tr h="211175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Division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Definition</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Cutting into a body part without draining fluids and/or gases from the body part in order to separate or transect a body part</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43690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Explanation</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All or a portion of the body part is separated into two or more portions</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1"/>
                  </a:ext>
                </a:extLst>
              </a:tr>
              <a:tr h="162231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Examples</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Spinal cordotomy, osteotomy, neurotomy, episiotomy</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6">
            <a:extLst>
              <a:ext uri="{FF2B5EF4-FFF2-40B4-BE49-F238E27FC236}">
                <a16:creationId xmlns:a16="http://schemas.microsoft.com/office/drawing/2014/main" id="{023B6EC2-1B9E-40A1-8C47-B4144384236E}"/>
              </a:ext>
            </a:extLst>
          </p:cNvPr>
          <p:cNvSpPr txBox="1">
            <a:spLocks noChangeArrowheads="1"/>
          </p:cNvSpPr>
          <p:nvPr/>
        </p:nvSpPr>
        <p:spPr bwMode="auto">
          <a:xfrm>
            <a:off x="802758" y="4102395"/>
            <a:ext cx="1027737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200">
                <a:solidFill>
                  <a:srgbClr val="000000"/>
                </a:solidFill>
                <a:latin typeface="Times" panose="02020603050405020304" pitchFamily="18" charset="0"/>
                <a:ea typeface="ＭＳ Ｐゴシック" panose="020B0600070205080204" pitchFamily="34" charset="-128"/>
              </a:rPr>
              <a:t>.  </a:t>
            </a:r>
          </a:p>
          <a:p>
            <a:endParaRPr lang="en-US" altLang="en-US">
              <a:solidFill>
                <a:srgbClr val="000000"/>
              </a:solidFill>
              <a:ea typeface="ＭＳ Ｐゴシック" panose="020B0600070205080204" pitchFamily="34" charset="-128"/>
            </a:endParaRPr>
          </a:p>
        </p:txBody>
      </p:sp>
      <p:pic>
        <p:nvPicPr>
          <p:cNvPr id="6" name="Picture 5">
            <a:extLst>
              <a:ext uri="{FF2B5EF4-FFF2-40B4-BE49-F238E27FC236}">
                <a16:creationId xmlns:a16="http://schemas.microsoft.com/office/drawing/2014/main" id="{0FE391E4-AE61-433C-92B6-C8F26D10E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77" y="1282995"/>
            <a:ext cx="2727250" cy="419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17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C40C-4B3A-459F-A403-1CF9E477832D}"/>
              </a:ext>
            </a:extLst>
          </p:cNvPr>
          <p:cNvSpPr>
            <a:spLocks noGrp="1"/>
          </p:cNvSpPr>
          <p:nvPr>
            <p:ph type="title"/>
          </p:nvPr>
        </p:nvSpPr>
        <p:spPr/>
        <p:txBody>
          <a:bodyPr/>
          <a:lstStyle/>
          <a:p>
            <a:r>
              <a:rPr lang="en-US" dirty="0"/>
              <a:t>Division (8)</a:t>
            </a:r>
          </a:p>
        </p:txBody>
      </p:sp>
      <p:sp>
        <p:nvSpPr>
          <p:cNvPr id="3" name="Content Placeholder 2">
            <a:extLst>
              <a:ext uri="{FF2B5EF4-FFF2-40B4-BE49-F238E27FC236}">
                <a16:creationId xmlns:a16="http://schemas.microsoft.com/office/drawing/2014/main" id="{123381CC-AF53-4639-BA00-9DEB696D09EF}"/>
              </a:ext>
            </a:extLst>
          </p:cNvPr>
          <p:cNvSpPr>
            <a:spLocks noGrp="1"/>
          </p:cNvSpPr>
          <p:nvPr>
            <p:ph idx="1"/>
          </p:nvPr>
        </p:nvSpPr>
        <p:spPr>
          <a:xfrm>
            <a:off x="216817" y="1178351"/>
            <a:ext cx="11774077" cy="5424468"/>
          </a:xfrm>
        </p:spPr>
        <p:txBody>
          <a:bodyPr>
            <a:normAutofit lnSpcReduction="10000"/>
          </a:bodyPr>
          <a:lstStyle/>
          <a:p>
            <a:r>
              <a:rPr lang="en-US" dirty="0"/>
              <a:t>The root operation Division is coded when the objective of the procedure is to cut into, transect, or otherwise separate all or a portion of a body part. </a:t>
            </a:r>
          </a:p>
          <a:p>
            <a:r>
              <a:rPr lang="en-US" dirty="0"/>
              <a:t>When the objective is to cut or separate the area around a body part, the attachments to a body part, or between subdivisions of a body part that are causing abnormal constraint, the root operation Release is coded instead.</a:t>
            </a:r>
          </a:p>
        </p:txBody>
      </p:sp>
    </p:spTree>
    <p:extLst>
      <p:ext uri="{BB962C8B-B14F-4D97-AF65-F5344CB8AC3E}">
        <p14:creationId xmlns:p14="http://schemas.microsoft.com/office/powerpoint/2010/main" val="7481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18F1-0614-4C19-996A-C1A63E3B636C}"/>
              </a:ext>
            </a:extLst>
          </p:cNvPr>
          <p:cNvSpPr>
            <a:spLocks noGrp="1"/>
          </p:cNvSpPr>
          <p:nvPr>
            <p:ph type="title"/>
          </p:nvPr>
        </p:nvSpPr>
        <p:spPr/>
        <p:txBody>
          <a:bodyPr/>
          <a:lstStyle/>
          <a:p>
            <a:r>
              <a:rPr lang="en-US" dirty="0"/>
              <a:t>Root Operations</a:t>
            </a:r>
          </a:p>
        </p:txBody>
      </p:sp>
      <p:sp>
        <p:nvSpPr>
          <p:cNvPr id="3" name="Text Placeholder 2">
            <a:extLst>
              <a:ext uri="{FF2B5EF4-FFF2-40B4-BE49-F238E27FC236}">
                <a16:creationId xmlns:a16="http://schemas.microsoft.com/office/drawing/2014/main" id="{558355C0-7D26-4C17-8930-AACCA586DB52}"/>
              </a:ext>
            </a:extLst>
          </p:cNvPr>
          <p:cNvSpPr>
            <a:spLocks noGrp="1"/>
          </p:cNvSpPr>
          <p:nvPr>
            <p:ph type="body" idx="1"/>
          </p:nvPr>
        </p:nvSpPr>
        <p:spPr/>
        <p:txBody>
          <a:bodyPr/>
          <a:lstStyle/>
          <a:p>
            <a:r>
              <a:rPr lang="en-US" altLang="en-US" dirty="0"/>
              <a:t>Operations which take out Solids, Fluids, or Gases from a Body Part</a:t>
            </a:r>
          </a:p>
          <a:p>
            <a:endParaRPr lang="en-US" dirty="0"/>
          </a:p>
        </p:txBody>
      </p:sp>
    </p:spTree>
    <p:extLst>
      <p:ext uri="{BB962C8B-B14F-4D97-AF65-F5344CB8AC3E}">
        <p14:creationId xmlns:p14="http://schemas.microsoft.com/office/powerpoint/2010/main" val="36752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endParaRPr lang="en-US"/>
          </a:p>
        </p:txBody>
      </p:sp>
      <p:graphicFrame>
        <p:nvGraphicFramePr>
          <p:cNvPr id="4" name="Diagram 3">
            <a:extLst>
              <a:ext uri="{FF2B5EF4-FFF2-40B4-BE49-F238E27FC236}">
                <a16:creationId xmlns:a16="http://schemas.microsoft.com/office/drawing/2014/main" id="{71BF027F-3A7F-479C-B4C4-19260D21C75B}"/>
              </a:ext>
            </a:extLst>
          </p:cNvPr>
          <p:cNvGraphicFramePr/>
          <p:nvPr>
            <p:extLst>
              <p:ext uri="{D42A27DB-BD31-4B8C-83A1-F6EECF244321}">
                <p14:modId xmlns:p14="http://schemas.microsoft.com/office/powerpoint/2010/main" val="3155475039"/>
              </p:ext>
            </p:extLst>
          </p:nvPr>
        </p:nvGraphicFramePr>
        <p:xfrm>
          <a:off x="1073888" y="1265274"/>
          <a:ext cx="9590568" cy="524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29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AB28-88A6-45F9-BFA7-EDF95266045C}"/>
              </a:ext>
            </a:extLst>
          </p:cNvPr>
          <p:cNvSpPr>
            <a:spLocks noGrp="1"/>
          </p:cNvSpPr>
          <p:nvPr>
            <p:ph type="title"/>
          </p:nvPr>
        </p:nvSpPr>
        <p:spPr/>
        <p:txBody>
          <a:bodyPr/>
          <a:lstStyle/>
          <a:p>
            <a:r>
              <a:rPr lang="en-US" dirty="0"/>
              <a:t>Division (8) versus Release (N)</a:t>
            </a:r>
          </a:p>
        </p:txBody>
      </p:sp>
      <p:sp>
        <p:nvSpPr>
          <p:cNvPr id="3" name="Content Placeholder 2">
            <a:extLst>
              <a:ext uri="{FF2B5EF4-FFF2-40B4-BE49-F238E27FC236}">
                <a16:creationId xmlns:a16="http://schemas.microsoft.com/office/drawing/2014/main" id="{F574D95E-E92A-4F93-B2F7-9DAEE2FFD857}"/>
              </a:ext>
            </a:extLst>
          </p:cNvPr>
          <p:cNvSpPr>
            <a:spLocks noGrp="1"/>
          </p:cNvSpPr>
          <p:nvPr>
            <p:ph idx="1"/>
          </p:nvPr>
        </p:nvSpPr>
        <p:spPr>
          <a:xfrm>
            <a:off x="216817" y="1178351"/>
            <a:ext cx="11774077" cy="5477630"/>
          </a:xfrm>
        </p:spPr>
        <p:txBody>
          <a:bodyPr>
            <a:normAutofit/>
          </a:bodyPr>
          <a:lstStyle/>
          <a:p>
            <a:pPr marL="0" indent="0">
              <a:buNone/>
            </a:pPr>
            <a:r>
              <a:rPr lang="en-US" b="1" dirty="0"/>
              <a:t>Coding Guideline B3.14. </a:t>
            </a:r>
            <a:r>
              <a:rPr lang="en-US" dirty="0"/>
              <a:t>Release vs. Division </a:t>
            </a:r>
          </a:p>
          <a:p>
            <a:pPr marL="0" indent="0">
              <a:buNone/>
            </a:pPr>
            <a:r>
              <a:rPr lang="en-US" dirty="0"/>
              <a:t>If the sole objective of the procedure is freeing a body part without cutting the body part, the root operation is Release. </a:t>
            </a:r>
          </a:p>
          <a:p>
            <a:pPr marL="0" indent="0">
              <a:buNone/>
            </a:pPr>
            <a:r>
              <a:rPr lang="en-US" dirty="0"/>
              <a:t>If the sole objective of the procedure is separating or transecting a body part, the root operation is Division.</a:t>
            </a:r>
          </a:p>
        </p:txBody>
      </p:sp>
    </p:spTree>
    <p:extLst>
      <p:ext uri="{BB962C8B-B14F-4D97-AF65-F5344CB8AC3E}">
        <p14:creationId xmlns:p14="http://schemas.microsoft.com/office/powerpoint/2010/main" val="293036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AB28-88A6-45F9-BFA7-EDF95266045C}"/>
              </a:ext>
            </a:extLst>
          </p:cNvPr>
          <p:cNvSpPr>
            <a:spLocks noGrp="1"/>
          </p:cNvSpPr>
          <p:nvPr>
            <p:ph type="title"/>
          </p:nvPr>
        </p:nvSpPr>
        <p:spPr/>
        <p:txBody>
          <a:bodyPr/>
          <a:lstStyle/>
          <a:p>
            <a:r>
              <a:rPr lang="en-US" dirty="0"/>
              <a:t>Division (8) versus Release (N)</a:t>
            </a:r>
          </a:p>
        </p:txBody>
      </p:sp>
      <p:sp>
        <p:nvSpPr>
          <p:cNvPr id="3" name="Content Placeholder 2">
            <a:extLst>
              <a:ext uri="{FF2B5EF4-FFF2-40B4-BE49-F238E27FC236}">
                <a16:creationId xmlns:a16="http://schemas.microsoft.com/office/drawing/2014/main" id="{F574D95E-E92A-4F93-B2F7-9DAEE2FFD857}"/>
              </a:ext>
            </a:extLst>
          </p:cNvPr>
          <p:cNvSpPr>
            <a:spLocks noGrp="1"/>
          </p:cNvSpPr>
          <p:nvPr>
            <p:ph idx="1"/>
          </p:nvPr>
        </p:nvSpPr>
        <p:spPr>
          <a:xfrm>
            <a:off x="216817" y="1178351"/>
            <a:ext cx="11774077" cy="5477630"/>
          </a:xfrm>
        </p:spPr>
        <p:txBody>
          <a:bodyPr>
            <a:normAutofit/>
          </a:bodyPr>
          <a:lstStyle/>
          <a:p>
            <a:pPr marL="0" indent="0">
              <a:buNone/>
            </a:pPr>
            <a:r>
              <a:rPr lang="en-US" b="1" dirty="0"/>
              <a:t>Coding Guideline B3.14. </a:t>
            </a:r>
            <a:r>
              <a:rPr lang="en-US" dirty="0"/>
              <a:t>Release vs. Division </a:t>
            </a:r>
          </a:p>
          <a:p>
            <a:pPr marL="0" indent="0">
              <a:buNone/>
            </a:pPr>
            <a:r>
              <a:rPr lang="en-US" b="1" dirty="0"/>
              <a:t>Examples: </a:t>
            </a:r>
          </a:p>
          <a:p>
            <a:r>
              <a:rPr lang="en-US" dirty="0"/>
              <a:t>Freeing a nerve root from surrounding scar tissue to relieve pain is coded to the root operation Release. </a:t>
            </a:r>
          </a:p>
          <a:p>
            <a:r>
              <a:rPr lang="en-US" dirty="0"/>
              <a:t>Severing a nerve root to relieve pain is coded to the root operation Division.</a:t>
            </a:r>
          </a:p>
        </p:txBody>
      </p:sp>
    </p:spTree>
    <p:extLst>
      <p:ext uri="{BB962C8B-B14F-4D97-AF65-F5344CB8AC3E}">
        <p14:creationId xmlns:p14="http://schemas.microsoft.com/office/powerpoint/2010/main" val="358017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Release (N)</a:t>
            </a:r>
          </a:p>
        </p:txBody>
      </p:sp>
      <p:graphicFrame>
        <p:nvGraphicFramePr>
          <p:cNvPr id="4" name="Content Placeholder 4">
            <a:extLst>
              <a:ext uri="{FF2B5EF4-FFF2-40B4-BE49-F238E27FC236}">
                <a16:creationId xmlns:a16="http://schemas.microsoft.com/office/drawing/2014/main" id="{458A8FB8-8B55-4827-854D-738E95058224}"/>
              </a:ext>
            </a:extLst>
          </p:cNvPr>
          <p:cNvGraphicFramePr>
            <a:graphicFrameLocks noGrp="1"/>
          </p:cNvGraphicFramePr>
          <p:nvPr>
            <p:ph idx="1"/>
            <p:extLst>
              <p:ext uri="{D42A27DB-BD31-4B8C-83A1-F6EECF244321}">
                <p14:modId xmlns:p14="http://schemas.microsoft.com/office/powerpoint/2010/main" val="3194961373"/>
              </p:ext>
            </p:extLst>
          </p:nvPr>
        </p:nvGraphicFramePr>
        <p:xfrm>
          <a:off x="495694" y="1321982"/>
          <a:ext cx="10891776" cy="5185143"/>
        </p:xfrm>
        <a:graphic>
          <a:graphicData uri="http://schemas.openxmlformats.org/drawingml/2006/table">
            <a:tbl>
              <a:tblPr firstRow="1">
                <a:tableStyleId>{21E4AEA4-8DFA-4A89-87EB-49C32662AFE0}</a:tableStyleId>
              </a:tblPr>
              <a:tblGrid>
                <a:gridCol w="3180784">
                  <a:extLst>
                    <a:ext uri="{9D8B030D-6E8A-4147-A177-3AD203B41FA5}">
                      <a16:colId xmlns:a16="http://schemas.microsoft.com/office/drawing/2014/main" val="20000"/>
                    </a:ext>
                  </a:extLst>
                </a:gridCol>
                <a:gridCol w="2313298">
                  <a:extLst>
                    <a:ext uri="{9D8B030D-6E8A-4147-A177-3AD203B41FA5}">
                      <a16:colId xmlns:a16="http://schemas.microsoft.com/office/drawing/2014/main" val="20001"/>
                    </a:ext>
                  </a:extLst>
                </a:gridCol>
                <a:gridCol w="5397694">
                  <a:extLst>
                    <a:ext uri="{9D8B030D-6E8A-4147-A177-3AD203B41FA5}">
                      <a16:colId xmlns:a16="http://schemas.microsoft.com/office/drawing/2014/main" val="20002"/>
                    </a:ext>
                  </a:extLst>
                </a:gridCol>
              </a:tblGrid>
              <a:tr h="189087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Release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N</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Definition</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Freeing a body part from an abnormal physical constraint by cutting or by use of force</a:t>
                      </a:r>
                      <a:endParaRPr kumimoji="0" lang="en-US" sz="2400" b="1"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89087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Explanation</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Some of the restraining tissue may be taken out but none of the body part is taken out</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1"/>
                  </a:ext>
                </a:extLst>
              </a:tr>
              <a:tr h="14033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Examples</a:t>
                      </a:r>
                      <a:endParaRPr kumimoji="0" lang="en-US" sz="2400" b="0" i="0" u="none" strike="noStrike" cap="none" normalizeH="0" baseline="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Adhesiolysis, carpal tunnel release, manipulation of joint adhesions</a:t>
                      </a:r>
                      <a:endParaRPr kumimoji="0" lang="en-US" sz="2400" b="0" i="0" u="none" strike="noStrike" cap="none" normalizeH="0" baseline="0" dirty="0">
                        <a:ln>
                          <a:noFill/>
                        </a:ln>
                        <a:solidFill>
                          <a:schemeClr val="tx1"/>
                        </a:solidFill>
                        <a:effectLst/>
                        <a:latin typeface="Calibri"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5" name="Picture 6">
            <a:extLst>
              <a:ext uri="{FF2B5EF4-FFF2-40B4-BE49-F238E27FC236}">
                <a16:creationId xmlns:a16="http://schemas.microsoft.com/office/drawing/2014/main" id="{7FBC9C27-C27D-4C4C-A469-D3AB275A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93" y="1321981"/>
            <a:ext cx="3174761" cy="47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83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Release (N)</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altLang="en-US" b="1" dirty="0">
                <a:ea typeface="ＭＳ Ｐゴシック" panose="020B0600070205080204" pitchFamily="34" charset="-128"/>
              </a:rPr>
              <a:t>Release</a:t>
            </a:r>
            <a:r>
              <a:rPr lang="en-US" altLang="en-US" dirty="0">
                <a:ea typeface="ＭＳ Ｐゴシック" panose="020B0600070205080204" pitchFamily="34" charset="-128"/>
              </a:rPr>
              <a:t> procedures are coded to the </a:t>
            </a:r>
            <a:r>
              <a:rPr lang="en-US" altLang="en-US" b="1" dirty="0">
                <a:ea typeface="ＭＳ Ｐゴシック" panose="020B0600070205080204" pitchFamily="34" charset="-128"/>
              </a:rPr>
              <a:t>body part being freed</a:t>
            </a:r>
            <a:r>
              <a:rPr lang="en-US" altLang="en-US" dirty="0">
                <a:ea typeface="ＭＳ Ｐゴシック" panose="020B0600070205080204" pitchFamily="34" charset="-128"/>
              </a:rPr>
              <a:t>. </a:t>
            </a:r>
          </a:p>
          <a:p>
            <a:r>
              <a:rPr lang="en-US" altLang="en-US" dirty="0">
                <a:ea typeface="ＭＳ Ｐゴシック" panose="020B0600070205080204" pitchFamily="34" charset="-128"/>
              </a:rPr>
              <a:t>The procedure can be performed:</a:t>
            </a:r>
          </a:p>
          <a:p>
            <a:pPr lvl="1"/>
            <a:r>
              <a:rPr lang="en-US" altLang="en-US" dirty="0">
                <a:ea typeface="ＭＳ Ｐゴシック" panose="020B0600070205080204" pitchFamily="34" charset="-128"/>
              </a:rPr>
              <a:t>on the area around a body part, </a:t>
            </a:r>
          </a:p>
          <a:p>
            <a:pPr lvl="1"/>
            <a:r>
              <a:rPr lang="en-US" altLang="en-US" dirty="0">
                <a:ea typeface="ＭＳ Ｐゴシック" panose="020B0600070205080204" pitchFamily="34" charset="-128"/>
              </a:rPr>
              <a:t>on the attachments to a body part, or </a:t>
            </a:r>
          </a:p>
          <a:p>
            <a:pPr lvl="1"/>
            <a:r>
              <a:rPr lang="en-US" altLang="en-US" dirty="0">
                <a:ea typeface="ＭＳ Ｐゴシック" panose="020B0600070205080204" pitchFamily="34" charset="-128"/>
              </a:rPr>
              <a:t>between subdivisions of a body part that are causing the abnormal constraint.  </a:t>
            </a:r>
          </a:p>
          <a:p>
            <a:endParaRPr lang="en-US" dirty="0"/>
          </a:p>
        </p:txBody>
      </p:sp>
    </p:spTree>
    <p:extLst>
      <p:ext uri="{BB962C8B-B14F-4D97-AF65-F5344CB8AC3E}">
        <p14:creationId xmlns:p14="http://schemas.microsoft.com/office/powerpoint/2010/main" val="239765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Release (N)</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pPr marL="0" indent="0">
              <a:buNone/>
            </a:pPr>
            <a:r>
              <a:rPr lang="en-US" b="1" dirty="0"/>
              <a:t>Coding Guideline B3.13</a:t>
            </a:r>
            <a:r>
              <a:rPr lang="en-US" dirty="0"/>
              <a:t>. Release Procedures</a:t>
            </a:r>
          </a:p>
          <a:p>
            <a:pPr marL="0" indent="0">
              <a:buNone/>
            </a:pPr>
            <a:r>
              <a:rPr lang="en-US" dirty="0"/>
              <a:t>In the root operation Release, the body part value coded is the body part being freed and not the tissue being manipulated or cut to free the body part.</a:t>
            </a:r>
          </a:p>
          <a:p>
            <a:pPr marL="0" indent="0">
              <a:buNone/>
            </a:pPr>
            <a:r>
              <a:rPr lang="en-US" b="1" dirty="0"/>
              <a:t>Example: </a:t>
            </a:r>
          </a:p>
          <a:p>
            <a:r>
              <a:rPr lang="en-US" dirty="0"/>
              <a:t>Lysis of intestinal adhesions is coded to the specific intestine body part value.</a:t>
            </a:r>
          </a:p>
        </p:txBody>
      </p:sp>
    </p:spTree>
    <p:extLst>
      <p:ext uri="{BB962C8B-B14F-4D97-AF65-F5344CB8AC3E}">
        <p14:creationId xmlns:p14="http://schemas.microsoft.com/office/powerpoint/2010/main" val="402251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A patient is being treated for a cumulative injury resulting in a frozen left shoulder. The patient has been unresponsive to exercise and medication.  An arthroscopic manipulation is performed to release the frozen shoulder.</a:t>
            </a:r>
          </a:p>
          <a:p>
            <a:r>
              <a:rPr lang="en-US" dirty="0"/>
              <a:t>Code(s):  _______________</a:t>
            </a:r>
          </a:p>
        </p:txBody>
      </p:sp>
    </p:spTree>
    <p:extLst>
      <p:ext uri="{BB962C8B-B14F-4D97-AF65-F5344CB8AC3E}">
        <p14:creationId xmlns:p14="http://schemas.microsoft.com/office/powerpoint/2010/main" val="115253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1C74A57C-4F8A-4EE7-8578-F6FBA593ECB7}"/>
              </a:ext>
            </a:extLst>
          </p:cNvPr>
          <p:cNvPicPr>
            <a:picLocks noChangeAspect="1"/>
          </p:cNvPicPr>
          <p:nvPr/>
        </p:nvPicPr>
        <p:blipFill>
          <a:blip r:embed="rId2"/>
          <a:stretch>
            <a:fillRect/>
          </a:stretch>
        </p:blipFill>
        <p:spPr>
          <a:xfrm>
            <a:off x="1402889" y="1145340"/>
            <a:ext cx="9386222" cy="5503110"/>
          </a:xfrm>
          <a:prstGeom prst="rect">
            <a:avLst/>
          </a:prstGeom>
        </p:spPr>
      </p:pic>
    </p:spTree>
    <p:extLst>
      <p:ext uri="{BB962C8B-B14F-4D97-AF65-F5344CB8AC3E}">
        <p14:creationId xmlns:p14="http://schemas.microsoft.com/office/powerpoint/2010/main" val="423382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has bilateral flexion contractures of the knees at 45 degrees. Posterior capsulotomy via incision was performed on both knees.</a:t>
            </a:r>
          </a:p>
          <a:p>
            <a:r>
              <a:rPr lang="en-US" dirty="0"/>
              <a:t>Code(s):  ____________________________</a:t>
            </a:r>
          </a:p>
        </p:txBody>
      </p:sp>
    </p:spTree>
    <p:extLst>
      <p:ext uri="{BB962C8B-B14F-4D97-AF65-F5344CB8AC3E}">
        <p14:creationId xmlns:p14="http://schemas.microsoft.com/office/powerpoint/2010/main" val="373643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6EDD84FE-23A0-4737-8264-456FD72E9641}"/>
              </a:ext>
            </a:extLst>
          </p:cNvPr>
          <p:cNvPicPr>
            <a:picLocks noChangeAspect="1"/>
          </p:cNvPicPr>
          <p:nvPr/>
        </p:nvPicPr>
        <p:blipFill>
          <a:blip r:embed="rId2"/>
          <a:stretch>
            <a:fillRect/>
          </a:stretch>
        </p:blipFill>
        <p:spPr>
          <a:xfrm>
            <a:off x="739405" y="1911091"/>
            <a:ext cx="10744200" cy="1781175"/>
          </a:xfrm>
          <a:prstGeom prst="rect">
            <a:avLst/>
          </a:prstGeom>
        </p:spPr>
      </p:pic>
      <p:pic>
        <p:nvPicPr>
          <p:cNvPr id="5" name="Picture 4">
            <a:extLst>
              <a:ext uri="{FF2B5EF4-FFF2-40B4-BE49-F238E27FC236}">
                <a16:creationId xmlns:a16="http://schemas.microsoft.com/office/drawing/2014/main" id="{CFECC943-1DEE-4375-8917-0D39F10270D0}"/>
              </a:ext>
            </a:extLst>
          </p:cNvPr>
          <p:cNvPicPr>
            <a:picLocks noChangeAspect="1"/>
          </p:cNvPicPr>
          <p:nvPr/>
        </p:nvPicPr>
        <p:blipFill>
          <a:blip r:embed="rId3"/>
          <a:stretch>
            <a:fillRect/>
          </a:stretch>
        </p:blipFill>
        <p:spPr>
          <a:xfrm>
            <a:off x="708394" y="3792405"/>
            <a:ext cx="10775212" cy="1563192"/>
          </a:xfrm>
          <a:prstGeom prst="rect">
            <a:avLst/>
          </a:prstGeom>
        </p:spPr>
      </p:pic>
    </p:spTree>
    <p:extLst>
      <p:ext uri="{BB962C8B-B14F-4D97-AF65-F5344CB8AC3E}">
        <p14:creationId xmlns:p14="http://schemas.microsoft.com/office/powerpoint/2010/main" val="69418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Root Operations</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1"/>
          </p:nvPr>
        </p:nvSpPr>
        <p:spPr>
          <a:xfrm>
            <a:off x="216817" y="1178350"/>
            <a:ext cx="11774077" cy="5435101"/>
          </a:xfrm>
        </p:spPr>
        <p:txBody>
          <a:bodyPr>
            <a:normAutofit/>
          </a:bodyPr>
          <a:lstStyle/>
          <a:p>
            <a:pPr marL="0" indent="0">
              <a:buNone/>
            </a:pPr>
            <a:r>
              <a:rPr lang="en-US" altLang="en-US" sz="3200" dirty="0"/>
              <a:t>Operations which take out Solids, Fluids, or Gases from a Body Part</a:t>
            </a:r>
          </a:p>
          <a:p>
            <a:endParaRPr lang="en-US" dirty="0"/>
          </a:p>
        </p:txBody>
      </p:sp>
      <p:pic>
        <p:nvPicPr>
          <p:cNvPr id="4" name="Picture 5">
            <a:extLst>
              <a:ext uri="{FF2B5EF4-FFF2-40B4-BE49-F238E27FC236}">
                <a16:creationId xmlns:a16="http://schemas.microsoft.com/office/drawing/2014/main" id="{5657A924-584D-4B66-B24F-D9558392A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35" y="2427767"/>
            <a:ext cx="28003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39E1557-EAF1-47A3-ACD6-70B592417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935" y="2122967"/>
            <a:ext cx="2609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947A18-595C-43B6-B5EA-5F530CE89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523"/>
          <a:stretch>
            <a:fillRect/>
          </a:stretch>
        </p:blipFill>
        <p:spPr bwMode="auto">
          <a:xfrm>
            <a:off x="7370135" y="1818167"/>
            <a:ext cx="2744788"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26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2B21C5BB-7B2A-43C4-9FA9-8B549330F213}"/>
              </a:ext>
            </a:extLst>
          </p:cNvPr>
          <p:cNvPicPr>
            <a:picLocks noChangeAspect="1"/>
          </p:cNvPicPr>
          <p:nvPr/>
        </p:nvPicPr>
        <p:blipFill>
          <a:blip r:embed="rId2"/>
          <a:stretch>
            <a:fillRect/>
          </a:stretch>
        </p:blipFill>
        <p:spPr>
          <a:xfrm>
            <a:off x="1956391" y="1116429"/>
            <a:ext cx="7836687" cy="5632402"/>
          </a:xfrm>
          <a:prstGeom prst="rect">
            <a:avLst/>
          </a:prstGeom>
        </p:spPr>
      </p:pic>
    </p:spTree>
    <p:extLst>
      <p:ext uri="{BB962C8B-B14F-4D97-AF65-F5344CB8AC3E}">
        <p14:creationId xmlns:p14="http://schemas.microsoft.com/office/powerpoint/2010/main" val="153203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In preparation for an impending delivery, the physician performs a midline episiotomy.</a:t>
            </a:r>
          </a:p>
          <a:p>
            <a:r>
              <a:rPr lang="en-US" dirty="0"/>
              <a:t>Code(s):  __________________</a:t>
            </a:r>
          </a:p>
        </p:txBody>
      </p:sp>
    </p:spTree>
    <p:extLst>
      <p:ext uri="{BB962C8B-B14F-4D97-AF65-F5344CB8AC3E}">
        <p14:creationId xmlns:p14="http://schemas.microsoft.com/office/powerpoint/2010/main" val="1120197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7F6A5E38-8EE8-41EE-BAAA-4A7403714762}"/>
              </a:ext>
            </a:extLst>
          </p:cNvPr>
          <p:cNvPicPr>
            <a:picLocks noChangeAspect="1"/>
          </p:cNvPicPr>
          <p:nvPr/>
        </p:nvPicPr>
        <p:blipFill>
          <a:blip r:embed="rId2"/>
          <a:stretch>
            <a:fillRect/>
          </a:stretch>
        </p:blipFill>
        <p:spPr>
          <a:xfrm>
            <a:off x="1297172" y="1166672"/>
            <a:ext cx="9389545" cy="5460180"/>
          </a:xfrm>
          <a:prstGeom prst="rect">
            <a:avLst/>
          </a:prstGeom>
        </p:spPr>
      </p:pic>
    </p:spTree>
    <p:extLst>
      <p:ext uri="{BB962C8B-B14F-4D97-AF65-F5344CB8AC3E}">
        <p14:creationId xmlns:p14="http://schemas.microsoft.com/office/powerpoint/2010/main" val="25722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Percutaneous osteotomy of the capitate and lunate bones, right hand.</a:t>
            </a:r>
          </a:p>
          <a:p>
            <a:r>
              <a:rPr lang="en-US" dirty="0"/>
              <a:t>Code(s):  ______________________________</a:t>
            </a:r>
          </a:p>
        </p:txBody>
      </p:sp>
    </p:spTree>
    <p:extLst>
      <p:ext uri="{BB962C8B-B14F-4D97-AF65-F5344CB8AC3E}">
        <p14:creationId xmlns:p14="http://schemas.microsoft.com/office/powerpoint/2010/main" val="1655527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9E905714-811B-4D4C-9386-FBDB69531D92}"/>
              </a:ext>
            </a:extLst>
          </p:cNvPr>
          <p:cNvPicPr>
            <a:picLocks noChangeAspect="1"/>
          </p:cNvPicPr>
          <p:nvPr/>
        </p:nvPicPr>
        <p:blipFill>
          <a:blip r:embed="rId2"/>
          <a:stretch>
            <a:fillRect/>
          </a:stretch>
        </p:blipFill>
        <p:spPr>
          <a:xfrm>
            <a:off x="1329070" y="1238585"/>
            <a:ext cx="9361413" cy="5369660"/>
          </a:xfrm>
          <a:prstGeom prst="rect">
            <a:avLst/>
          </a:prstGeom>
        </p:spPr>
      </p:pic>
    </p:spTree>
    <p:extLst>
      <p:ext uri="{BB962C8B-B14F-4D97-AF65-F5344CB8AC3E}">
        <p14:creationId xmlns:p14="http://schemas.microsoft.com/office/powerpoint/2010/main" val="974372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623DD054-6B3A-40B4-BB60-BAE8C3CC01C1}"/>
              </a:ext>
            </a:extLst>
          </p:cNvPr>
          <p:cNvPicPr>
            <a:picLocks noChangeAspect="1"/>
          </p:cNvPicPr>
          <p:nvPr/>
        </p:nvPicPr>
        <p:blipFill>
          <a:blip r:embed="rId2"/>
          <a:stretch>
            <a:fillRect/>
          </a:stretch>
        </p:blipFill>
        <p:spPr>
          <a:xfrm>
            <a:off x="1956390" y="1038120"/>
            <a:ext cx="7832613" cy="5710711"/>
          </a:xfrm>
          <a:prstGeom prst="rect">
            <a:avLst/>
          </a:prstGeom>
        </p:spPr>
      </p:pic>
    </p:spTree>
    <p:extLst>
      <p:ext uri="{BB962C8B-B14F-4D97-AF65-F5344CB8AC3E}">
        <p14:creationId xmlns:p14="http://schemas.microsoft.com/office/powerpoint/2010/main" val="2898454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4000"/>
          </a:schemeClr>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F357D35-3E3E-4EC7-B3AE-C106ABB7D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34D921-DCE6-4D92-987F-D98C93F1CB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E4D942F-489D-4A7B-8983-942543481B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E8F0F547-5526-40CC-8397-442101C26B4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BD913-0EB6-48A4-B22A-6A4DE08985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1AF1B43D-1374-41DF-AF98-A19EA24A06E8}"/>
              </a:ext>
            </a:extLst>
          </p:cNvPr>
          <p:cNvPicPr>
            <a:picLocks noChangeAspect="1"/>
          </p:cNvPicPr>
          <p:nvPr/>
        </p:nvPicPr>
        <p:blipFill rotWithShape="1">
          <a:blip r:embed="rId2"/>
          <a:srcRect r="-3" b="12431"/>
          <a:stretch/>
        </p:blipFill>
        <p:spPr>
          <a:xfrm>
            <a:off x="872064" y="857675"/>
            <a:ext cx="4593715" cy="5140669"/>
          </a:xfrm>
          <a:prstGeom prst="rect">
            <a:avLst/>
          </a:prstGeom>
        </p:spPr>
      </p:pic>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a:xfrm>
            <a:off x="6736924" y="857675"/>
            <a:ext cx="4566230" cy="3847033"/>
          </a:xfrm>
          <a:solidFill>
            <a:schemeClr val="accent1">
              <a:lumMod val="75000"/>
            </a:schemeClr>
          </a:solidFill>
        </p:spPr>
        <p:txBody>
          <a:bodyPr vert="horz" lIns="91440" tIns="45720" rIns="91440" bIns="45720" rtlCol="0" anchor="b">
            <a:normAutofit/>
          </a:bodyPr>
          <a:lstStyle/>
          <a:p>
            <a:pPr algn="ctr"/>
            <a:r>
              <a:rPr lang="en-US" sz="4800" dirty="0">
                <a:solidFill>
                  <a:srgbClr val="FFFFFF"/>
                </a:solidFill>
                <a:latin typeface="+mj-lt"/>
              </a:rPr>
              <a:t>Knowledge of anatomy and diagrams are keys to successful PCS coding.</a:t>
            </a:r>
          </a:p>
        </p:txBody>
      </p:sp>
    </p:spTree>
    <p:extLst>
      <p:ext uri="{BB962C8B-B14F-4D97-AF65-F5344CB8AC3E}">
        <p14:creationId xmlns:p14="http://schemas.microsoft.com/office/powerpoint/2010/main" val="156893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18F1-0614-4C19-996A-C1A63E3B636C}"/>
              </a:ext>
            </a:extLst>
          </p:cNvPr>
          <p:cNvSpPr>
            <a:spLocks noGrp="1"/>
          </p:cNvSpPr>
          <p:nvPr>
            <p:ph type="title"/>
          </p:nvPr>
        </p:nvSpPr>
        <p:spPr/>
        <p:txBody>
          <a:bodyPr/>
          <a:lstStyle/>
          <a:p>
            <a:r>
              <a:rPr lang="en-US" dirty="0"/>
              <a:t>Root Operations</a:t>
            </a:r>
          </a:p>
        </p:txBody>
      </p:sp>
      <p:sp>
        <p:nvSpPr>
          <p:cNvPr id="3" name="Text Placeholder 2">
            <a:extLst>
              <a:ext uri="{FF2B5EF4-FFF2-40B4-BE49-F238E27FC236}">
                <a16:creationId xmlns:a16="http://schemas.microsoft.com/office/drawing/2014/main" id="{558355C0-7D26-4C17-8930-AACCA586DB52}"/>
              </a:ext>
            </a:extLst>
          </p:cNvPr>
          <p:cNvSpPr>
            <a:spLocks noGrp="1"/>
          </p:cNvSpPr>
          <p:nvPr>
            <p:ph type="body" idx="1"/>
          </p:nvPr>
        </p:nvSpPr>
        <p:spPr/>
        <p:txBody>
          <a:bodyPr/>
          <a:lstStyle/>
          <a:p>
            <a:r>
              <a:rPr lang="en-US" altLang="en-US" dirty="0">
                <a:ea typeface="ＭＳ Ｐゴシック" panose="020B0600070205080204" pitchFamily="34" charset="-128"/>
              </a:rPr>
              <a:t>Operations That Put In/ Put Back or Move Some/All of a Body Part</a:t>
            </a:r>
            <a:endParaRPr lang="en-US" dirty="0"/>
          </a:p>
        </p:txBody>
      </p:sp>
    </p:spTree>
    <p:extLst>
      <p:ext uri="{BB962C8B-B14F-4D97-AF65-F5344CB8AC3E}">
        <p14:creationId xmlns:p14="http://schemas.microsoft.com/office/powerpoint/2010/main" val="113591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6B0F1B22-00DE-4E20-85F2-9F89572BF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96" y="1079294"/>
            <a:ext cx="2519756" cy="3774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038C0B5-F777-4ECE-94AA-CB3B7A0CE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568" y="1079294"/>
            <a:ext cx="2519756" cy="3774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A2916432-021B-48A8-BBB5-764C0D372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682" y="1079294"/>
            <a:ext cx="2585817" cy="3774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733B210-462D-42A4-BA20-36743BB5E6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a:solidFill>
              <a:srgbClr val="6B3B79"/>
            </a:solidFill>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9E0D121D-37B7-4755-8F9F-3735BC6EE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814" y="1079293"/>
            <a:ext cx="2510319" cy="3774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a:xfrm>
            <a:off x="642996" y="4702176"/>
            <a:ext cx="10906008" cy="1076530"/>
          </a:xfrm>
        </p:spPr>
        <p:txBody>
          <a:bodyPr vert="horz" lIns="91440" tIns="45720" rIns="91440" bIns="45720" rtlCol="0" anchor="b">
            <a:normAutofit/>
          </a:bodyPr>
          <a:lstStyle/>
          <a:p>
            <a:pPr algn="ctr"/>
            <a:r>
              <a:rPr lang="en-US" sz="6000">
                <a:latin typeface="+mj-lt"/>
              </a:rPr>
              <a:t>Root Operations</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642996" y="5859140"/>
            <a:ext cx="10906008" cy="497210"/>
          </a:xfrm>
        </p:spPr>
        <p:txBody>
          <a:bodyPr vert="horz" lIns="91440" tIns="45720" rIns="91440" bIns="45720" rtlCol="0">
            <a:normAutofit/>
          </a:bodyPr>
          <a:lstStyle/>
          <a:p>
            <a:pPr marL="0" indent="0" algn="ctr">
              <a:buNone/>
            </a:pPr>
            <a:r>
              <a:rPr lang="en-US" altLang="en-US" sz="2400">
                <a:latin typeface="+mn-lt"/>
              </a:rPr>
              <a:t>Operations That Put In/ Put Back or Move Some/All of a Body Part</a:t>
            </a:r>
            <a:endParaRPr lang="en-US" sz="2400">
              <a:latin typeface="+mn-lt"/>
            </a:endParaRPr>
          </a:p>
        </p:txBody>
      </p:sp>
    </p:spTree>
    <p:extLst>
      <p:ext uri="{BB962C8B-B14F-4D97-AF65-F5344CB8AC3E}">
        <p14:creationId xmlns:p14="http://schemas.microsoft.com/office/powerpoint/2010/main" val="270265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Transplantation (Y)</a:t>
            </a:r>
          </a:p>
        </p:txBody>
      </p:sp>
      <p:graphicFrame>
        <p:nvGraphicFramePr>
          <p:cNvPr id="4" name="Content Placeholder 4">
            <a:extLst>
              <a:ext uri="{FF2B5EF4-FFF2-40B4-BE49-F238E27FC236}">
                <a16:creationId xmlns:a16="http://schemas.microsoft.com/office/drawing/2014/main" id="{B6478C38-CDE3-41BC-9B31-A9CBC239AFB7}"/>
              </a:ext>
            </a:extLst>
          </p:cNvPr>
          <p:cNvGraphicFramePr>
            <a:graphicFrameLocks noGrp="1"/>
          </p:cNvGraphicFramePr>
          <p:nvPr>
            <p:ph idx="1"/>
            <p:extLst>
              <p:ext uri="{D42A27DB-BD31-4B8C-83A1-F6EECF244321}">
                <p14:modId xmlns:p14="http://schemas.microsoft.com/office/powerpoint/2010/main" val="3065820681"/>
              </p:ext>
            </p:extLst>
          </p:nvPr>
        </p:nvGraphicFramePr>
        <p:xfrm>
          <a:off x="216817" y="1266825"/>
          <a:ext cx="11565607" cy="5219699"/>
        </p:xfrm>
        <a:graphic>
          <a:graphicData uri="http://schemas.openxmlformats.org/drawingml/2006/table">
            <a:tbl>
              <a:tblPr firstRow="1" bandRow="1">
                <a:tableStyleId>{21E4AEA4-8DFA-4A89-87EB-49C32662AFE0}</a:tableStyleId>
              </a:tblPr>
              <a:tblGrid>
                <a:gridCol w="3290216">
                  <a:extLst>
                    <a:ext uri="{9D8B030D-6E8A-4147-A177-3AD203B41FA5}">
                      <a16:colId xmlns:a16="http://schemas.microsoft.com/office/drawing/2014/main" val="20000"/>
                    </a:ext>
                  </a:extLst>
                </a:gridCol>
                <a:gridCol w="2193478">
                  <a:extLst>
                    <a:ext uri="{9D8B030D-6E8A-4147-A177-3AD203B41FA5}">
                      <a16:colId xmlns:a16="http://schemas.microsoft.com/office/drawing/2014/main" val="20001"/>
                    </a:ext>
                  </a:extLst>
                </a:gridCol>
                <a:gridCol w="6081913">
                  <a:extLst>
                    <a:ext uri="{9D8B030D-6E8A-4147-A177-3AD203B41FA5}">
                      <a16:colId xmlns:a16="http://schemas.microsoft.com/office/drawing/2014/main" val="20002"/>
                    </a:ext>
                  </a:extLst>
                </a:gridCol>
              </a:tblGrid>
              <a:tr h="2466136">
                <a:tc rowSpan="3">
                  <a:txBody>
                    <a:bodyPr/>
                    <a:lstStyle/>
                    <a:p>
                      <a:pPr marL="0" marR="0" algn="ctr">
                        <a:spcBef>
                          <a:spcPts val="0"/>
                        </a:spcBef>
                        <a:spcAft>
                          <a:spcPts val="0"/>
                        </a:spcAft>
                      </a:pPr>
                      <a:r>
                        <a:rPr lang="en-US" sz="2400" dirty="0"/>
                        <a:t>Transplantation</a:t>
                      </a:r>
                    </a:p>
                    <a:p>
                      <a:pPr marL="0" marR="0" algn="ctr">
                        <a:spcBef>
                          <a:spcPts val="0"/>
                        </a:spcBef>
                        <a:spcAft>
                          <a:spcPts val="0"/>
                        </a:spcAft>
                      </a:pPr>
                      <a:r>
                        <a:rPr lang="en-US" sz="2400" dirty="0"/>
                        <a:t>Y</a:t>
                      </a:r>
                      <a:endParaRPr lang="en-US" sz="2400" dirty="0">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Definition</a:t>
                      </a:r>
                      <a:endParaRPr lang="en-US" sz="2400" dirty="0">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Putting in or on all or a portion of a living body part taken from another individual or animal to physically take the place and/or function of all or a portion of a similar body part</a:t>
                      </a:r>
                      <a:endParaRPr lang="en-US" sz="2400" dirty="0">
                        <a:latin typeface="+mn-lt"/>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1644090">
                <a:tc vMerge="1">
                  <a:txBody>
                    <a:bodyPr/>
                    <a:lstStyle/>
                    <a:p>
                      <a:endParaRPr lang="en-US"/>
                    </a:p>
                  </a:txBody>
                  <a:tcPr/>
                </a:tc>
                <a:tc>
                  <a:txBody>
                    <a:bodyPr/>
                    <a:lstStyle/>
                    <a:p>
                      <a:pPr marL="0" marR="0">
                        <a:spcBef>
                          <a:spcPts val="0"/>
                        </a:spcBef>
                        <a:spcAft>
                          <a:spcPts val="0"/>
                        </a:spcAft>
                      </a:pPr>
                      <a:r>
                        <a:rPr lang="en-US" sz="2400" dirty="0"/>
                        <a:t>Explanation</a:t>
                      </a:r>
                      <a:endParaRPr lang="en-US" sz="2400" dirty="0">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The native body part may or may not be taken out, and the transplanted body part may take over all or a portion of its function</a:t>
                      </a:r>
                      <a:endParaRPr lang="en-US" sz="2400" dirty="0">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09473">
                <a:tc vMerge="1">
                  <a:txBody>
                    <a:bodyPr/>
                    <a:lstStyle/>
                    <a:p>
                      <a:endParaRPr lang="en-US"/>
                    </a:p>
                  </a:txBody>
                  <a:tcPr/>
                </a:tc>
                <a:tc>
                  <a:txBody>
                    <a:bodyPr/>
                    <a:lstStyle/>
                    <a:p>
                      <a:pPr marL="0" marR="0">
                        <a:spcBef>
                          <a:spcPts val="0"/>
                        </a:spcBef>
                        <a:spcAft>
                          <a:spcPts val="0"/>
                        </a:spcAft>
                      </a:pPr>
                      <a:r>
                        <a:rPr lang="en-US" sz="2400" dirty="0"/>
                        <a:t>Examples</a:t>
                      </a:r>
                      <a:endParaRPr lang="en-US" sz="2400" dirty="0">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Kidney transplant, heart transplant</a:t>
                      </a:r>
                      <a:endParaRPr lang="en-US" sz="2400" dirty="0">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5" name="Picture 5">
            <a:extLst>
              <a:ext uri="{FF2B5EF4-FFF2-40B4-BE49-F238E27FC236}">
                <a16:creationId xmlns:a16="http://schemas.microsoft.com/office/drawing/2014/main" id="{38C9B2E5-D01F-4A92-B1CF-33682DE4A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7" y="1266825"/>
            <a:ext cx="3299327" cy="48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0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Drainage (9)</a:t>
            </a:r>
          </a:p>
        </p:txBody>
      </p:sp>
      <p:sp>
        <p:nvSpPr>
          <p:cNvPr id="3" name="Content Placeholder 2">
            <a:extLst>
              <a:ext uri="{FF2B5EF4-FFF2-40B4-BE49-F238E27FC236}">
                <a16:creationId xmlns:a16="http://schemas.microsoft.com/office/drawing/2014/main" id="{E5FA2BE2-CB01-470B-AB9F-60C8253843AE}"/>
              </a:ext>
            </a:extLst>
          </p:cNvPr>
          <p:cNvSpPr>
            <a:spLocks noGrp="1"/>
          </p:cNvSpPr>
          <p:nvPr>
            <p:ph idx="1"/>
          </p:nvPr>
        </p:nvSpPr>
        <p:spPr>
          <a:xfrm>
            <a:off x="216817" y="5624623"/>
            <a:ext cx="11774077" cy="988828"/>
          </a:xfrm>
        </p:spPr>
        <p:txBody>
          <a:bodyPr>
            <a:normAutofit fontScale="92500" lnSpcReduction="10000"/>
          </a:bodyPr>
          <a:lstStyle/>
          <a:p>
            <a:r>
              <a:rPr lang="en-US" altLang="en-US" sz="3200" dirty="0"/>
              <a:t>Used for both </a:t>
            </a:r>
            <a:r>
              <a:rPr lang="en-US" altLang="en-US" sz="3200" b="1" dirty="0"/>
              <a:t>Diagnostic and Therapeutic</a:t>
            </a:r>
            <a:r>
              <a:rPr lang="en-US" altLang="en-US" sz="3200" dirty="0"/>
              <a:t> procedures</a:t>
            </a:r>
          </a:p>
          <a:p>
            <a:r>
              <a:rPr lang="en-US" altLang="en-US" sz="3200" dirty="0"/>
              <a:t>6</a:t>
            </a:r>
            <a:r>
              <a:rPr lang="en-US" altLang="en-US" sz="3200" baseline="30000" dirty="0"/>
              <a:t>th</a:t>
            </a:r>
            <a:r>
              <a:rPr lang="en-US" altLang="en-US" sz="3200" dirty="0"/>
              <a:t> character—</a:t>
            </a:r>
            <a:r>
              <a:rPr lang="en-US" altLang="en-US" sz="3200" b="1" dirty="0"/>
              <a:t>Device</a:t>
            </a:r>
          </a:p>
          <a:p>
            <a:endParaRPr lang="en-US" dirty="0"/>
          </a:p>
        </p:txBody>
      </p:sp>
      <p:graphicFrame>
        <p:nvGraphicFramePr>
          <p:cNvPr id="4" name="Content Placeholder 4">
            <a:extLst>
              <a:ext uri="{FF2B5EF4-FFF2-40B4-BE49-F238E27FC236}">
                <a16:creationId xmlns:a16="http://schemas.microsoft.com/office/drawing/2014/main" id="{C9832F22-48F8-4C0E-A8ED-2371A0B602E1}"/>
              </a:ext>
            </a:extLst>
          </p:cNvPr>
          <p:cNvGraphicFramePr>
            <a:graphicFrameLocks/>
          </p:cNvGraphicFramePr>
          <p:nvPr>
            <p:extLst>
              <p:ext uri="{D42A27DB-BD31-4B8C-83A1-F6EECF244321}">
                <p14:modId xmlns:p14="http://schemas.microsoft.com/office/powerpoint/2010/main" val="3512909749"/>
              </p:ext>
            </p:extLst>
          </p:nvPr>
        </p:nvGraphicFramePr>
        <p:xfrm>
          <a:off x="665157" y="1343244"/>
          <a:ext cx="9587924" cy="3898354"/>
        </p:xfrm>
        <a:graphic>
          <a:graphicData uri="http://schemas.openxmlformats.org/drawingml/2006/table">
            <a:tbl>
              <a:tblPr firstRow="1">
                <a:tableStyleId>{21E4AEA4-8DFA-4A89-87EB-49C32662AFE0}</a:tableStyleId>
              </a:tblPr>
              <a:tblGrid>
                <a:gridCol w="2545466">
                  <a:extLst>
                    <a:ext uri="{9D8B030D-6E8A-4147-A177-3AD203B41FA5}">
                      <a16:colId xmlns:a16="http://schemas.microsoft.com/office/drawing/2014/main" val="20000"/>
                    </a:ext>
                  </a:extLst>
                </a:gridCol>
                <a:gridCol w="1951525">
                  <a:extLst>
                    <a:ext uri="{9D8B030D-6E8A-4147-A177-3AD203B41FA5}">
                      <a16:colId xmlns:a16="http://schemas.microsoft.com/office/drawing/2014/main" val="20001"/>
                    </a:ext>
                  </a:extLst>
                </a:gridCol>
                <a:gridCol w="5090933">
                  <a:extLst>
                    <a:ext uri="{9D8B030D-6E8A-4147-A177-3AD203B41FA5}">
                      <a16:colId xmlns:a16="http://schemas.microsoft.com/office/drawing/2014/main" val="20002"/>
                    </a:ext>
                  </a:extLst>
                </a:gridCol>
              </a:tblGrid>
              <a:tr h="124415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Drainage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9</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Definition</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Taking or letting out fluids and/or gases from a body part</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solidFill>
                      <a:srgbClr val="0070C0"/>
                    </a:solidFill>
                  </a:tcPr>
                </a:tc>
                <a:extLst>
                  <a:ext uri="{0D108BD9-81ED-4DB2-BD59-A6C34878D82A}">
                    <a16:rowId xmlns:a16="http://schemas.microsoft.com/office/drawing/2014/main" val="10000"/>
                  </a:ext>
                </a:extLst>
              </a:tr>
              <a:tr h="132709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rPr>
                        <a:t>Explanation</a:t>
                      </a:r>
                      <a:endParaRPr kumimoji="0" lang="en-US" sz="2400" b="1" i="0" u="none" strike="noStrike" cap="none" normalizeH="0" baseline="0" dirty="0">
                        <a:ln>
                          <a:noFill/>
                        </a:ln>
                        <a:solidFill>
                          <a:schemeClr val="bg1"/>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rPr>
                        <a:t>The qualifier </a:t>
                      </a:r>
                      <a:r>
                        <a:rPr kumimoji="0" lang="en-US" sz="2400" b="1" u="none" strike="noStrike" cap="none" normalizeH="0" baseline="0" dirty="0">
                          <a:ln>
                            <a:noFill/>
                          </a:ln>
                          <a:solidFill>
                            <a:schemeClr val="bg1"/>
                          </a:solidFill>
                          <a:effectLst/>
                        </a:rPr>
                        <a:t>Diagnostic</a:t>
                      </a:r>
                      <a:r>
                        <a:rPr kumimoji="0" lang="en-US" sz="2400" u="none" strike="noStrike" cap="none" normalizeH="0" baseline="0" dirty="0">
                          <a:ln>
                            <a:noFill/>
                          </a:ln>
                          <a:solidFill>
                            <a:schemeClr val="bg1"/>
                          </a:solidFill>
                          <a:effectLst/>
                        </a:rPr>
                        <a:t> is used to identify drainage procedures that are biopsies</a:t>
                      </a:r>
                      <a:endParaRPr kumimoji="0" lang="en-US" sz="2400" b="0" i="0" u="none" strike="noStrike" cap="none" normalizeH="0" baseline="0" dirty="0">
                        <a:ln>
                          <a:noFill/>
                        </a:ln>
                        <a:solidFill>
                          <a:schemeClr val="bg1"/>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1"/>
                  </a:ext>
                </a:extLst>
              </a:tr>
              <a:tr h="132709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rPr>
                        <a:t>Examples</a:t>
                      </a:r>
                      <a:endParaRPr kumimoji="0" lang="en-US" sz="2400" b="1" i="0" u="none" strike="noStrike" cap="none" normalizeH="0" baseline="0" dirty="0">
                        <a:ln>
                          <a:noFill/>
                        </a:ln>
                        <a:solidFill>
                          <a:schemeClr val="bg1"/>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bg1"/>
                          </a:solidFill>
                          <a:effectLst/>
                        </a:rPr>
                        <a:t>Thoracentesis, incision and drainage, Aspiration, Lumbar puncture  </a:t>
                      </a:r>
                      <a:endParaRPr kumimoji="0" lang="en-US" sz="2400" b="0" i="0" u="none" strike="noStrike" cap="none" normalizeH="0" baseline="0" dirty="0">
                        <a:ln>
                          <a:noFill/>
                        </a:ln>
                        <a:solidFill>
                          <a:schemeClr val="bg1"/>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5" name="Picture 5">
            <a:extLst>
              <a:ext uri="{FF2B5EF4-FFF2-40B4-BE49-F238E27FC236}">
                <a16:creationId xmlns:a16="http://schemas.microsoft.com/office/drawing/2014/main" id="{8EAE0920-CD22-4CE7-BAD7-56F2C4677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
          <a:stretch>
            <a:fillRect/>
          </a:stretch>
        </p:blipFill>
        <p:spPr bwMode="auto">
          <a:xfrm>
            <a:off x="588957" y="1335310"/>
            <a:ext cx="2622076" cy="39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345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BFA1-83B7-49E7-AEB7-112ACAD0F2D3}"/>
              </a:ext>
            </a:extLst>
          </p:cNvPr>
          <p:cNvSpPr>
            <a:spLocks noGrp="1"/>
          </p:cNvSpPr>
          <p:nvPr>
            <p:ph type="title"/>
          </p:nvPr>
        </p:nvSpPr>
        <p:spPr/>
        <p:txBody>
          <a:bodyPr/>
          <a:lstStyle/>
          <a:p>
            <a:r>
              <a:rPr lang="en-US" dirty="0"/>
              <a:t>Transplantation (Y)</a:t>
            </a:r>
          </a:p>
        </p:txBody>
      </p:sp>
      <p:sp>
        <p:nvSpPr>
          <p:cNvPr id="3" name="Content Placeholder 2">
            <a:extLst>
              <a:ext uri="{FF2B5EF4-FFF2-40B4-BE49-F238E27FC236}">
                <a16:creationId xmlns:a16="http://schemas.microsoft.com/office/drawing/2014/main" id="{8308B3C5-D47D-4DB5-8486-1567EEB90BF8}"/>
              </a:ext>
            </a:extLst>
          </p:cNvPr>
          <p:cNvSpPr>
            <a:spLocks noGrp="1"/>
          </p:cNvSpPr>
          <p:nvPr>
            <p:ph idx="1"/>
          </p:nvPr>
        </p:nvSpPr>
        <p:spPr>
          <a:xfrm>
            <a:off x="216817" y="1178351"/>
            <a:ext cx="11774077" cy="5455362"/>
          </a:xfrm>
        </p:spPr>
        <p:txBody>
          <a:bodyPr>
            <a:normAutofit lnSpcReduction="10000"/>
          </a:bodyPr>
          <a:lstStyle/>
          <a:p>
            <a:r>
              <a:rPr lang="en-US" altLang="en-US" dirty="0">
                <a:ea typeface="ＭＳ Ｐゴシック" panose="020B0600070205080204" pitchFamily="34" charset="-128"/>
              </a:rPr>
              <a:t>A small number of procedures is represented in the root operation </a:t>
            </a:r>
            <a:r>
              <a:rPr lang="en-US" altLang="en-US" b="1" dirty="0">
                <a:ea typeface="ＭＳ Ｐゴシック" panose="020B0600070205080204" pitchFamily="34" charset="-128"/>
              </a:rPr>
              <a:t>Transplantation</a:t>
            </a:r>
            <a:r>
              <a:rPr lang="en-US" altLang="en-US" dirty="0">
                <a:ea typeface="ＭＳ Ｐゴシック" panose="020B0600070205080204" pitchFamily="34" charset="-128"/>
              </a:rPr>
              <a:t> and includes only the body parts currently being transplanted.</a:t>
            </a:r>
          </a:p>
          <a:p>
            <a:pPr lvl="1"/>
            <a:r>
              <a:rPr lang="en-US" altLang="en-US" b="1" i="1" dirty="0">
                <a:ea typeface="ＭＳ Ｐゴシック" panose="020B0600070205080204" pitchFamily="34" charset="-128"/>
              </a:rPr>
              <a:t>Go to Transplantation in Index</a:t>
            </a:r>
            <a:endParaRPr lang="en-US" altLang="en-US" b="1" i="1" dirty="0">
              <a:solidFill>
                <a:srgbClr val="FF0000"/>
              </a:solidFill>
              <a:ea typeface="ＭＳ Ｐゴシック" panose="020B0600070205080204" pitchFamily="34" charset="-128"/>
            </a:endParaRPr>
          </a:p>
          <a:p>
            <a:pPr lvl="1"/>
            <a:r>
              <a:rPr lang="en-US" altLang="en-US" dirty="0">
                <a:ea typeface="ＭＳ Ｐゴシック" panose="020B0600070205080204" pitchFamily="34" charset="-128"/>
              </a:rPr>
              <a:t>Cornea and heart valve go to </a:t>
            </a:r>
            <a:r>
              <a:rPr lang="en-US" altLang="en-US" b="1" dirty="0">
                <a:ea typeface="ＭＳ Ｐゴシック" panose="020B0600070205080204" pitchFamily="34" charset="-128"/>
              </a:rPr>
              <a:t>Replacement</a:t>
            </a:r>
          </a:p>
          <a:p>
            <a:pPr lvl="1"/>
            <a:r>
              <a:rPr lang="en-US" altLang="en-US" dirty="0">
                <a:ea typeface="ＭＳ Ｐゴシック" panose="020B0600070205080204" pitchFamily="34" charset="-128"/>
              </a:rPr>
              <a:t>Bone marrow transplant goes to</a:t>
            </a:r>
            <a:r>
              <a:rPr lang="en-US" altLang="en-US" b="1" dirty="0">
                <a:ea typeface="ＭＳ Ｐゴシック" panose="020B0600070205080204" pitchFamily="34" charset="-128"/>
              </a:rPr>
              <a:t> Administration </a:t>
            </a:r>
            <a:r>
              <a:rPr lang="en-US" altLang="en-US" dirty="0">
                <a:ea typeface="ＭＳ Ｐゴシック" panose="020B0600070205080204" pitchFamily="34" charset="-128"/>
              </a:rPr>
              <a:t>Section</a:t>
            </a:r>
          </a:p>
          <a:p>
            <a:r>
              <a:rPr lang="en-US" altLang="en-US" b="1" dirty="0">
                <a:ea typeface="ＭＳ Ｐゴシック" panose="020B0600070205080204" pitchFamily="34" charset="-128"/>
              </a:rPr>
              <a:t>Qualifier values </a:t>
            </a:r>
            <a:r>
              <a:rPr lang="en-US" altLang="en-US" dirty="0">
                <a:ea typeface="ＭＳ Ｐゴシック" panose="020B0600070205080204" pitchFamily="34" charset="-128"/>
              </a:rPr>
              <a:t>specify the genetic compatibility of the body part transplanted</a:t>
            </a:r>
            <a:endParaRPr lang="en-US" dirty="0"/>
          </a:p>
        </p:txBody>
      </p:sp>
    </p:spTree>
    <p:extLst>
      <p:ext uri="{BB962C8B-B14F-4D97-AF65-F5344CB8AC3E}">
        <p14:creationId xmlns:p14="http://schemas.microsoft.com/office/powerpoint/2010/main" val="381856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BFA1-83B7-49E7-AEB7-112ACAD0F2D3}"/>
              </a:ext>
            </a:extLst>
          </p:cNvPr>
          <p:cNvSpPr>
            <a:spLocks noGrp="1"/>
          </p:cNvSpPr>
          <p:nvPr>
            <p:ph type="title"/>
          </p:nvPr>
        </p:nvSpPr>
        <p:spPr>
          <a:xfrm>
            <a:off x="170998" y="175926"/>
            <a:ext cx="8889476" cy="829558"/>
          </a:xfrm>
        </p:spPr>
        <p:txBody>
          <a:bodyPr/>
          <a:lstStyle/>
          <a:p>
            <a:r>
              <a:rPr lang="en-US" dirty="0"/>
              <a:t>Transplantation (Y)</a:t>
            </a:r>
          </a:p>
        </p:txBody>
      </p:sp>
      <p:sp>
        <p:nvSpPr>
          <p:cNvPr id="6" name="Rectangle 5">
            <a:extLst>
              <a:ext uri="{FF2B5EF4-FFF2-40B4-BE49-F238E27FC236}">
                <a16:creationId xmlns:a16="http://schemas.microsoft.com/office/drawing/2014/main" id="{128ED17C-9059-4D7A-BDB1-E189452C26A7}"/>
              </a:ext>
            </a:extLst>
          </p:cNvPr>
          <p:cNvSpPr/>
          <p:nvPr/>
        </p:nvSpPr>
        <p:spPr bwMode="auto">
          <a:xfrm>
            <a:off x="2325461" y="1247026"/>
            <a:ext cx="7086600" cy="5334000"/>
          </a:xfrm>
          <a:prstGeom prst="rect">
            <a:avLst/>
          </a:prstGeom>
          <a:solidFill>
            <a:schemeClr val="accent1">
              <a:lumMod val="75000"/>
            </a:schemeClr>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US" dirty="0">
              <a:solidFill>
                <a:srgbClr val="000000"/>
              </a:solidFill>
              <a:latin typeface="Times" charset="0"/>
              <a:ea typeface="ＭＳ Ｐゴシック" pitchFamily="34" charset="-128"/>
              <a:cs typeface="+mn-cs"/>
            </a:endParaRPr>
          </a:p>
        </p:txBody>
      </p:sp>
      <p:grpSp>
        <p:nvGrpSpPr>
          <p:cNvPr id="7" name="Group 5">
            <a:extLst>
              <a:ext uri="{FF2B5EF4-FFF2-40B4-BE49-F238E27FC236}">
                <a16:creationId xmlns:a16="http://schemas.microsoft.com/office/drawing/2014/main" id="{70491740-C359-49AB-AF9D-A281DCA040C9}"/>
              </a:ext>
            </a:extLst>
          </p:cNvPr>
          <p:cNvGrpSpPr>
            <a:grpSpLocks noChangeAspect="1"/>
          </p:cNvGrpSpPr>
          <p:nvPr/>
        </p:nvGrpSpPr>
        <p:grpSpPr bwMode="auto">
          <a:xfrm>
            <a:off x="3040487" y="1378788"/>
            <a:ext cx="5410200" cy="5202238"/>
            <a:chOff x="2309" y="1611"/>
            <a:chExt cx="1142" cy="1098"/>
          </a:xfrm>
        </p:grpSpPr>
        <p:sp>
          <p:nvSpPr>
            <p:cNvPr id="8" name="AutoShape 4">
              <a:extLst>
                <a:ext uri="{FF2B5EF4-FFF2-40B4-BE49-F238E27FC236}">
                  <a16:creationId xmlns:a16="http://schemas.microsoft.com/office/drawing/2014/main" id="{494CFCCF-51F2-4B0A-B1AC-D0BD411B551F}"/>
                </a:ext>
              </a:extLst>
            </p:cNvPr>
            <p:cNvSpPr>
              <a:spLocks noChangeAspect="1" noChangeArrowheads="1" noTextEdit="1"/>
            </p:cNvSpPr>
            <p:nvPr/>
          </p:nvSpPr>
          <p:spPr bwMode="auto">
            <a:xfrm>
              <a:off x="2309" y="1611"/>
              <a:ext cx="1142"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Freeform 6">
              <a:extLst>
                <a:ext uri="{FF2B5EF4-FFF2-40B4-BE49-F238E27FC236}">
                  <a16:creationId xmlns:a16="http://schemas.microsoft.com/office/drawing/2014/main" id="{95F01ECF-FB14-4B52-8E0E-C6E79E0770A7}"/>
                </a:ext>
              </a:extLst>
            </p:cNvPr>
            <p:cNvSpPr>
              <a:spLocks/>
            </p:cNvSpPr>
            <p:nvPr/>
          </p:nvSpPr>
          <p:spPr bwMode="auto">
            <a:xfrm>
              <a:off x="2313" y="1831"/>
              <a:ext cx="1128" cy="874"/>
            </a:xfrm>
            <a:custGeom>
              <a:avLst/>
              <a:gdLst>
                <a:gd name="T0" fmla="*/ 1128 w 1128"/>
                <a:gd name="T1" fmla="*/ 726 h 874"/>
                <a:gd name="T2" fmla="*/ 96 w 1128"/>
                <a:gd name="T3" fmla="*/ 874 h 874"/>
                <a:gd name="T4" fmla="*/ 0 w 1128"/>
                <a:gd name="T5" fmla="*/ 150 h 874"/>
                <a:gd name="T6" fmla="*/ 1026 w 1128"/>
                <a:gd name="T7" fmla="*/ 0 h 874"/>
                <a:gd name="T8" fmla="*/ 1128 w 1128"/>
                <a:gd name="T9" fmla="*/ 726 h 874"/>
                <a:gd name="T10" fmla="*/ 0 60000 65536"/>
                <a:gd name="T11" fmla="*/ 0 60000 65536"/>
                <a:gd name="T12" fmla="*/ 0 60000 65536"/>
                <a:gd name="T13" fmla="*/ 0 60000 65536"/>
                <a:gd name="T14" fmla="*/ 0 60000 65536"/>
                <a:gd name="T15" fmla="*/ 0 w 1128"/>
                <a:gd name="T16" fmla="*/ 0 h 874"/>
                <a:gd name="T17" fmla="*/ 1128 w 1128"/>
                <a:gd name="T18" fmla="*/ 874 h 874"/>
              </a:gdLst>
              <a:ahLst/>
              <a:cxnLst>
                <a:cxn ang="T10">
                  <a:pos x="T0" y="T1"/>
                </a:cxn>
                <a:cxn ang="T11">
                  <a:pos x="T2" y="T3"/>
                </a:cxn>
                <a:cxn ang="T12">
                  <a:pos x="T4" y="T5"/>
                </a:cxn>
                <a:cxn ang="T13">
                  <a:pos x="T6" y="T7"/>
                </a:cxn>
                <a:cxn ang="T14">
                  <a:pos x="T8" y="T9"/>
                </a:cxn>
              </a:cxnLst>
              <a:rect l="T15" t="T16" r="T17" b="T18"/>
              <a:pathLst>
                <a:path w="1128" h="874">
                  <a:moveTo>
                    <a:pt x="1128" y="726"/>
                  </a:moveTo>
                  <a:lnTo>
                    <a:pt x="96" y="874"/>
                  </a:lnTo>
                  <a:lnTo>
                    <a:pt x="0" y="150"/>
                  </a:lnTo>
                  <a:lnTo>
                    <a:pt x="1026" y="0"/>
                  </a:lnTo>
                  <a:lnTo>
                    <a:pt x="1128" y="72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a:extLst>
                <a:ext uri="{FF2B5EF4-FFF2-40B4-BE49-F238E27FC236}">
                  <a16:creationId xmlns:a16="http://schemas.microsoft.com/office/drawing/2014/main" id="{5A509E25-451D-4A1B-AB84-CC5B88F35D61}"/>
                </a:ext>
              </a:extLst>
            </p:cNvPr>
            <p:cNvSpPr>
              <a:spLocks/>
            </p:cNvSpPr>
            <p:nvPr/>
          </p:nvSpPr>
          <p:spPr bwMode="auto">
            <a:xfrm>
              <a:off x="2313" y="1815"/>
              <a:ext cx="1134" cy="876"/>
            </a:xfrm>
            <a:custGeom>
              <a:avLst/>
              <a:gdLst>
                <a:gd name="T0" fmla="*/ 1134 w 1134"/>
                <a:gd name="T1" fmla="*/ 728 h 876"/>
                <a:gd name="T2" fmla="*/ 102 w 1134"/>
                <a:gd name="T3" fmla="*/ 876 h 876"/>
                <a:gd name="T4" fmla="*/ 0 w 1134"/>
                <a:gd name="T5" fmla="*/ 146 h 876"/>
                <a:gd name="T6" fmla="*/ 1032 w 1134"/>
                <a:gd name="T7" fmla="*/ 0 h 876"/>
                <a:gd name="T8" fmla="*/ 1134 w 1134"/>
                <a:gd name="T9" fmla="*/ 728 h 876"/>
                <a:gd name="T10" fmla="*/ 0 60000 65536"/>
                <a:gd name="T11" fmla="*/ 0 60000 65536"/>
                <a:gd name="T12" fmla="*/ 0 60000 65536"/>
                <a:gd name="T13" fmla="*/ 0 60000 65536"/>
                <a:gd name="T14" fmla="*/ 0 60000 65536"/>
                <a:gd name="T15" fmla="*/ 0 w 1134"/>
                <a:gd name="T16" fmla="*/ 0 h 876"/>
                <a:gd name="T17" fmla="*/ 1134 w 1134"/>
                <a:gd name="T18" fmla="*/ 876 h 876"/>
              </a:gdLst>
              <a:ahLst/>
              <a:cxnLst>
                <a:cxn ang="T10">
                  <a:pos x="T0" y="T1"/>
                </a:cxn>
                <a:cxn ang="T11">
                  <a:pos x="T2" y="T3"/>
                </a:cxn>
                <a:cxn ang="T12">
                  <a:pos x="T4" y="T5"/>
                </a:cxn>
                <a:cxn ang="T13">
                  <a:pos x="T6" y="T7"/>
                </a:cxn>
                <a:cxn ang="T14">
                  <a:pos x="T8" y="T9"/>
                </a:cxn>
              </a:cxnLst>
              <a:rect l="T15" t="T16" r="T17" b="T18"/>
              <a:pathLst>
                <a:path w="1134" h="876">
                  <a:moveTo>
                    <a:pt x="1134" y="728"/>
                  </a:moveTo>
                  <a:lnTo>
                    <a:pt x="102" y="876"/>
                  </a:lnTo>
                  <a:lnTo>
                    <a:pt x="0" y="146"/>
                  </a:lnTo>
                  <a:lnTo>
                    <a:pt x="1032" y="0"/>
                  </a:lnTo>
                  <a:lnTo>
                    <a:pt x="1134" y="728"/>
                  </a:lnTo>
                  <a:close/>
                </a:path>
              </a:pathLst>
            </a:custGeom>
            <a:solidFill>
              <a:srgbClr val="F7F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a:extLst>
                <a:ext uri="{FF2B5EF4-FFF2-40B4-BE49-F238E27FC236}">
                  <a16:creationId xmlns:a16="http://schemas.microsoft.com/office/drawing/2014/main" id="{5F9FB207-CFBA-4BE0-961C-AD7EF3DE1F86}"/>
                </a:ext>
              </a:extLst>
            </p:cNvPr>
            <p:cNvSpPr>
              <a:spLocks/>
            </p:cNvSpPr>
            <p:nvPr/>
          </p:nvSpPr>
          <p:spPr bwMode="auto">
            <a:xfrm>
              <a:off x="2959" y="2555"/>
              <a:ext cx="404" cy="88"/>
            </a:xfrm>
            <a:custGeom>
              <a:avLst/>
              <a:gdLst>
                <a:gd name="T0" fmla="*/ 404 w 404"/>
                <a:gd name="T1" fmla="*/ 0 h 88"/>
                <a:gd name="T2" fmla="*/ 0 w 404"/>
                <a:gd name="T3" fmla="*/ 58 h 88"/>
                <a:gd name="T4" fmla="*/ 396 w 404"/>
                <a:gd name="T5" fmla="*/ 88 h 88"/>
                <a:gd name="T6" fmla="*/ 404 w 404"/>
                <a:gd name="T7" fmla="*/ 0 h 88"/>
                <a:gd name="T8" fmla="*/ 0 60000 65536"/>
                <a:gd name="T9" fmla="*/ 0 60000 65536"/>
                <a:gd name="T10" fmla="*/ 0 60000 65536"/>
                <a:gd name="T11" fmla="*/ 0 60000 65536"/>
                <a:gd name="T12" fmla="*/ 0 w 404"/>
                <a:gd name="T13" fmla="*/ 0 h 88"/>
                <a:gd name="T14" fmla="*/ 404 w 404"/>
                <a:gd name="T15" fmla="*/ 88 h 88"/>
              </a:gdLst>
              <a:ahLst/>
              <a:cxnLst>
                <a:cxn ang="T8">
                  <a:pos x="T0" y="T1"/>
                </a:cxn>
                <a:cxn ang="T9">
                  <a:pos x="T2" y="T3"/>
                </a:cxn>
                <a:cxn ang="T10">
                  <a:pos x="T4" y="T5"/>
                </a:cxn>
                <a:cxn ang="T11">
                  <a:pos x="T6" y="T7"/>
                </a:cxn>
              </a:cxnLst>
              <a:rect l="T12" t="T13" r="T14" b="T15"/>
              <a:pathLst>
                <a:path w="404" h="88">
                  <a:moveTo>
                    <a:pt x="404" y="0"/>
                  </a:moveTo>
                  <a:lnTo>
                    <a:pt x="0" y="58"/>
                  </a:lnTo>
                  <a:lnTo>
                    <a:pt x="396" y="88"/>
                  </a:lnTo>
                  <a:lnTo>
                    <a:pt x="404" y="0"/>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a:extLst>
                <a:ext uri="{FF2B5EF4-FFF2-40B4-BE49-F238E27FC236}">
                  <a16:creationId xmlns:a16="http://schemas.microsoft.com/office/drawing/2014/main" id="{791DE15A-1C67-4787-B2F3-F9118FB9A4DF}"/>
                </a:ext>
              </a:extLst>
            </p:cNvPr>
            <p:cNvSpPr>
              <a:spLocks/>
            </p:cNvSpPr>
            <p:nvPr/>
          </p:nvSpPr>
          <p:spPr bwMode="auto">
            <a:xfrm>
              <a:off x="2355" y="2377"/>
              <a:ext cx="46" cy="200"/>
            </a:xfrm>
            <a:custGeom>
              <a:avLst/>
              <a:gdLst>
                <a:gd name="T0" fmla="*/ 0 w 46"/>
                <a:gd name="T1" fmla="*/ 196 h 200"/>
                <a:gd name="T2" fmla="*/ 46 w 46"/>
                <a:gd name="T3" fmla="*/ 200 h 200"/>
                <a:gd name="T4" fmla="*/ 18 w 46"/>
                <a:gd name="T5" fmla="*/ 0 h 200"/>
                <a:gd name="T6" fmla="*/ 0 w 46"/>
                <a:gd name="T7" fmla="*/ 196 h 200"/>
                <a:gd name="T8" fmla="*/ 0 60000 65536"/>
                <a:gd name="T9" fmla="*/ 0 60000 65536"/>
                <a:gd name="T10" fmla="*/ 0 60000 65536"/>
                <a:gd name="T11" fmla="*/ 0 60000 65536"/>
                <a:gd name="T12" fmla="*/ 0 w 46"/>
                <a:gd name="T13" fmla="*/ 0 h 200"/>
                <a:gd name="T14" fmla="*/ 46 w 46"/>
                <a:gd name="T15" fmla="*/ 200 h 200"/>
              </a:gdLst>
              <a:ahLst/>
              <a:cxnLst>
                <a:cxn ang="T8">
                  <a:pos x="T0" y="T1"/>
                </a:cxn>
                <a:cxn ang="T9">
                  <a:pos x="T2" y="T3"/>
                </a:cxn>
                <a:cxn ang="T10">
                  <a:pos x="T4" y="T5"/>
                </a:cxn>
                <a:cxn ang="T11">
                  <a:pos x="T6" y="T7"/>
                </a:cxn>
              </a:cxnLst>
              <a:rect l="T12" t="T13" r="T14" b="T15"/>
              <a:pathLst>
                <a:path w="46" h="200">
                  <a:moveTo>
                    <a:pt x="0" y="196"/>
                  </a:moveTo>
                  <a:lnTo>
                    <a:pt x="46" y="200"/>
                  </a:lnTo>
                  <a:lnTo>
                    <a:pt x="18" y="0"/>
                  </a:lnTo>
                  <a:lnTo>
                    <a:pt x="0" y="19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BDDFB0AF-A57B-4D76-8563-A45037180C39}"/>
                </a:ext>
              </a:extLst>
            </p:cNvPr>
            <p:cNvSpPr>
              <a:spLocks/>
            </p:cNvSpPr>
            <p:nvPr/>
          </p:nvSpPr>
          <p:spPr bwMode="auto">
            <a:xfrm>
              <a:off x="2373" y="1869"/>
              <a:ext cx="1040" cy="740"/>
            </a:xfrm>
            <a:custGeom>
              <a:avLst/>
              <a:gdLst>
                <a:gd name="T0" fmla="*/ 1040 w 1040"/>
                <a:gd name="T1" fmla="*/ 412 h 740"/>
                <a:gd name="T2" fmla="*/ 986 w 1040"/>
                <a:gd name="T3" fmla="*/ 30 h 740"/>
                <a:gd name="T4" fmla="*/ 588 w 1040"/>
                <a:gd name="T5" fmla="*/ 0 h 740"/>
                <a:gd name="T6" fmla="*/ 38 w 1040"/>
                <a:gd name="T7" fmla="*/ 80 h 740"/>
                <a:gd name="T8" fmla="*/ 0 w 1040"/>
                <a:gd name="T9" fmla="*/ 496 h 740"/>
                <a:gd name="T10" fmla="*/ 28 w 1040"/>
                <a:gd name="T11" fmla="*/ 698 h 740"/>
                <a:gd name="T12" fmla="*/ 610 w 1040"/>
                <a:gd name="T13" fmla="*/ 740 h 740"/>
                <a:gd name="T14" fmla="*/ 1014 w 1040"/>
                <a:gd name="T15" fmla="*/ 684 h 740"/>
                <a:gd name="T16" fmla="*/ 1040 w 1040"/>
                <a:gd name="T17" fmla="*/ 412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0"/>
                <a:gd name="T28" fmla="*/ 0 h 740"/>
                <a:gd name="T29" fmla="*/ 1040 w 1040"/>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0" h="740">
                  <a:moveTo>
                    <a:pt x="1040" y="412"/>
                  </a:moveTo>
                  <a:lnTo>
                    <a:pt x="986" y="30"/>
                  </a:lnTo>
                  <a:lnTo>
                    <a:pt x="588" y="0"/>
                  </a:lnTo>
                  <a:lnTo>
                    <a:pt x="38" y="80"/>
                  </a:lnTo>
                  <a:lnTo>
                    <a:pt x="0" y="496"/>
                  </a:lnTo>
                  <a:lnTo>
                    <a:pt x="28" y="698"/>
                  </a:lnTo>
                  <a:lnTo>
                    <a:pt x="610" y="740"/>
                  </a:lnTo>
                  <a:lnTo>
                    <a:pt x="1014" y="684"/>
                  </a:lnTo>
                  <a:lnTo>
                    <a:pt x="1040" y="412"/>
                  </a:lnTo>
                  <a:close/>
                </a:path>
              </a:pathLst>
            </a:custGeom>
            <a:solidFill>
              <a:srgbClr val="DBDB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4BB59698-02AB-47FF-94FF-4DD57561F7B0}"/>
                </a:ext>
              </a:extLst>
            </p:cNvPr>
            <p:cNvSpPr>
              <a:spLocks/>
            </p:cNvSpPr>
            <p:nvPr/>
          </p:nvSpPr>
          <p:spPr bwMode="auto">
            <a:xfrm>
              <a:off x="2367" y="1821"/>
              <a:ext cx="1078" cy="812"/>
            </a:xfrm>
            <a:custGeom>
              <a:avLst/>
              <a:gdLst>
                <a:gd name="T0" fmla="*/ 1024 w 1078"/>
                <a:gd name="T1" fmla="*/ 812 h 812"/>
                <a:gd name="T2" fmla="*/ 0 w 1078"/>
                <a:gd name="T3" fmla="*/ 734 h 812"/>
                <a:gd name="T4" fmla="*/ 52 w 1078"/>
                <a:gd name="T5" fmla="*/ 0 h 812"/>
                <a:gd name="T6" fmla="*/ 1078 w 1078"/>
                <a:gd name="T7" fmla="*/ 78 h 812"/>
                <a:gd name="T8" fmla="*/ 1024 w 1078"/>
                <a:gd name="T9" fmla="*/ 812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a:noFill/>
            </a:ln>
            <a:extLst>
              <a:ext uri="{91240B29-F687-4F45-9708-019B960494DF}">
                <a14:hiddenLine xmlns:a14="http://schemas.microsoft.com/office/drawing/2010/main" w="9525">
                  <a:solidFill>
                    <a:srgbClr val="000000"/>
                  </a:solidFill>
                  <a:round/>
                  <a:headEnd/>
                  <a:tailEnd/>
                </a14:hiddenLine>
              </a:ext>
            </a:extLst>
          </p:spPr>
          <p:txBody>
            <a:bodyPr tIns="36576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2800" b="1" dirty="0">
                <a:solidFill>
                  <a:srgbClr val="000000"/>
                </a:solidFill>
                <a:ea typeface="ＭＳ Ｐゴシック" panose="020B0600070205080204" pitchFamily="34" charset="-128"/>
              </a:endParaRPr>
            </a:p>
            <a:p>
              <a:r>
                <a:rPr lang="en-US" altLang="en-US" sz="2800" b="1" dirty="0">
                  <a:solidFill>
                    <a:srgbClr val="000000"/>
                  </a:solidFill>
                  <a:latin typeface="Century Gothic" panose="020B0502020202020204" pitchFamily="34" charset="0"/>
                  <a:ea typeface="ＭＳ Ｐゴシック" panose="020B0600070205080204" pitchFamily="34" charset="-128"/>
                </a:rPr>
                <a:t>Coding Note: Bone Marrow Transplant</a:t>
              </a:r>
              <a:endParaRPr lang="en-US" altLang="en-US" sz="2800" dirty="0">
                <a:solidFill>
                  <a:srgbClr val="000000"/>
                </a:solidFill>
                <a:latin typeface="Century Gothic" panose="020B0502020202020204" pitchFamily="34" charset="0"/>
                <a:ea typeface="ＭＳ Ｐゴシック" panose="020B0600070205080204" pitchFamily="34" charset="-128"/>
              </a:endParaRPr>
            </a:p>
            <a:p>
              <a:r>
                <a:rPr lang="en-US" altLang="en-US" sz="2800" dirty="0">
                  <a:solidFill>
                    <a:srgbClr val="000000"/>
                  </a:solidFill>
                  <a:latin typeface="Century Gothic" panose="020B0502020202020204" pitchFamily="34" charset="0"/>
                  <a:ea typeface="ＭＳ Ｐゴシック" panose="020B0600070205080204" pitchFamily="34" charset="-128"/>
                </a:rPr>
                <a:t>Bone marrow transplant procedures are coded in section 3, Administration, to the root operation 2, Transfusion</a:t>
              </a:r>
              <a:r>
                <a:rPr lang="en-US" altLang="en-US" sz="2800" b="1" dirty="0">
                  <a:solidFill>
                    <a:srgbClr val="000000"/>
                  </a:solidFill>
                  <a:latin typeface="Century Gothic" panose="020B0502020202020204" pitchFamily="34" charset="0"/>
                  <a:ea typeface="ＭＳ Ｐゴシック" panose="020B0600070205080204" pitchFamily="34" charset="-128"/>
                </a:rPr>
                <a:t> </a:t>
              </a:r>
            </a:p>
          </p:txBody>
        </p:sp>
        <p:sp>
          <p:nvSpPr>
            <p:cNvPr id="15" name="Freeform 12">
              <a:extLst>
                <a:ext uri="{FF2B5EF4-FFF2-40B4-BE49-F238E27FC236}">
                  <a16:creationId xmlns:a16="http://schemas.microsoft.com/office/drawing/2014/main" id="{B6756EAA-AAAC-4637-B1E6-B3773E753657}"/>
                </a:ext>
              </a:extLst>
            </p:cNvPr>
            <p:cNvSpPr>
              <a:spLocks/>
            </p:cNvSpPr>
            <p:nvPr/>
          </p:nvSpPr>
          <p:spPr bwMode="auto">
            <a:xfrm>
              <a:off x="2741" y="1797"/>
              <a:ext cx="298" cy="24"/>
            </a:xfrm>
            <a:custGeom>
              <a:avLst/>
              <a:gdLst>
                <a:gd name="T0" fmla="*/ 298 w 298"/>
                <a:gd name="T1" fmla="*/ 10 h 24"/>
                <a:gd name="T2" fmla="*/ 298 w 298"/>
                <a:gd name="T3" fmla="*/ 10 h 24"/>
                <a:gd name="T4" fmla="*/ 298 w 298"/>
                <a:gd name="T5" fmla="*/ 4 h 24"/>
                <a:gd name="T6" fmla="*/ 294 w 298"/>
                <a:gd name="T7" fmla="*/ 0 h 24"/>
                <a:gd name="T8" fmla="*/ 288 w 298"/>
                <a:gd name="T9" fmla="*/ 0 h 24"/>
                <a:gd name="T10" fmla="*/ 12 w 298"/>
                <a:gd name="T11" fmla="*/ 0 h 24"/>
                <a:gd name="T12" fmla="*/ 12 w 298"/>
                <a:gd name="T13" fmla="*/ 0 h 24"/>
                <a:gd name="T14" fmla="*/ 10 w 298"/>
                <a:gd name="T15" fmla="*/ 0 h 24"/>
                <a:gd name="T16" fmla="*/ 6 w 298"/>
                <a:gd name="T17" fmla="*/ 2 h 24"/>
                <a:gd name="T18" fmla="*/ 2 w 298"/>
                <a:gd name="T19" fmla="*/ 6 h 24"/>
                <a:gd name="T20" fmla="*/ 0 w 298"/>
                <a:gd name="T21" fmla="*/ 16 h 24"/>
                <a:gd name="T22" fmla="*/ 0 w 298"/>
                <a:gd name="T23" fmla="*/ 16 h 24"/>
                <a:gd name="T24" fmla="*/ 0 w 298"/>
                <a:gd name="T25" fmla="*/ 24 h 24"/>
                <a:gd name="T26" fmla="*/ 298 w 298"/>
                <a:gd name="T27" fmla="*/ 24 h 24"/>
                <a:gd name="T28" fmla="*/ 298 w 298"/>
                <a:gd name="T29" fmla="*/ 24 h 24"/>
                <a:gd name="T30" fmla="*/ 298 w 298"/>
                <a:gd name="T31" fmla="*/ 10 h 24"/>
                <a:gd name="T32" fmla="*/ 298 w 298"/>
                <a:gd name="T33" fmla="*/ 1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24"/>
                <a:gd name="T53" fmla="*/ 298 w 29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24">
                  <a:moveTo>
                    <a:pt x="298" y="10"/>
                  </a:moveTo>
                  <a:lnTo>
                    <a:pt x="298" y="10"/>
                  </a:lnTo>
                  <a:lnTo>
                    <a:pt x="298" y="4"/>
                  </a:lnTo>
                  <a:lnTo>
                    <a:pt x="294" y="0"/>
                  </a:lnTo>
                  <a:lnTo>
                    <a:pt x="288" y="0"/>
                  </a:lnTo>
                  <a:lnTo>
                    <a:pt x="12" y="0"/>
                  </a:lnTo>
                  <a:lnTo>
                    <a:pt x="10" y="0"/>
                  </a:lnTo>
                  <a:lnTo>
                    <a:pt x="6" y="2"/>
                  </a:lnTo>
                  <a:lnTo>
                    <a:pt x="2" y="6"/>
                  </a:lnTo>
                  <a:lnTo>
                    <a:pt x="0" y="16"/>
                  </a:lnTo>
                  <a:lnTo>
                    <a:pt x="0" y="24"/>
                  </a:lnTo>
                  <a:lnTo>
                    <a:pt x="298" y="24"/>
                  </a:lnTo>
                  <a:lnTo>
                    <a:pt x="29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61D903C8-374F-4629-B7E3-658C52F3187E}"/>
                </a:ext>
              </a:extLst>
            </p:cNvPr>
            <p:cNvSpPr>
              <a:spLocks/>
            </p:cNvSpPr>
            <p:nvPr/>
          </p:nvSpPr>
          <p:spPr bwMode="auto">
            <a:xfrm>
              <a:off x="2743" y="1849"/>
              <a:ext cx="294" cy="88"/>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a:extLst>
                <a:ext uri="{FF2B5EF4-FFF2-40B4-BE49-F238E27FC236}">
                  <a16:creationId xmlns:a16="http://schemas.microsoft.com/office/drawing/2014/main" id="{85637993-823B-43D8-897E-6A30DF980682}"/>
                </a:ext>
              </a:extLst>
            </p:cNvPr>
            <p:cNvSpPr>
              <a:spLocks/>
            </p:cNvSpPr>
            <p:nvPr/>
          </p:nvSpPr>
          <p:spPr bwMode="auto">
            <a:xfrm>
              <a:off x="2741" y="1821"/>
              <a:ext cx="298" cy="28"/>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5">
              <a:extLst>
                <a:ext uri="{FF2B5EF4-FFF2-40B4-BE49-F238E27FC236}">
                  <a16:creationId xmlns:a16="http://schemas.microsoft.com/office/drawing/2014/main" id="{DA6EBEFA-6C29-4B30-9B54-7FD42FCEB6E4}"/>
                </a:ext>
              </a:extLst>
            </p:cNvPr>
            <p:cNvSpPr>
              <a:spLocks/>
            </p:cNvSpPr>
            <p:nvPr/>
          </p:nvSpPr>
          <p:spPr bwMode="auto">
            <a:xfrm>
              <a:off x="2809" y="1615"/>
              <a:ext cx="158" cy="318"/>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
              <a:extLst>
                <a:ext uri="{FF2B5EF4-FFF2-40B4-BE49-F238E27FC236}">
                  <a16:creationId xmlns:a16="http://schemas.microsoft.com/office/drawing/2014/main" id="{2CBB8DB0-33FF-4A8E-9A61-1737D17C80E3}"/>
                </a:ext>
              </a:extLst>
            </p:cNvPr>
            <p:cNvSpPr>
              <a:spLocks/>
            </p:cNvSpPr>
            <p:nvPr/>
          </p:nvSpPr>
          <p:spPr bwMode="auto">
            <a:xfrm>
              <a:off x="2829" y="1619"/>
              <a:ext cx="64" cy="296"/>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
              <a:extLst>
                <a:ext uri="{FF2B5EF4-FFF2-40B4-BE49-F238E27FC236}">
                  <a16:creationId xmlns:a16="http://schemas.microsoft.com/office/drawing/2014/main" id="{465C0D4F-1F38-4C32-9AC1-9AD6BEB924F7}"/>
                </a:ext>
              </a:extLst>
            </p:cNvPr>
            <p:cNvSpPr>
              <a:spLocks/>
            </p:cNvSpPr>
            <p:nvPr/>
          </p:nvSpPr>
          <p:spPr bwMode="auto">
            <a:xfrm>
              <a:off x="2897" y="1629"/>
              <a:ext cx="48" cy="300"/>
            </a:xfrm>
            <a:custGeom>
              <a:avLst/>
              <a:gdLst>
                <a:gd name="T0" fmla="*/ 36 w 48"/>
                <a:gd name="T1" fmla="*/ 292 h 300"/>
                <a:gd name="T2" fmla="*/ 12 w 48"/>
                <a:gd name="T3" fmla="*/ 94 h 300"/>
                <a:gd name="T4" fmla="*/ 12 w 48"/>
                <a:gd name="T5" fmla="*/ 94 h 300"/>
                <a:gd name="T6" fmla="*/ 14 w 48"/>
                <a:gd name="T7" fmla="*/ 88 h 300"/>
                <a:gd name="T8" fmla="*/ 14 w 48"/>
                <a:gd name="T9" fmla="*/ 88 h 300"/>
                <a:gd name="T10" fmla="*/ 26 w 48"/>
                <a:gd name="T11" fmla="*/ 72 h 300"/>
                <a:gd name="T12" fmla="*/ 36 w 48"/>
                <a:gd name="T13" fmla="*/ 52 h 300"/>
                <a:gd name="T14" fmla="*/ 44 w 48"/>
                <a:gd name="T15" fmla="*/ 34 h 300"/>
                <a:gd name="T16" fmla="*/ 48 w 48"/>
                <a:gd name="T17" fmla="*/ 26 h 300"/>
                <a:gd name="T18" fmla="*/ 48 w 48"/>
                <a:gd name="T19" fmla="*/ 20 h 300"/>
                <a:gd name="T20" fmla="*/ 48 w 48"/>
                <a:gd name="T21" fmla="*/ 20 h 300"/>
                <a:gd name="T22" fmla="*/ 48 w 48"/>
                <a:gd name="T23" fmla="*/ 16 h 300"/>
                <a:gd name="T24" fmla="*/ 44 w 48"/>
                <a:gd name="T25" fmla="*/ 12 h 300"/>
                <a:gd name="T26" fmla="*/ 34 w 48"/>
                <a:gd name="T27" fmla="*/ 6 h 300"/>
                <a:gd name="T28" fmla="*/ 20 w 48"/>
                <a:gd name="T29" fmla="*/ 2 h 300"/>
                <a:gd name="T30" fmla="*/ 2 w 48"/>
                <a:gd name="T31" fmla="*/ 0 h 300"/>
                <a:gd name="T32" fmla="*/ 2 w 48"/>
                <a:gd name="T33" fmla="*/ 0 h 300"/>
                <a:gd name="T34" fmla="*/ 0 w 48"/>
                <a:gd name="T35" fmla="*/ 0 h 300"/>
                <a:gd name="T36" fmla="*/ 0 w 48"/>
                <a:gd name="T37" fmla="*/ 0 h 300"/>
                <a:gd name="T38" fmla="*/ 16 w 48"/>
                <a:gd name="T39" fmla="*/ 2 h 300"/>
                <a:gd name="T40" fmla="*/ 28 w 48"/>
                <a:gd name="T41" fmla="*/ 6 h 300"/>
                <a:gd name="T42" fmla="*/ 38 w 48"/>
                <a:gd name="T43" fmla="*/ 12 h 300"/>
                <a:gd name="T44" fmla="*/ 40 w 48"/>
                <a:gd name="T45" fmla="*/ 16 h 300"/>
                <a:gd name="T46" fmla="*/ 40 w 48"/>
                <a:gd name="T47" fmla="*/ 20 h 300"/>
                <a:gd name="T48" fmla="*/ 40 w 48"/>
                <a:gd name="T49" fmla="*/ 20 h 300"/>
                <a:gd name="T50" fmla="*/ 40 w 48"/>
                <a:gd name="T51" fmla="*/ 26 h 300"/>
                <a:gd name="T52" fmla="*/ 38 w 48"/>
                <a:gd name="T53" fmla="*/ 34 h 300"/>
                <a:gd name="T54" fmla="*/ 30 w 48"/>
                <a:gd name="T55" fmla="*/ 52 h 300"/>
                <a:gd name="T56" fmla="*/ 18 w 48"/>
                <a:gd name="T57" fmla="*/ 72 h 300"/>
                <a:gd name="T58" fmla="*/ 8 w 48"/>
                <a:gd name="T59" fmla="*/ 88 h 300"/>
                <a:gd name="T60" fmla="*/ 8 w 48"/>
                <a:gd name="T61" fmla="*/ 88 h 300"/>
                <a:gd name="T62" fmla="*/ 6 w 48"/>
                <a:gd name="T63" fmla="*/ 94 h 300"/>
                <a:gd name="T64" fmla="*/ 30 w 48"/>
                <a:gd name="T65" fmla="*/ 292 h 300"/>
                <a:gd name="T66" fmla="*/ 30 w 48"/>
                <a:gd name="T67" fmla="*/ 292 h 300"/>
                <a:gd name="T68" fmla="*/ 32 w 48"/>
                <a:gd name="T69" fmla="*/ 298 h 300"/>
                <a:gd name="T70" fmla="*/ 38 w 48"/>
                <a:gd name="T71" fmla="*/ 300 h 300"/>
                <a:gd name="T72" fmla="*/ 44 w 48"/>
                <a:gd name="T73" fmla="*/ 300 h 300"/>
                <a:gd name="T74" fmla="*/ 44 w 48"/>
                <a:gd name="T75" fmla="*/ 300 h 300"/>
                <a:gd name="T76" fmla="*/ 40 w 48"/>
                <a:gd name="T77" fmla="*/ 298 h 300"/>
                <a:gd name="T78" fmla="*/ 36 w 48"/>
                <a:gd name="T79" fmla="*/ 292 h 300"/>
                <a:gd name="T80" fmla="*/ 36 w 48"/>
                <a:gd name="T81" fmla="*/ 292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300"/>
                <a:gd name="T125" fmla="*/ 48 w 48"/>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300">
                  <a:moveTo>
                    <a:pt x="36" y="292"/>
                  </a:moveTo>
                  <a:lnTo>
                    <a:pt x="12" y="94"/>
                  </a:lnTo>
                  <a:lnTo>
                    <a:pt x="14" y="88"/>
                  </a:lnTo>
                  <a:lnTo>
                    <a:pt x="26" y="72"/>
                  </a:lnTo>
                  <a:lnTo>
                    <a:pt x="36" y="52"/>
                  </a:lnTo>
                  <a:lnTo>
                    <a:pt x="44" y="34"/>
                  </a:lnTo>
                  <a:lnTo>
                    <a:pt x="48" y="26"/>
                  </a:lnTo>
                  <a:lnTo>
                    <a:pt x="48" y="20"/>
                  </a:lnTo>
                  <a:lnTo>
                    <a:pt x="48" y="16"/>
                  </a:lnTo>
                  <a:lnTo>
                    <a:pt x="44" y="12"/>
                  </a:lnTo>
                  <a:lnTo>
                    <a:pt x="34" y="6"/>
                  </a:lnTo>
                  <a:lnTo>
                    <a:pt x="20" y="2"/>
                  </a:lnTo>
                  <a:lnTo>
                    <a:pt x="2" y="0"/>
                  </a:lnTo>
                  <a:lnTo>
                    <a:pt x="0" y="0"/>
                  </a:lnTo>
                  <a:lnTo>
                    <a:pt x="16" y="2"/>
                  </a:lnTo>
                  <a:lnTo>
                    <a:pt x="28" y="6"/>
                  </a:lnTo>
                  <a:lnTo>
                    <a:pt x="38" y="12"/>
                  </a:lnTo>
                  <a:lnTo>
                    <a:pt x="40" y="16"/>
                  </a:lnTo>
                  <a:lnTo>
                    <a:pt x="40" y="20"/>
                  </a:lnTo>
                  <a:lnTo>
                    <a:pt x="40" y="26"/>
                  </a:lnTo>
                  <a:lnTo>
                    <a:pt x="38" y="34"/>
                  </a:lnTo>
                  <a:lnTo>
                    <a:pt x="30" y="52"/>
                  </a:lnTo>
                  <a:lnTo>
                    <a:pt x="18" y="72"/>
                  </a:lnTo>
                  <a:lnTo>
                    <a:pt x="8" y="88"/>
                  </a:lnTo>
                  <a:lnTo>
                    <a:pt x="6" y="94"/>
                  </a:lnTo>
                  <a:lnTo>
                    <a:pt x="30" y="292"/>
                  </a:lnTo>
                  <a:lnTo>
                    <a:pt x="32" y="298"/>
                  </a:lnTo>
                  <a:lnTo>
                    <a:pt x="38" y="300"/>
                  </a:lnTo>
                  <a:lnTo>
                    <a:pt x="44" y="300"/>
                  </a:lnTo>
                  <a:lnTo>
                    <a:pt x="40" y="298"/>
                  </a:lnTo>
                  <a:lnTo>
                    <a:pt x="36" y="29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a:extLst>
                <a:ext uri="{FF2B5EF4-FFF2-40B4-BE49-F238E27FC236}">
                  <a16:creationId xmlns:a16="http://schemas.microsoft.com/office/drawing/2014/main" id="{D0A0E3DA-2E32-4C92-9696-5CADE1AF9ED0}"/>
                </a:ext>
              </a:extLst>
            </p:cNvPr>
            <p:cNvSpPr>
              <a:spLocks/>
            </p:cNvSpPr>
            <p:nvPr/>
          </p:nvSpPr>
          <p:spPr bwMode="auto">
            <a:xfrm>
              <a:off x="2747" y="1921"/>
              <a:ext cx="84" cy="18"/>
            </a:xfrm>
            <a:custGeom>
              <a:avLst/>
              <a:gdLst>
                <a:gd name="T0" fmla="*/ 0 w 84"/>
                <a:gd name="T1" fmla="*/ 18 h 18"/>
                <a:gd name="T2" fmla="*/ 84 w 84"/>
                <a:gd name="T3" fmla="*/ 18 h 18"/>
                <a:gd name="T4" fmla="*/ 84 w 84"/>
                <a:gd name="T5" fmla="*/ 0 h 18"/>
                <a:gd name="T6" fmla="*/ 2 w 84"/>
                <a:gd name="T7" fmla="*/ 0 h 18"/>
                <a:gd name="T8" fmla="*/ 2 w 84"/>
                <a:gd name="T9" fmla="*/ 0 h 18"/>
                <a:gd name="T10" fmla="*/ 2 w 84"/>
                <a:gd name="T11" fmla="*/ 8 h 18"/>
                <a:gd name="T12" fmla="*/ 0 w 84"/>
                <a:gd name="T13" fmla="*/ 12 h 18"/>
                <a:gd name="T14" fmla="*/ 0 w 84"/>
                <a:gd name="T15" fmla="*/ 18 h 18"/>
                <a:gd name="T16" fmla="*/ 0 w 84"/>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18"/>
                  </a:moveTo>
                  <a:lnTo>
                    <a:pt x="84" y="18"/>
                  </a:lnTo>
                  <a:lnTo>
                    <a:pt x="84" y="0"/>
                  </a:lnTo>
                  <a:lnTo>
                    <a:pt x="2" y="0"/>
                  </a:lnTo>
                  <a:lnTo>
                    <a:pt x="2" y="8"/>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19">
              <a:extLst>
                <a:ext uri="{FF2B5EF4-FFF2-40B4-BE49-F238E27FC236}">
                  <a16:creationId xmlns:a16="http://schemas.microsoft.com/office/drawing/2014/main" id="{74A53AFD-D38D-4E2D-AF5F-3A9E47FF0F4E}"/>
                </a:ext>
              </a:extLst>
            </p:cNvPr>
            <p:cNvSpPr>
              <a:spLocks noChangeArrowheads="1"/>
            </p:cNvSpPr>
            <p:nvPr/>
          </p:nvSpPr>
          <p:spPr bwMode="auto">
            <a:xfrm>
              <a:off x="2855" y="1921"/>
              <a:ext cx="6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3" name="Freeform 20">
              <a:extLst>
                <a:ext uri="{FF2B5EF4-FFF2-40B4-BE49-F238E27FC236}">
                  <a16:creationId xmlns:a16="http://schemas.microsoft.com/office/drawing/2014/main" id="{485F4AF3-D35D-423C-BFBB-137A6A5135E8}"/>
                </a:ext>
              </a:extLst>
            </p:cNvPr>
            <p:cNvSpPr>
              <a:spLocks/>
            </p:cNvSpPr>
            <p:nvPr/>
          </p:nvSpPr>
          <p:spPr bwMode="auto">
            <a:xfrm>
              <a:off x="2947" y="1921"/>
              <a:ext cx="84" cy="18"/>
            </a:xfrm>
            <a:custGeom>
              <a:avLst/>
              <a:gdLst>
                <a:gd name="T0" fmla="*/ 0 w 84"/>
                <a:gd name="T1" fmla="*/ 18 h 18"/>
                <a:gd name="T2" fmla="*/ 84 w 84"/>
                <a:gd name="T3" fmla="*/ 18 h 18"/>
                <a:gd name="T4" fmla="*/ 84 w 84"/>
                <a:gd name="T5" fmla="*/ 18 h 18"/>
                <a:gd name="T6" fmla="*/ 84 w 84"/>
                <a:gd name="T7" fmla="*/ 12 h 18"/>
                <a:gd name="T8" fmla="*/ 82 w 84"/>
                <a:gd name="T9" fmla="*/ 0 h 18"/>
                <a:gd name="T10" fmla="*/ 0 w 84"/>
                <a:gd name="T11" fmla="*/ 0 h 18"/>
                <a:gd name="T12" fmla="*/ 0 w 84"/>
                <a:gd name="T13" fmla="*/ 18 h 18"/>
                <a:gd name="T14" fmla="*/ 0 60000 65536"/>
                <a:gd name="T15" fmla="*/ 0 60000 65536"/>
                <a:gd name="T16" fmla="*/ 0 60000 65536"/>
                <a:gd name="T17" fmla="*/ 0 60000 65536"/>
                <a:gd name="T18" fmla="*/ 0 60000 65536"/>
                <a:gd name="T19" fmla="*/ 0 60000 65536"/>
                <a:gd name="T20" fmla="*/ 0 60000 65536"/>
                <a:gd name="T21" fmla="*/ 0 w 84"/>
                <a:gd name="T22" fmla="*/ 0 h 18"/>
                <a:gd name="T23" fmla="*/ 84 w 8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8">
                  <a:moveTo>
                    <a:pt x="0" y="18"/>
                  </a:moveTo>
                  <a:lnTo>
                    <a:pt x="84" y="18"/>
                  </a:lnTo>
                  <a:lnTo>
                    <a:pt x="84" y="12"/>
                  </a:lnTo>
                  <a:lnTo>
                    <a:pt x="82" y="0"/>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1">
              <a:extLst>
                <a:ext uri="{FF2B5EF4-FFF2-40B4-BE49-F238E27FC236}">
                  <a16:creationId xmlns:a16="http://schemas.microsoft.com/office/drawing/2014/main" id="{2266AF12-8254-4E54-B146-5AA53B2877AD}"/>
                </a:ext>
              </a:extLst>
            </p:cNvPr>
            <p:cNvSpPr>
              <a:spLocks/>
            </p:cNvSpPr>
            <p:nvPr/>
          </p:nvSpPr>
          <p:spPr bwMode="auto">
            <a:xfrm>
              <a:off x="2749" y="1913"/>
              <a:ext cx="82" cy="8"/>
            </a:xfrm>
            <a:custGeom>
              <a:avLst/>
              <a:gdLst>
                <a:gd name="T0" fmla="*/ 0 w 82"/>
                <a:gd name="T1" fmla="*/ 0 h 8"/>
                <a:gd name="T2" fmla="*/ 0 w 82"/>
                <a:gd name="T3" fmla="*/ 0 h 8"/>
                <a:gd name="T4" fmla="*/ 0 w 82"/>
                <a:gd name="T5" fmla="*/ 8 h 8"/>
                <a:gd name="T6" fmla="*/ 82 w 82"/>
                <a:gd name="T7" fmla="*/ 8 h 8"/>
                <a:gd name="T8" fmla="*/ 82 w 82"/>
                <a:gd name="T9" fmla="*/ 0 h 8"/>
                <a:gd name="T10" fmla="*/ 0 w 82"/>
                <a:gd name="T11" fmla="*/ 0 h 8"/>
                <a:gd name="T12" fmla="*/ 0 60000 65536"/>
                <a:gd name="T13" fmla="*/ 0 60000 65536"/>
                <a:gd name="T14" fmla="*/ 0 60000 65536"/>
                <a:gd name="T15" fmla="*/ 0 60000 65536"/>
                <a:gd name="T16" fmla="*/ 0 60000 65536"/>
                <a:gd name="T17" fmla="*/ 0 60000 65536"/>
                <a:gd name="T18" fmla="*/ 0 w 82"/>
                <a:gd name="T19" fmla="*/ 0 h 8"/>
                <a:gd name="T20" fmla="*/ 82 w 82"/>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 h="8">
                  <a:moveTo>
                    <a:pt x="0" y="0"/>
                  </a:moveTo>
                  <a:lnTo>
                    <a:pt x="0" y="0"/>
                  </a:lnTo>
                  <a:lnTo>
                    <a:pt x="0" y="8"/>
                  </a:lnTo>
                  <a:lnTo>
                    <a:pt x="82" y="8"/>
                  </a:lnTo>
                  <a:lnTo>
                    <a:pt x="82"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Rectangle 22">
              <a:extLst>
                <a:ext uri="{FF2B5EF4-FFF2-40B4-BE49-F238E27FC236}">
                  <a16:creationId xmlns:a16="http://schemas.microsoft.com/office/drawing/2014/main" id="{150AEBA1-EE15-49D4-B9D9-CA1EAC574660}"/>
                </a:ext>
              </a:extLst>
            </p:cNvPr>
            <p:cNvSpPr>
              <a:spLocks noChangeArrowheads="1"/>
            </p:cNvSpPr>
            <p:nvPr/>
          </p:nvSpPr>
          <p:spPr bwMode="auto">
            <a:xfrm>
              <a:off x="2855" y="1913"/>
              <a:ext cx="6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6" name="Freeform 23">
              <a:extLst>
                <a:ext uri="{FF2B5EF4-FFF2-40B4-BE49-F238E27FC236}">
                  <a16:creationId xmlns:a16="http://schemas.microsoft.com/office/drawing/2014/main" id="{ED41BCE5-4581-4C17-8808-5BA5E87E37DE}"/>
                </a:ext>
              </a:extLst>
            </p:cNvPr>
            <p:cNvSpPr>
              <a:spLocks/>
            </p:cNvSpPr>
            <p:nvPr/>
          </p:nvSpPr>
          <p:spPr bwMode="auto">
            <a:xfrm>
              <a:off x="2947" y="1913"/>
              <a:ext cx="84" cy="8"/>
            </a:xfrm>
            <a:custGeom>
              <a:avLst/>
              <a:gdLst>
                <a:gd name="T0" fmla="*/ 0 w 84"/>
                <a:gd name="T1" fmla="*/ 0 h 8"/>
                <a:gd name="T2" fmla="*/ 0 w 84"/>
                <a:gd name="T3" fmla="*/ 8 h 8"/>
                <a:gd name="T4" fmla="*/ 82 w 84"/>
                <a:gd name="T5" fmla="*/ 8 h 8"/>
                <a:gd name="T6" fmla="*/ 82 w 84"/>
                <a:gd name="T7" fmla="*/ 8 h 8"/>
                <a:gd name="T8" fmla="*/ 84 w 84"/>
                <a:gd name="T9" fmla="*/ 0 h 8"/>
                <a:gd name="T10" fmla="*/ 0 w 84"/>
                <a:gd name="T11" fmla="*/ 0 h 8"/>
                <a:gd name="T12" fmla="*/ 0 60000 65536"/>
                <a:gd name="T13" fmla="*/ 0 60000 65536"/>
                <a:gd name="T14" fmla="*/ 0 60000 65536"/>
                <a:gd name="T15" fmla="*/ 0 60000 65536"/>
                <a:gd name="T16" fmla="*/ 0 60000 65536"/>
                <a:gd name="T17" fmla="*/ 0 60000 65536"/>
                <a:gd name="T18" fmla="*/ 0 w 84"/>
                <a:gd name="T19" fmla="*/ 0 h 8"/>
                <a:gd name="T20" fmla="*/ 84 w 84"/>
                <a:gd name="T21" fmla="*/ 8 h 8"/>
              </a:gdLst>
              <a:ahLst/>
              <a:cxnLst>
                <a:cxn ang="T12">
                  <a:pos x="T0" y="T1"/>
                </a:cxn>
                <a:cxn ang="T13">
                  <a:pos x="T2" y="T3"/>
                </a:cxn>
                <a:cxn ang="T14">
                  <a:pos x="T4" y="T5"/>
                </a:cxn>
                <a:cxn ang="T15">
                  <a:pos x="T6" y="T7"/>
                </a:cxn>
                <a:cxn ang="T16">
                  <a:pos x="T8" y="T9"/>
                </a:cxn>
                <a:cxn ang="T17">
                  <a:pos x="T10" y="T11"/>
                </a:cxn>
              </a:cxnLst>
              <a:rect l="T18" t="T19" r="T20" b="T21"/>
              <a:pathLst>
                <a:path w="84" h="8">
                  <a:moveTo>
                    <a:pt x="0" y="0"/>
                  </a:moveTo>
                  <a:lnTo>
                    <a:pt x="0" y="8"/>
                  </a:lnTo>
                  <a:lnTo>
                    <a:pt x="82" y="8"/>
                  </a:lnTo>
                  <a:lnTo>
                    <a:pt x="84"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12242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normAutofit fontScale="90000"/>
          </a:bodyPr>
          <a:lstStyle/>
          <a:p>
            <a:r>
              <a:rPr lang="en-US" dirty="0"/>
              <a:t>Qualifier Values for Transplantation</a:t>
            </a:r>
          </a:p>
        </p:txBody>
      </p:sp>
      <p:graphicFrame>
        <p:nvGraphicFramePr>
          <p:cNvPr id="4" name="Content Placeholder 5">
            <a:extLst>
              <a:ext uri="{FF2B5EF4-FFF2-40B4-BE49-F238E27FC236}">
                <a16:creationId xmlns:a16="http://schemas.microsoft.com/office/drawing/2014/main" id="{6017D99C-9D02-46B0-BDE5-0929263B5710}"/>
              </a:ext>
            </a:extLst>
          </p:cNvPr>
          <p:cNvGraphicFramePr>
            <a:graphicFrameLocks noGrp="1"/>
          </p:cNvGraphicFramePr>
          <p:nvPr>
            <p:ph idx="1"/>
            <p:extLst>
              <p:ext uri="{D42A27DB-BD31-4B8C-83A1-F6EECF244321}">
                <p14:modId xmlns:p14="http://schemas.microsoft.com/office/powerpoint/2010/main" val="104145449"/>
              </p:ext>
            </p:extLst>
          </p:nvPr>
        </p:nvGraphicFramePr>
        <p:xfrm>
          <a:off x="882769" y="1463615"/>
          <a:ext cx="10029645" cy="483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877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Qualifier Choices</a:t>
            </a:r>
          </a:p>
        </p:txBody>
      </p:sp>
      <p:sp>
        <p:nvSpPr>
          <p:cNvPr id="4" name="Content Placeholder 5">
            <a:extLst>
              <a:ext uri="{FF2B5EF4-FFF2-40B4-BE49-F238E27FC236}">
                <a16:creationId xmlns:a16="http://schemas.microsoft.com/office/drawing/2014/main" id="{650A6E13-F388-4803-AB7C-B4FC9A606544}"/>
              </a:ext>
            </a:extLst>
          </p:cNvPr>
          <p:cNvSpPr>
            <a:spLocks noGrp="1"/>
          </p:cNvSpPr>
          <p:nvPr>
            <p:ph idx="1"/>
          </p:nvPr>
        </p:nvSpPr>
        <p:spPr>
          <a:xfrm>
            <a:off x="399691" y="1523999"/>
            <a:ext cx="11254596" cy="5144219"/>
          </a:xfrm>
        </p:spPr>
        <p:txBody>
          <a:bodyPr/>
          <a:lstStyle/>
          <a:p>
            <a:pPr marL="0" indent="0">
              <a:buFontTx/>
              <a:buNone/>
            </a:pPr>
            <a:endParaRPr lang="en-US" altLang="en-US">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CF4682EC-CF94-4F9A-BE3A-4FAE3E0F5624}"/>
              </a:ext>
            </a:extLst>
          </p:cNvPr>
          <p:cNvGraphicFramePr>
            <a:graphicFrameLocks noGrp="1"/>
          </p:cNvGraphicFramePr>
          <p:nvPr>
            <p:extLst>
              <p:ext uri="{D42A27DB-BD31-4B8C-83A1-F6EECF244321}">
                <p14:modId xmlns:p14="http://schemas.microsoft.com/office/powerpoint/2010/main" val="2295167755"/>
              </p:ext>
            </p:extLst>
          </p:nvPr>
        </p:nvGraphicFramePr>
        <p:xfrm>
          <a:off x="475891" y="1295400"/>
          <a:ext cx="11154998" cy="5334745"/>
        </p:xfrm>
        <a:graphic>
          <a:graphicData uri="http://schemas.openxmlformats.org/drawingml/2006/table">
            <a:tbl>
              <a:tblPr/>
              <a:tblGrid>
                <a:gridCol w="2191160">
                  <a:extLst>
                    <a:ext uri="{9D8B030D-6E8A-4147-A177-3AD203B41FA5}">
                      <a16:colId xmlns:a16="http://schemas.microsoft.com/office/drawing/2014/main" val="20000"/>
                    </a:ext>
                  </a:extLst>
                </a:gridCol>
                <a:gridCol w="2091562">
                  <a:extLst>
                    <a:ext uri="{9D8B030D-6E8A-4147-A177-3AD203B41FA5}">
                      <a16:colId xmlns:a16="http://schemas.microsoft.com/office/drawing/2014/main" val="20001"/>
                    </a:ext>
                  </a:extLst>
                </a:gridCol>
                <a:gridCol w="6872276">
                  <a:extLst>
                    <a:ext uri="{9D8B030D-6E8A-4147-A177-3AD203B41FA5}">
                      <a16:colId xmlns:a16="http://schemas.microsoft.com/office/drawing/2014/main" val="20002"/>
                    </a:ext>
                  </a:extLst>
                </a:gridCol>
              </a:tblGrid>
              <a:tr h="1746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charset="0"/>
                          <a:ea typeface="ＭＳ Ｐゴシック" charset="-128"/>
                        </a:rPr>
                        <a:t>Type of Transplant</a:t>
                      </a:r>
                      <a:endParaRPr kumimoji="0" lang="en-US" sz="2400" b="1" i="0" u="none" strike="noStrike" cap="none" normalizeH="0" baseline="0" dirty="0">
                        <a:ln>
                          <a:noFill/>
                        </a:ln>
                        <a:solidFill>
                          <a:srgbClr val="FFFFFF"/>
                        </a:solidFill>
                        <a:effectLst/>
                        <a:latin typeface="Calibri" charset="0"/>
                        <a:ea typeface="ＭＳ Ｐゴシック" charset="-128"/>
                        <a:cs typeface="Times New Roman" charset="0"/>
                      </a:endParaRPr>
                    </a:p>
                  </a:txBody>
                  <a:tcPr marL="68580" marR="68580"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charset="0"/>
                          <a:ea typeface="ＭＳ Ｐゴシック" charset="-128"/>
                        </a:rPr>
                        <a:t>Qualifier Character</a:t>
                      </a:r>
                      <a:endParaRPr kumimoji="0" lang="en-US" sz="2400" b="1" i="0" u="none" strike="noStrike" cap="none" normalizeH="0" baseline="0" dirty="0">
                        <a:ln>
                          <a:noFill/>
                        </a:ln>
                        <a:solidFill>
                          <a:srgbClr val="FFFFFF"/>
                        </a:solidFill>
                        <a:effectLst/>
                        <a:latin typeface="Calibri" charset="0"/>
                        <a:ea typeface="ＭＳ Ｐゴシック" charset="-128"/>
                        <a:cs typeface="Times New Roman" charset="0"/>
                      </a:endParaRPr>
                    </a:p>
                  </a:txBody>
                  <a:tcPr marL="68580" marR="68580"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charset="0"/>
                          <a:ea typeface="ＭＳ Ｐゴシック" charset="-128"/>
                        </a:rPr>
                        <a:t>Definition</a:t>
                      </a:r>
                      <a:endParaRPr kumimoji="0" lang="en-US" sz="2400" b="1" i="0" u="none" strike="noStrike" cap="none" normalizeH="0" baseline="0" dirty="0">
                        <a:ln>
                          <a:noFill/>
                        </a:ln>
                        <a:solidFill>
                          <a:srgbClr val="FFFFFF"/>
                        </a:solidFill>
                        <a:effectLst/>
                        <a:latin typeface="Calibri" charset="0"/>
                        <a:ea typeface="ＭＳ Ｐゴシック" charset="-128"/>
                        <a:cs typeface="Times New Roman" charset="0"/>
                      </a:endParaRPr>
                    </a:p>
                  </a:txBody>
                  <a:tcPr marL="68580" marR="68580"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967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charset="0"/>
                          <a:ea typeface="ＭＳ Ｐゴシック" charset="-128"/>
                        </a:rPr>
                        <a:t>Allogeneic</a:t>
                      </a:r>
                      <a:endParaRPr kumimoji="0" lang="en-US" sz="2400" b="1"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0</a:t>
                      </a:r>
                      <a:endParaRPr kumimoji="0" lang="en-US" sz="2400" b="0"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Taken from different individuals of the </a:t>
                      </a:r>
                      <a:r>
                        <a:rPr kumimoji="0" lang="en-US" sz="2400" b="1" i="0" u="none" strike="noStrike" cap="none" normalizeH="0" baseline="0" dirty="0">
                          <a:ln>
                            <a:noFill/>
                          </a:ln>
                          <a:solidFill>
                            <a:srgbClr val="000000"/>
                          </a:solidFill>
                          <a:effectLst/>
                          <a:latin typeface="Times" charset="0"/>
                          <a:ea typeface="ＭＳ Ｐゴシック" charset="-128"/>
                        </a:rPr>
                        <a:t>same species</a:t>
                      </a:r>
                      <a:endParaRPr kumimoji="0" lang="en-US" sz="2400" b="1"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746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charset="0"/>
                          <a:ea typeface="ＭＳ Ｐゴシック" charset="-128"/>
                        </a:rPr>
                        <a:t>Syngeneic</a:t>
                      </a:r>
                      <a:endParaRPr kumimoji="0" lang="en-US" sz="2400" b="1"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1</a:t>
                      </a:r>
                      <a:endParaRPr kumimoji="0" lang="en-US" sz="2400" b="0"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Having to do with individuals or tissues that have </a:t>
                      </a:r>
                      <a:r>
                        <a:rPr kumimoji="0" lang="en-US" sz="2400" b="1" i="0" u="none" strike="noStrike" cap="none" normalizeH="0" baseline="0" dirty="0">
                          <a:ln>
                            <a:noFill/>
                          </a:ln>
                          <a:solidFill>
                            <a:srgbClr val="000000"/>
                          </a:solidFill>
                          <a:effectLst/>
                          <a:latin typeface="Times" charset="0"/>
                          <a:ea typeface="ＭＳ Ｐゴシック" charset="-128"/>
                        </a:rPr>
                        <a:t>identical genes</a:t>
                      </a:r>
                      <a:r>
                        <a:rPr kumimoji="0" lang="en-US" sz="2400" b="0" i="0" u="none" strike="noStrike" cap="none" normalizeH="0" baseline="0" dirty="0">
                          <a:ln>
                            <a:noFill/>
                          </a:ln>
                          <a:solidFill>
                            <a:srgbClr val="000000"/>
                          </a:solidFill>
                          <a:effectLst/>
                          <a:latin typeface="Times" charset="0"/>
                          <a:ea typeface="ＭＳ Ｐゴシック" charset="-128"/>
                        </a:rPr>
                        <a:t>, such as identical twins</a:t>
                      </a:r>
                      <a:endParaRPr kumimoji="0" lang="en-US" sz="2400" b="0"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873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00"/>
                          </a:solidFill>
                          <a:effectLst/>
                          <a:latin typeface="Times" charset="0"/>
                          <a:ea typeface="ＭＳ Ｐゴシック" charset="-128"/>
                        </a:rPr>
                        <a:t>Zooplastic</a:t>
                      </a:r>
                      <a:endParaRPr kumimoji="0" lang="en-US" sz="2400" b="1"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2</a:t>
                      </a:r>
                      <a:endParaRPr kumimoji="0" lang="en-US" sz="2400" b="0"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charset="0"/>
                          <a:ea typeface="ＭＳ Ｐゴシック" charset="-128"/>
                        </a:rPr>
                        <a:t>Tissue from an </a:t>
                      </a:r>
                      <a:r>
                        <a:rPr kumimoji="0" lang="en-US" sz="2400" b="1" i="0" u="none" strike="noStrike" cap="none" normalizeH="0" baseline="0" dirty="0">
                          <a:ln>
                            <a:noFill/>
                          </a:ln>
                          <a:solidFill>
                            <a:srgbClr val="000000"/>
                          </a:solidFill>
                          <a:effectLst/>
                          <a:latin typeface="Times" charset="0"/>
                          <a:ea typeface="ＭＳ Ｐゴシック" charset="-128"/>
                        </a:rPr>
                        <a:t>animal</a:t>
                      </a:r>
                      <a:r>
                        <a:rPr kumimoji="0" lang="en-US" sz="2400" b="0" i="0" u="none" strike="noStrike" cap="none" normalizeH="0" baseline="0" dirty="0">
                          <a:ln>
                            <a:noFill/>
                          </a:ln>
                          <a:solidFill>
                            <a:srgbClr val="000000"/>
                          </a:solidFill>
                          <a:effectLst/>
                          <a:latin typeface="Times" charset="0"/>
                          <a:ea typeface="ＭＳ Ｐゴシック" charset="-128"/>
                        </a:rPr>
                        <a:t> to a human</a:t>
                      </a:r>
                      <a:endParaRPr kumimoji="0" lang="en-US" sz="2400" b="0" i="0" u="none" strike="noStrike" cap="none" normalizeH="0" baseline="0" dirty="0">
                        <a:ln>
                          <a:noFill/>
                        </a:ln>
                        <a:solidFill>
                          <a:srgbClr val="000000"/>
                        </a:solidFill>
                        <a:effectLst/>
                        <a:latin typeface="Calibri" charset="0"/>
                        <a:ea typeface="ＭＳ Ｐゴシック" charset="-128"/>
                        <a:cs typeface="Times New Roman" charset="0"/>
                      </a:endParaRPr>
                    </a:p>
                  </a:txBody>
                  <a:tcPr marL="68580" marR="68580"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326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Schematic diagram of the human eye en.svg">
            <a:hlinkClick r:id="rId2"/>
            <a:extLst>
              <a:ext uri="{FF2B5EF4-FFF2-40B4-BE49-F238E27FC236}">
                <a16:creationId xmlns:a16="http://schemas.microsoft.com/office/drawing/2014/main" id="{0EF11D3D-5503-4642-9477-1F3D765F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167" y="623916"/>
            <a:ext cx="377456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a:xfrm>
            <a:off x="294685" y="353684"/>
            <a:ext cx="5314536" cy="1325563"/>
          </a:xfrm>
        </p:spPr>
        <p:txBody>
          <a:bodyPr>
            <a:normAutofit/>
          </a:bodyPr>
          <a:lstStyle/>
          <a:p>
            <a:pPr algn="ctr"/>
            <a:r>
              <a:rPr lang="en-US" dirty="0"/>
              <a:t>Coding Tip</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462039" y="1612971"/>
            <a:ext cx="5314543" cy="5063874"/>
          </a:xfrm>
        </p:spPr>
        <p:txBody>
          <a:bodyPr anchor="t">
            <a:normAutofit/>
          </a:bodyPr>
          <a:lstStyle/>
          <a:p>
            <a:pPr>
              <a:spcBef>
                <a:spcPts val="0"/>
              </a:spcBef>
              <a:spcAft>
                <a:spcPts val="600"/>
              </a:spcAft>
            </a:pPr>
            <a:r>
              <a:rPr lang="en-US" sz="2400" dirty="0">
                <a:ea typeface="ＭＳ Ｐゴシック" charset="-128"/>
                <a:cs typeface="Arial" charset="0"/>
              </a:rPr>
              <a:t>PCS does not include corneas and heart valves in the root operation Transplantation. </a:t>
            </a:r>
          </a:p>
          <a:p>
            <a:pPr>
              <a:spcBef>
                <a:spcPts val="0"/>
              </a:spcBef>
              <a:spcAft>
                <a:spcPts val="600"/>
              </a:spcAft>
            </a:pPr>
            <a:r>
              <a:rPr lang="en-US" sz="2400" dirty="0">
                <a:ea typeface="ＭＳ Ｐゴシック" charset="-128"/>
                <a:cs typeface="Arial" charset="0"/>
              </a:rPr>
              <a:t>Even though sometimes referred to as a transplant, the cornea graft is a layer of corneal tissue and not considered a body part in the same way that complex structures like lung, liver, and kidney are. </a:t>
            </a:r>
          </a:p>
          <a:p>
            <a:pPr>
              <a:spcBef>
                <a:spcPts val="0"/>
              </a:spcBef>
              <a:spcAft>
                <a:spcPts val="600"/>
              </a:spcAft>
            </a:pPr>
            <a:r>
              <a:rPr lang="en-US" sz="2400" dirty="0">
                <a:ea typeface="ＭＳ Ｐゴシック" charset="-128"/>
                <a:cs typeface="Arial" charset="0"/>
              </a:rPr>
              <a:t>Corneas and heart valves are classified to Replacement in PCS.</a:t>
            </a:r>
            <a:endParaRPr lang="en-US" sz="2400" dirty="0"/>
          </a:p>
        </p:txBody>
      </p:sp>
    </p:spTree>
    <p:extLst>
      <p:ext uri="{BB962C8B-B14F-4D97-AF65-F5344CB8AC3E}">
        <p14:creationId xmlns:p14="http://schemas.microsoft.com/office/powerpoint/2010/main" val="3516597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E7A7-4D5D-4F92-9BC3-355BF29B5784}"/>
              </a:ext>
            </a:extLst>
          </p:cNvPr>
          <p:cNvSpPr>
            <a:spLocks noGrp="1"/>
          </p:cNvSpPr>
          <p:nvPr>
            <p:ph type="title"/>
          </p:nvPr>
        </p:nvSpPr>
        <p:spPr/>
        <p:txBody>
          <a:bodyPr/>
          <a:lstStyle/>
          <a:p>
            <a:r>
              <a:rPr lang="en-US" dirty="0"/>
              <a:t>Transplantation (Y)</a:t>
            </a:r>
          </a:p>
        </p:txBody>
      </p:sp>
      <p:sp>
        <p:nvSpPr>
          <p:cNvPr id="3" name="Content Placeholder 2">
            <a:extLst>
              <a:ext uri="{FF2B5EF4-FFF2-40B4-BE49-F238E27FC236}">
                <a16:creationId xmlns:a16="http://schemas.microsoft.com/office/drawing/2014/main" id="{4E8F6703-BD9C-46DE-B970-DF15A23B7E6D}"/>
              </a:ext>
            </a:extLst>
          </p:cNvPr>
          <p:cNvSpPr>
            <a:spLocks noGrp="1"/>
          </p:cNvSpPr>
          <p:nvPr>
            <p:ph idx="1"/>
          </p:nvPr>
        </p:nvSpPr>
        <p:spPr>
          <a:xfrm>
            <a:off x="216817" y="1178351"/>
            <a:ext cx="11774077" cy="5455362"/>
          </a:xfrm>
        </p:spPr>
        <p:txBody>
          <a:bodyPr>
            <a:normAutofit fontScale="92500"/>
          </a:bodyPr>
          <a:lstStyle/>
          <a:p>
            <a:pPr marL="0" indent="0">
              <a:buNone/>
            </a:pPr>
            <a:r>
              <a:rPr lang="en-US" b="1" dirty="0"/>
              <a:t>Coding Guideline B3.16. Transplantation vs. Administration</a:t>
            </a:r>
          </a:p>
          <a:p>
            <a:r>
              <a:rPr lang="en-US" dirty="0"/>
              <a:t>Putting in a mature and functioning living body part taken from another individual or animal is coded to the root operation Transplantation. Putting in autologous or </a:t>
            </a:r>
            <a:r>
              <a:rPr lang="en-US" dirty="0" err="1"/>
              <a:t>nonautologous</a:t>
            </a:r>
            <a:r>
              <a:rPr lang="en-US" dirty="0"/>
              <a:t> cells is coded to the Administration section.</a:t>
            </a:r>
          </a:p>
          <a:p>
            <a:r>
              <a:rPr lang="en-US" b="1" dirty="0"/>
              <a:t>Example: </a:t>
            </a:r>
            <a:r>
              <a:rPr lang="en-US" dirty="0"/>
              <a:t>Putting in autologous or </a:t>
            </a:r>
            <a:r>
              <a:rPr lang="en-US" dirty="0" err="1"/>
              <a:t>nonautologous</a:t>
            </a:r>
            <a:r>
              <a:rPr lang="en-US" dirty="0"/>
              <a:t> bone marrow, pancreatic islet cells, or stem cells is coded to the Administration section.</a:t>
            </a:r>
          </a:p>
        </p:txBody>
      </p:sp>
    </p:spTree>
    <p:extLst>
      <p:ext uri="{BB962C8B-B14F-4D97-AF65-F5344CB8AC3E}">
        <p14:creationId xmlns:p14="http://schemas.microsoft.com/office/powerpoint/2010/main" val="3225514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Reattachment (M)</a:t>
            </a:r>
          </a:p>
        </p:txBody>
      </p:sp>
      <p:graphicFrame>
        <p:nvGraphicFramePr>
          <p:cNvPr id="4" name="Content Placeholder 4">
            <a:extLst>
              <a:ext uri="{FF2B5EF4-FFF2-40B4-BE49-F238E27FC236}">
                <a16:creationId xmlns:a16="http://schemas.microsoft.com/office/drawing/2014/main" id="{EB6756FC-04CA-4CDD-9116-CC1A1F431340}"/>
              </a:ext>
            </a:extLst>
          </p:cNvPr>
          <p:cNvGraphicFramePr>
            <a:graphicFrameLocks noGrp="1"/>
          </p:cNvGraphicFramePr>
          <p:nvPr>
            <p:ph idx="1"/>
            <p:extLst>
              <p:ext uri="{D42A27DB-BD31-4B8C-83A1-F6EECF244321}">
                <p14:modId xmlns:p14="http://schemas.microsoft.com/office/powerpoint/2010/main" val="2528764989"/>
              </p:ext>
            </p:extLst>
          </p:nvPr>
        </p:nvGraphicFramePr>
        <p:xfrm>
          <a:off x="216817" y="1295399"/>
          <a:ext cx="11351206" cy="5243423"/>
        </p:xfrm>
        <a:graphic>
          <a:graphicData uri="http://schemas.openxmlformats.org/drawingml/2006/table">
            <a:tbl>
              <a:tblPr firstRow="1" bandRow="1">
                <a:tableStyleId>{9DCAF9ED-07DC-4A11-8D7F-57B35C25682E}</a:tableStyleId>
              </a:tblPr>
              <a:tblGrid>
                <a:gridCol w="3114047">
                  <a:extLst>
                    <a:ext uri="{9D8B030D-6E8A-4147-A177-3AD203B41FA5}">
                      <a16:colId xmlns:a16="http://schemas.microsoft.com/office/drawing/2014/main" val="20000"/>
                    </a:ext>
                  </a:extLst>
                </a:gridCol>
                <a:gridCol w="2272966">
                  <a:extLst>
                    <a:ext uri="{9D8B030D-6E8A-4147-A177-3AD203B41FA5}">
                      <a16:colId xmlns:a16="http://schemas.microsoft.com/office/drawing/2014/main" val="20001"/>
                    </a:ext>
                  </a:extLst>
                </a:gridCol>
                <a:gridCol w="5964193">
                  <a:extLst>
                    <a:ext uri="{9D8B030D-6E8A-4147-A177-3AD203B41FA5}">
                      <a16:colId xmlns:a16="http://schemas.microsoft.com/office/drawing/2014/main" val="20002"/>
                    </a:ext>
                  </a:extLst>
                </a:gridCol>
              </a:tblGrid>
              <a:tr h="2097369">
                <a:tc rowSpan="3">
                  <a:txBody>
                    <a:bodyPr/>
                    <a:lstStyle/>
                    <a:p>
                      <a:pPr marL="0" marR="0" algn="ctr">
                        <a:spcBef>
                          <a:spcPts val="0"/>
                        </a:spcBef>
                        <a:spcAft>
                          <a:spcPts val="0"/>
                        </a:spcAft>
                      </a:pPr>
                      <a:r>
                        <a:rPr lang="en-US" sz="2400" dirty="0"/>
                        <a:t>Reattachment</a:t>
                      </a:r>
                    </a:p>
                    <a:p>
                      <a:pPr marL="0" marR="0" algn="ctr">
                        <a:spcBef>
                          <a:spcPts val="0"/>
                        </a:spcBef>
                        <a:spcAft>
                          <a:spcPts val="0"/>
                        </a:spcAft>
                      </a:pPr>
                      <a:r>
                        <a:rPr lang="en-US" sz="2400" dirty="0"/>
                        <a:t>M</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Definition</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Putting back in or on all or a portion of a separated body part to its normal location or other suitable location</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1573027">
                <a:tc vMerge="1">
                  <a:txBody>
                    <a:bodyPr/>
                    <a:lstStyle/>
                    <a:p>
                      <a:endParaRPr lang="en-US"/>
                    </a:p>
                  </a:txBody>
                  <a:tcPr/>
                </a:tc>
                <a:tc>
                  <a:txBody>
                    <a:bodyPr/>
                    <a:lstStyle/>
                    <a:p>
                      <a:pPr marL="0" marR="0">
                        <a:spcBef>
                          <a:spcPts val="0"/>
                        </a:spcBef>
                        <a:spcAft>
                          <a:spcPts val="0"/>
                        </a:spcAft>
                      </a:pPr>
                      <a:r>
                        <a:rPr lang="en-US" sz="2400" dirty="0"/>
                        <a:t>Explanation</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Vascular circulation and nervous pathways may or may not be reestablished</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573027">
                <a:tc vMerge="1">
                  <a:txBody>
                    <a:bodyPr/>
                    <a:lstStyle/>
                    <a:p>
                      <a:endParaRPr lang="en-US"/>
                    </a:p>
                  </a:txBody>
                  <a:tcPr/>
                </a:tc>
                <a:tc>
                  <a:txBody>
                    <a:bodyPr/>
                    <a:lstStyle/>
                    <a:p>
                      <a:pPr marL="0" marR="0">
                        <a:spcBef>
                          <a:spcPts val="0"/>
                        </a:spcBef>
                        <a:spcAft>
                          <a:spcPts val="0"/>
                        </a:spcAft>
                      </a:pPr>
                      <a:r>
                        <a:rPr lang="en-US" sz="2400" dirty="0"/>
                        <a:t>Examples</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Reattachment of hand, reattachment of avulsed kidney, reattachment of finger</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5" name="Picture 6">
            <a:extLst>
              <a:ext uri="{FF2B5EF4-FFF2-40B4-BE49-F238E27FC236}">
                <a16:creationId xmlns:a16="http://schemas.microsoft.com/office/drawing/2014/main" id="{9190A7C1-901C-486C-A2A3-F7E4F5541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7" y="1295399"/>
            <a:ext cx="3045243" cy="458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682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Reattachment (M)</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altLang="en-US" dirty="0">
                <a:ea typeface="ＭＳ Ｐゴシック" panose="020B0600070205080204" pitchFamily="34" charset="-128"/>
              </a:rPr>
              <a:t>Procedures coded to </a:t>
            </a:r>
            <a:r>
              <a:rPr lang="en-US" altLang="en-US" b="1" dirty="0">
                <a:ea typeface="ＭＳ Ｐゴシック" panose="020B0600070205080204" pitchFamily="34" charset="-128"/>
              </a:rPr>
              <a:t>Reattachment</a:t>
            </a:r>
            <a:r>
              <a:rPr lang="en-US" altLang="en-US" dirty="0">
                <a:ea typeface="ＭＳ Ｐゴシック" panose="020B0600070205080204" pitchFamily="34" charset="-128"/>
              </a:rPr>
              <a:t> include putting back a body part that has been </a:t>
            </a:r>
            <a:r>
              <a:rPr lang="en-US" altLang="en-US" b="1" dirty="0">
                <a:ea typeface="ＭＳ Ｐゴシック" panose="020B0600070205080204" pitchFamily="34" charset="-128"/>
              </a:rPr>
              <a:t>cut off or avulsed.</a:t>
            </a:r>
            <a:r>
              <a:rPr lang="en-US" altLang="en-US" b="1" dirty="0">
                <a:solidFill>
                  <a:srgbClr val="FF0000"/>
                </a:solidFill>
                <a:ea typeface="ＭＳ Ｐゴシック" panose="020B0600070205080204" pitchFamily="34" charset="-128"/>
              </a:rPr>
              <a:t> </a:t>
            </a:r>
          </a:p>
          <a:p>
            <a:r>
              <a:rPr lang="en-US" altLang="en-US" dirty="0">
                <a:ea typeface="ＭＳ Ｐゴシック" panose="020B0600070205080204" pitchFamily="34" charset="-128"/>
              </a:rPr>
              <a:t>Nerves and blood vessels may or may not be reconnected in a </a:t>
            </a:r>
            <a:r>
              <a:rPr lang="en-US" altLang="en-US" b="1" dirty="0">
                <a:ea typeface="ＭＳ Ｐゴシック" panose="020B0600070205080204" pitchFamily="34" charset="-128"/>
              </a:rPr>
              <a:t>Reattachment</a:t>
            </a:r>
            <a:r>
              <a:rPr lang="en-US" altLang="en-US" dirty="0">
                <a:ea typeface="ＭＳ Ｐゴシック" panose="020B0600070205080204" pitchFamily="34" charset="-128"/>
              </a:rPr>
              <a:t> procedure.  </a:t>
            </a:r>
          </a:p>
          <a:p>
            <a:r>
              <a:rPr lang="en-US" b="1" dirty="0"/>
              <a:t>Coding Note: </a:t>
            </a:r>
            <a:r>
              <a:rPr lang="en-US" dirty="0"/>
              <a:t>Free grafts are coded to the root operation of Replacement.</a:t>
            </a:r>
          </a:p>
        </p:txBody>
      </p:sp>
    </p:spTree>
    <p:extLst>
      <p:ext uri="{BB962C8B-B14F-4D97-AF65-F5344CB8AC3E}">
        <p14:creationId xmlns:p14="http://schemas.microsoft.com/office/powerpoint/2010/main" val="2107024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Transfer (X)</a:t>
            </a:r>
          </a:p>
        </p:txBody>
      </p:sp>
      <p:graphicFrame>
        <p:nvGraphicFramePr>
          <p:cNvPr id="4" name="Content Placeholder 4">
            <a:extLst>
              <a:ext uri="{FF2B5EF4-FFF2-40B4-BE49-F238E27FC236}">
                <a16:creationId xmlns:a16="http://schemas.microsoft.com/office/drawing/2014/main" id="{8A193BBE-DB0C-470C-A136-0EE25D234A26}"/>
              </a:ext>
            </a:extLst>
          </p:cNvPr>
          <p:cNvGraphicFramePr>
            <a:graphicFrameLocks noGrp="1"/>
          </p:cNvGraphicFramePr>
          <p:nvPr>
            <p:ph idx="1"/>
            <p:extLst>
              <p:ext uri="{D42A27DB-BD31-4B8C-83A1-F6EECF244321}">
                <p14:modId xmlns:p14="http://schemas.microsoft.com/office/powerpoint/2010/main" val="2313609617"/>
              </p:ext>
            </p:extLst>
          </p:nvPr>
        </p:nvGraphicFramePr>
        <p:xfrm>
          <a:off x="391063" y="1199072"/>
          <a:ext cx="11383993" cy="5460520"/>
        </p:xfrm>
        <a:graphic>
          <a:graphicData uri="http://schemas.openxmlformats.org/drawingml/2006/table">
            <a:tbl>
              <a:tblPr firstRow="1" bandRow="1">
                <a:tableStyleId>{9DCAF9ED-07DC-4A11-8D7F-57B35C25682E}</a:tableStyleId>
              </a:tblPr>
              <a:tblGrid>
                <a:gridCol w="3252568">
                  <a:extLst>
                    <a:ext uri="{9D8B030D-6E8A-4147-A177-3AD203B41FA5}">
                      <a16:colId xmlns:a16="http://schemas.microsoft.com/office/drawing/2014/main" val="20000"/>
                    </a:ext>
                  </a:extLst>
                </a:gridCol>
                <a:gridCol w="2439427">
                  <a:extLst>
                    <a:ext uri="{9D8B030D-6E8A-4147-A177-3AD203B41FA5}">
                      <a16:colId xmlns:a16="http://schemas.microsoft.com/office/drawing/2014/main" val="20001"/>
                    </a:ext>
                  </a:extLst>
                </a:gridCol>
                <a:gridCol w="5691998">
                  <a:extLst>
                    <a:ext uri="{9D8B030D-6E8A-4147-A177-3AD203B41FA5}">
                      <a16:colId xmlns:a16="http://schemas.microsoft.com/office/drawing/2014/main" val="20002"/>
                    </a:ext>
                  </a:extLst>
                </a:gridCol>
              </a:tblGrid>
              <a:tr h="2272910">
                <a:tc rowSpan="3">
                  <a:txBody>
                    <a:bodyPr/>
                    <a:lstStyle/>
                    <a:p>
                      <a:pPr marL="0" marR="0" algn="ctr">
                        <a:spcBef>
                          <a:spcPts val="0"/>
                        </a:spcBef>
                        <a:spcAft>
                          <a:spcPts val="0"/>
                        </a:spcAft>
                      </a:pPr>
                      <a:r>
                        <a:rPr lang="en-US" sz="2400" dirty="0"/>
                        <a:t>Transfer</a:t>
                      </a:r>
                    </a:p>
                    <a:p>
                      <a:pPr marL="0" marR="0" algn="ctr">
                        <a:spcBef>
                          <a:spcPts val="0"/>
                        </a:spcBef>
                        <a:spcAft>
                          <a:spcPts val="0"/>
                        </a:spcAft>
                      </a:pPr>
                      <a:r>
                        <a:rPr lang="en-US" sz="2400" dirty="0"/>
                        <a:t>X</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Definition</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Moving, without taking out, all or a portion of a body part to another location to take over the function of all or a portion of a body part</a:t>
                      </a:r>
                      <a:endParaRPr lang="en-US" sz="2400" dirty="0">
                        <a:solidFill>
                          <a:schemeClr val="bg1"/>
                        </a:solidFill>
                        <a:latin typeface="+mn-lt"/>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1704682">
                <a:tc vMerge="1">
                  <a:txBody>
                    <a:bodyPr/>
                    <a:lstStyle/>
                    <a:p>
                      <a:endParaRPr lang="en-US"/>
                    </a:p>
                  </a:txBody>
                  <a:tcPr/>
                </a:tc>
                <a:tc>
                  <a:txBody>
                    <a:bodyPr/>
                    <a:lstStyle/>
                    <a:p>
                      <a:pPr marL="0" marR="0">
                        <a:spcBef>
                          <a:spcPts val="0"/>
                        </a:spcBef>
                        <a:spcAft>
                          <a:spcPts val="0"/>
                        </a:spcAft>
                      </a:pPr>
                      <a:r>
                        <a:rPr lang="en-US" sz="2400" dirty="0"/>
                        <a:t>Explanation</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The body part transferred remains connected to its vascular and nervous supply</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482928">
                <a:tc vMerge="1">
                  <a:txBody>
                    <a:bodyPr/>
                    <a:lstStyle/>
                    <a:p>
                      <a:endParaRPr lang="en-US"/>
                    </a:p>
                  </a:txBody>
                  <a:tcPr/>
                </a:tc>
                <a:tc>
                  <a:txBody>
                    <a:bodyPr/>
                    <a:lstStyle/>
                    <a:p>
                      <a:pPr marL="0" marR="0">
                        <a:spcBef>
                          <a:spcPts val="0"/>
                        </a:spcBef>
                        <a:spcAft>
                          <a:spcPts val="0"/>
                        </a:spcAft>
                      </a:pPr>
                      <a:r>
                        <a:rPr lang="en-US" sz="2400" dirty="0"/>
                        <a:t>Examples</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Tendon transfer, skin pedicle flap transfer, skin transfer flap</a:t>
                      </a:r>
                      <a:endParaRPr lang="en-US" sz="2400" dirty="0">
                        <a:solidFill>
                          <a:schemeClr val="tx1"/>
                        </a:solidFill>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5" name="Picture 7">
            <a:extLst>
              <a:ext uri="{FF2B5EF4-FFF2-40B4-BE49-F238E27FC236}">
                <a16:creationId xmlns:a16="http://schemas.microsoft.com/office/drawing/2014/main" id="{26F8BE1E-055F-4A20-A92B-29E500577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63" y="1199072"/>
            <a:ext cx="3252569" cy="487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09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Transfer (X)</a:t>
            </a:r>
          </a:p>
        </p:txBody>
      </p:sp>
      <p:grpSp>
        <p:nvGrpSpPr>
          <p:cNvPr id="6" name="Group 5">
            <a:extLst>
              <a:ext uri="{FF2B5EF4-FFF2-40B4-BE49-F238E27FC236}">
                <a16:creationId xmlns:a16="http://schemas.microsoft.com/office/drawing/2014/main" id="{C8395AFB-2E91-4564-939C-C4FDFBDC8692}"/>
              </a:ext>
            </a:extLst>
          </p:cNvPr>
          <p:cNvGrpSpPr>
            <a:grpSpLocks noChangeAspect="1"/>
          </p:cNvGrpSpPr>
          <p:nvPr/>
        </p:nvGrpSpPr>
        <p:grpSpPr bwMode="auto">
          <a:xfrm>
            <a:off x="1621990" y="676427"/>
            <a:ext cx="8845338" cy="6197105"/>
            <a:chOff x="2309" y="1611"/>
            <a:chExt cx="1206" cy="1143"/>
          </a:xfrm>
        </p:grpSpPr>
        <p:sp>
          <p:nvSpPr>
            <p:cNvPr id="7" name="AutoShape 4">
              <a:extLst>
                <a:ext uri="{FF2B5EF4-FFF2-40B4-BE49-F238E27FC236}">
                  <a16:creationId xmlns:a16="http://schemas.microsoft.com/office/drawing/2014/main" id="{98C2C084-121C-48B8-8EFF-B8D556F9CFCE}"/>
                </a:ext>
              </a:extLst>
            </p:cNvPr>
            <p:cNvSpPr>
              <a:spLocks noChangeAspect="1" noChangeArrowheads="1" noTextEdit="1"/>
            </p:cNvSpPr>
            <p:nvPr/>
          </p:nvSpPr>
          <p:spPr bwMode="auto">
            <a:xfrm>
              <a:off x="2309" y="1611"/>
              <a:ext cx="1142"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6">
              <a:extLst>
                <a:ext uri="{FF2B5EF4-FFF2-40B4-BE49-F238E27FC236}">
                  <a16:creationId xmlns:a16="http://schemas.microsoft.com/office/drawing/2014/main" id="{B0BA3953-64BE-4A06-BEC8-CD900073BA9B}"/>
                </a:ext>
              </a:extLst>
            </p:cNvPr>
            <p:cNvSpPr>
              <a:spLocks/>
            </p:cNvSpPr>
            <p:nvPr/>
          </p:nvSpPr>
          <p:spPr bwMode="auto">
            <a:xfrm>
              <a:off x="2329" y="1839"/>
              <a:ext cx="1128" cy="874"/>
            </a:xfrm>
            <a:custGeom>
              <a:avLst/>
              <a:gdLst>
                <a:gd name="T0" fmla="*/ 1128 w 1128"/>
                <a:gd name="T1" fmla="*/ 726 h 874"/>
                <a:gd name="T2" fmla="*/ 96 w 1128"/>
                <a:gd name="T3" fmla="*/ 874 h 874"/>
                <a:gd name="T4" fmla="*/ 0 w 1128"/>
                <a:gd name="T5" fmla="*/ 150 h 874"/>
                <a:gd name="T6" fmla="*/ 1026 w 1128"/>
                <a:gd name="T7" fmla="*/ 0 h 874"/>
                <a:gd name="T8" fmla="*/ 1128 w 1128"/>
                <a:gd name="T9" fmla="*/ 726 h 874"/>
                <a:gd name="T10" fmla="*/ 0 60000 65536"/>
                <a:gd name="T11" fmla="*/ 0 60000 65536"/>
                <a:gd name="T12" fmla="*/ 0 60000 65536"/>
                <a:gd name="T13" fmla="*/ 0 60000 65536"/>
                <a:gd name="T14" fmla="*/ 0 60000 65536"/>
                <a:gd name="T15" fmla="*/ 0 w 1128"/>
                <a:gd name="T16" fmla="*/ 0 h 874"/>
                <a:gd name="T17" fmla="*/ 1128 w 1128"/>
                <a:gd name="T18" fmla="*/ 874 h 874"/>
              </a:gdLst>
              <a:ahLst/>
              <a:cxnLst>
                <a:cxn ang="T10">
                  <a:pos x="T0" y="T1"/>
                </a:cxn>
                <a:cxn ang="T11">
                  <a:pos x="T2" y="T3"/>
                </a:cxn>
                <a:cxn ang="T12">
                  <a:pos x="T4" y="T5"/>
                </a:cxn>
                <a:cxn ang="T13">
                  <a:pos x="T6" y="T7"/>
                </a:cxn>
                <a:cxn ang="T14">
                  <a:pos x="T8" y="T9"/>
                </a:cxn>
              </a:cxnLst>
              <a:rect l="T15" t="T16" r="T17" b="T18"/>
              <a:pathLst>
                <a:path w="1128" h="874">
                  <a:moveTo>
                    <a:pt x="1128" y="726"/>
                  </a:moveTo>
                  <a:lnTo>
                    <a:pt x="96" y="874"/>
                  </a:lnTo>
                  <a:lnTo>
                    <a:pt x="0" y="150"/>
                  </a:lnTo>
                  <a:lnTo>
                    <a:pt x="1026" y="0"/>
                  </a:lnTo>
                  <a:lnTo>
                    <a:pt x="1128" y="72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F535E3DD-7435-4DA3-878B-585E17DA826A}"/>
                </a:ext>
              </a:extLst>
            </p:cNvPr>
            <p:cNvSpPr>
              <a:spLocks/>
            </p:cNvSpPr>
            <p:nvPr/>
          </p:nvSpPr>
          <p:spPr bwMode="auto">
            <a:xfrm>
              <a:off x="2313" y="1815"/>
              <a:ext cx="1134" cy="876"/>
            </a:xfrm>
            <a:custGeom>
              <a:avLst/>
              <a:gdLst>
                <a:gd name="T0" fmla="*/ 1134 w 1134"/>
                <a:gd name="T1" fmla="*/ 728 h 876"/>
                <a:gd name="T2" fmla="*/ 102 w 1134"/>
                <a:gd name="T3" fmla="*/ 876 h 876"/>
                <a:gd name="T4" fmla="*/ 0 w 1134"/>
                <a:gd name="T5" fmla="*/ 146 h 876"/>
                <a:gd name="T6" fmla="*/ 1032 w 1134"/>
                <a:gd name="T7" fmla="*/ 0 h 876"/>
                <a:gd name="T8" fmla="*/ 1134 w 1134"/>
                <a:gd name="T9" fmla="*/ 728 h 876"/>
                <a:gd name="T10" fmla="*/ 0 60000 65536"/>
                <a:gd name="T11" fmla="*/ 0 60000 65536"/>
                <a:gd name="T12" fmla="*/ 0 60000 65536"/>
                <a:gd name="T13" fmla="*/ 0 60000 65536"/>
                <a:gd name="T14" fmla="*/ 0 60000 65536"/>
                <a:gd name="T15" fmla="*/ 0 w 1134"/>
                <a:gd name="T16" fmla="*/ 0 h 876"/>
                <a:gd name="T17" fmla="*/ 1134 w 1134"/>
                <a:gd name="T18" fmla="*/ 876 h 876"/>
              </a:gdLst>
              <a:ahLst/>
              <a:cxnLst>
                <a:cxn ang="T10">
                  <a:pos x="T0" y="T1"/>
                </a:cxn>
                <a:cxn ang="T11">
                  <a:pos x="T2" y="T3"/>
                </a:cxn>
                <a:cxn ang="T12">
                  <a:pos x="T4" y="T5"/>
                </a:cxn>
                <a:cxn ang="T13">
                  <a:pos x="T6" y="T7"/>
                </a:cxn>
                <a:cxn ang="T14">
                  <a:pos x="T8" y="T9"/>
                </a:cxn>
              </a:cxnLst>
              <a:rect l="T15" t="T16" r="T17" b="T18"/>
              <a:pathLst>
                <a:path w="1134" h="876">
                  <a:moveTo>
                    <a:pt x="1134" y="728"/>
                  </a:moveTo>
                  <a:lnTo>
                    <a:pt x="102" y="876"/>
                  </a:lnTo>
                  <a:lnTo>
                    <a:pt x="0" y="146"/>
                  </a:lnTo>
                  <a:lnTo>
                    <a:pt x="1032" y="0"/>
                  </a:lnTo>
                  <a:lnTo>
                    <a:pt x="1134" y="728"/>
                  </a:lnTo>
                  <a:close/>
                </a:path>
              </a:pathLst>
            </a:custGeom>
            <a:solidFill>
              <a:srgbClr val="F7F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201D5AE-AA22-4F5F-92B6-862B775FD4A0}"/>
                </a:ext>
              </a:extLst>
            </p:cNvPr>
            <p:cNvSpPr>
              <a:spLocks/>
            </p:cNvSpPr>
            <p:nvPr/>
          </p:nvSpPr>
          <p:spPr bwMode="auto">
            <a:xfrm>
              <a:off x="2959" y="2555"/>
              <a:ext cx="404" cy="88"/>
            </a:xfrm>
            <a:custGeom>
              <a:avLst/>
              <a:gdLst>
                <a:gd name="T0" fmla="*/ 404 w 404"/>
                <a:gd name="T1" fmla="*/ 0 h 88"/>
                <a:gd name="T2" fmla="*/ 0 w 404"/>
                <a:gd name="T3" fmla="*/ 58 h 88"/>
                <a:gd name="T4" fmla="*/ 396 w 404"/>
                <a:gd name="T5" fmla="*/ 88 h 88"/>
                <a:gd name="T6" fmla="*/ 404 w 404"/>
                <a:gd name="T7" fmla="*/ 0 h 88"/>
                <a:gd name="T8" fmla="*/ 0 60000 65536"/>
                <a:gd name="T9" fmla="*/ 0 60000 65536"/>
                <a:gd name="T10" fmla="*/ 0 60000 65536"/>
                <a:gd name="T11" fmla="*/ 0 60000 65536"/>
                <a:gd name="T12" fmla="*/ 0 w 404"/>
                <a:gd name="T13" fmla="*/ 0 h 88"/>
                <a:gd name="T14" fmla="*/ 404 w 404"/>
                <a:gd name="T15" fmla="*/ 88 h 88"/>
              </a:gdLst>
              <a:ahLst/>
              <a:cxnLst>
                <a:cxn ang="T8">
                  <a:pos x="T0" y="T1"/>
                </a:cxn>
                <a:cxn ang="T9">
                  <a:pos x="T2" y="T3"/>
                </a:cxn>
                <a:cxn ang="T10">
                  <a:pos x="T4" y="T5"/>
                </a:cxn>
                <a:cxn ang="T11">
                  <a:pos x="T6" y="T7"/>
                </a:cxn>
              </a:cxnLst>
              <a:rect l="T12" t="T13" r="T14" b="T15"/>
              <a:pathLst>
                <a:path w="404" h="88">
                  <a:moveTo>
                    <a:pt x="404" y="0"/>
                  </a:moveTo>
                  <a:lnTo>
                    <a:pt x="0" y="58"/>
                  </a:lnTo>
                  <a:lnTo>
                    <a:pt x="396" y="88"/>
                  </a:lnTo>
                  <a:lnTo>
                    <a:pt x="404" y="0"/>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85805BB4-C54C-4E27-9135-4060DE831562}"/>
                </a:ext>
              </a:extLst>
            </p:cNvPr>
            <p:cNvSpPr>
              <a:spLocks/>
            </p:cNvSpPr>
            <p:nvPr/>
          </p:nvSpPr>
          <p:spPr bwMode="auto">
            <a:xfrm>
              <a:off x="2355" y="2377"/>
              <a:ext cx="46" cy="200"/>
            </a:xfrm>
            <a:custGeom>
              <a:avLst/>
              <a:gdLst>
                <a:gd name="T0" fmla="*/ 0 w 46"/>
                <a:gd name="T1" fmla="*/ 196 h 200"/>
                <a:gd name="T2" fmla="*/ 46 w 46"/>
                <a:gd name="T3" fmla="*/ 200 h 200"/>
                <a:gd name="T4" fmla="*/ 18 w 46"/>
                <a:gd name="T5" fmla="*/ 0 h 200"/>
                <a:gd name="T6" fmla="*/ 0 w 46"/>
                <a:gd name="T7" fmla="*/ 196 h 200"/>
                <a:gd name="T8" fmla="*/ 0 60000 65536"/>
                <a:gd name="T9" fmla="*/ 0 60000 65536"/>
                <a:gd name="T10" fmla="*/ 0 60000 65536"/>
                <a:gd name="T11" fmla="*/ 0 60000 65536"/>
                <a:gd name="T12" fmla="*/ 0 w 46"/>
                <a:gd name="T13" fmla="*/ 0 h 200"/>
                <a:gd name="T14" fmla="*/ 46 w 46"/>
                <a:gd name="T15" fmla="*/ 200 h 200"/>
              </a:gdLst>
              <a:ahLst/>
              <a:cxnLst>
                <a:cxn ang="T8">
                  <a:pos x="T0" y="T1"/>
                </a:cxn>
                <a:cxn ang="T9">
                  <a:pos x="T2" y="T3"/>
                </a:cxn>
                <a:cxn ang="T10">
                  <a:pos x="T4" y="T5"/>
                </a:cxn>
                <a:cxn ang="T11">
                  <a:pos x="T6" y="T7"/>
                </a:cxn>
              </a:cxnLst>
              <a:rect l="T12" t="T13" r="T14" b="T15"/>
              <a:pathLst>
                <a:path w="46" h="200">
                  <a:moveTo>
                    <a:pt x="0" y="196"/>
                  </a:moveTo>
                  <a:lnTo>
                    <a:pt x="46" y="200"/>
                  </a:lnTo>
                  <a:lnTo>
                    <a:pt x="18" y="0"/>
                  </a:lnTo>
                  <a:lnTo>
                    <a:pt x="0" y="19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200CE898-4F40-41DB-B96D-F0D1A4E2EA2C}"/>
                </a:ext>
              </a:extLst>
            </p:cNvPr>
            <p:cNvSpPr>
              <a:spLocks/>
            </p:cNvSpPr>
            <p:nvPr/>
          </p:nvSpPr>
          <p:spPr bwMode="auto">
            <a:xfrm>
              <a:off x="2373" y="1869"/>
              <a:ext cx="1040" cy="740"/>
            </a:xfrm>
            <a:custGeom>
              <a:avLst/>
              <a:gdLst>
                <a:gd name="T0" fmla="*/ 1040 w 1040"/>
                <a:gd name="T1" fmla="*/ 412 h 740"/>
                <a:gd name="T2" fmla="*/ 986 w 1040"/>
                <a:gd name="T3" fmla="*/ 30 h 740"/>
                <a:gd name="T4" fmla="*/ 588 w 1040"/>
                <a:gd name="T5" fmla="*/ 0 h 740"/>
                <a:gd name="T6" fmla="*/ 38 w 1040"/>
                <a:gd name="T7" fmla="*/ 80 h 740"/>
                <a:gd name="T8" fmla="*/ 0 w 1040"/>
                <a:gd name="T9" fmla="*/ 496 h 740"/>
                <a:gd name="T10" fmla="*/ 28 w 1040"/>
                <a:gd name="T11" fmla="*/ 698 h 740"/>
                <a:gd name="T12" fmla="*/ 610 w 1040"/>
                <a:gd name="T13" fmla="*/ 740 h 740"/>
                <a:gd name="T14" fmla="*/ 1014 w 1040"/>
                <a:gd name="T15" fmla="*/ 684 h 740"/>
                <a:gd name="T16" fmla="*/ 1040 w 1040"/>
                <a:gd name="T17" fmla="*/ 412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0"/>
                <a:gd name="T28" fmla="*/ 0 h 740"/>
                <a:gd name="T29" fmla="*/ 1040 w 1040"/>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0" h="740">
                  <a:moveTo>
                    <a:pt x="1040" y="412"/>
                  </a:moveTo>
                  <a:lnTo>
                    <a:pt x="986" y="30"/>
                  </a:lnTo>
                  <a:lnTo>
                    <a:pt x="588" y="0"/>
                  </a:lnTo>
                  <a:lnTo>
                    <a:pt x="38" y="80"/>
                  </a:lnTo>
                  <a:lnTo>
                    <a:pt x="0" y="496"/>
                  </a:lnTo>
                  <a:lnTo>
                    <a:pt x="28" y="698"/>
                  </a:lnTo>
                  <a:lnTo>
                    <a:pt x="610" y="740"/>
                  </a:lnTo>
                  <a:lnTo>
                    <a:pt x="1014" y="684"/>
                  </a:lnTo>
                  <a:lnTo>
                    <a:pt x="1040" y="412"/>
                  </a:lnTo>
                  <a:close/>
                </a:path>
              </a:pathLst>
            </a:custGeom>
            <a:solidFill>
              <a:srgbClr val="DBDB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0DEDEA7C-C19B-4E91-86F6-B744BC383EB8}"/>
                </a:ext>
              </a:extLst>
            </p:cNvPr>
            <p:cNvSpPr>
              <a:spLocks/>
            </p:cNvSpPr>
            <p:nvPr/>
          </p:nvSpPr>
          <p:spPr bwMode="auto">
            <a:xfrm>
              <a:off x="2329" y="1887"/>
              <a:ext cx="1186" cy="867"/>
            </a:xfrm>
            <a:custGeom>
              <a:avLst/>
              <a:gdLst>
                <a:gd name="T0" fmla="*/ 1252 w 1078"/>
                <a:gd name="T1" fmla="*/ 867 h 812"/>
                <a:gd name="T2" fmla="*/ 0 w 1078"/>
                <a:gd name="T3" fmla="*/ 784 h 812"/>
                <a:gd name="T4" fmla="*/ 64 w 1078"/>
                <a:gd name="T5" fmla="*/ 0 h 812"/>
                <a:gd name="T6" fmla="*/ 1319 w 1078"/>
                <a:gd name="T7" fmla="*/ 84 h 812"/>
                <a:gd name="T8" fmla="*/ 1252 w 1078"/>
                <a:gd name="T9" fmla="*/ 867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tIns="36576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b="1" dirty="0">
                <a:solidFill>
                  <a:srgbClr val="000000"/>
                </a:solidFill>
                <a:latin typeface="Times" panose="02020603050405020304" pitchFamily="18" charset="0"/>
                <a:ea typeface="ＭＳ Ｐゴシック" panose="020B0600070205080204" pitchFamily="34" charset="-128"/>
              </a:endParaRPr>
            </a:p>
            <a:p>
              <a:r>
                <a:rPr lang="en-US" altLang="en-US" b="1" dirty="0">
                  <a:solidFill>
                    <a:srgbClr val="000000"/>
                  </a:solidFill>
                  <a:latin typeface="Century Gothic" panose="020B0502020202020204" pitchFamily="34" charset="0"/>
                  <a:ea typeface="ＭＳ Ｐゴシック" panose="020B0600070205080204" pitchFamily="34" charset="-128"/>
                </a:rPr>
                <a:t>Coding Note: Body System Value</a:t>
              </a:r>
              <a:endParaRPr lang="en-US" altLang="en-US" dirty="0">
                <a:solidFill>
                  <a:srgbClr val="000000"/>
                </a:solidFill>
                <a:latin typeface="Century Gothic" panose="020B0502020202020204" pitchFamily="34" charset="0"/>
                <a:ea typeface="ＭＳ Ｐゴシック" panose="020B0600070205080204" pitchFamily="34" charset="-128"/>
              </a:endParaRPr>
            </a:p>
            <a:p>
              <a:r>
                <a:rPr lang="en-IN" altLang="en-US" sz="2000" dirty="0">
                  <a:solidFill>
                    <a:schemeClr val="bg1"/>
                  </a:solidFill>
                  <a:latin typeface="Century Gothic" panose="020B0502020202020204" pitchFamily="34" charset="0"/>
                </a:rPr>
                <a:t>For procedures involving transfer of tissue layers such as skin, fascia and muscle, the procedure is coded to the body system value that describes the deepest tissue layer in the flap. When the tissue transferred is composed of more than one tissue layer, the qualifier can be used to describe the other tissue layers, if any, being transferred.</a:t>
              </a:r>
              <a:r>
                <a:rPr lang="en-US" altLang="en-US" sz="2000" b="1" dirty="0">
                  <a:solidFill>
                    <a:schemeClr val="bg1"/>
                  </a:solidFill>
                  <a:latin typeface="Century Gothic" panose="020B0502020202020204" pitchFamily="34" charset="0"/>
                  <a:ea typeface="ＭＳ Ｐゴシック" panose="020B0600070205080204" pitchFamily="34" charset="-128"/>
                </a:rPr>
                <a:t> </a:t>
              </a:r>
            </a:p>
            <a:p>
              <a:endParaRPr lang="en-US" altLang="en-US" sz="2000" b="1" dirty="0">
                <a:solidFill>
                  <a:schemeClr val="bg1"/>
                </a:solidFill>
                <a:latin typeface="Century Gothic" panose="020B0502020202020204" pitchFamily="34" charset="0"/>
                <a:ea typeface="ＭＳ Ｐゴシック" panose="020B0600070205080204" pitchFamily="34" charset="-128"/>
              </a:endParaRPr>
            </a:p>
            <a:p>
              <a:r>
                <a:rPr lang="en-GB" altLang="en-US" sz="2000" dirty="0">
                  <a:solidFill>
                    <a:schemeClr val="bg1"/>
                  </a:solidFill>
                  <a:latin typeface="Century Gothic" panose="020B0502020202020204" pitchFamily="34" charset="0"/>
                </a:rPr>
                <a:t>For transfer procedures classified to other body systems such as peripheral nervous system, the body part value specifies the body part that is the source of the transfer ("from"). Where qualifiers are available, they specify the destination of the transfer ("to").</a:t>
              </a:r>
              <a:endParaRPr lang="en-US" altLang="en-US" sz="2000" dirty="0">
                <a:solidFill>
                  <a:schemeClr val="bg1"/>
                </a:solidFill>
                <a:latin typeface="Century Gothic" panose="020B0502020202020204" pitchFamily="34" charset="0"/>
              </a:endParaRPr>
            </a:p>
            <a:p>
              <a:endParaRPr lang="en-US" altLang="en-US" sz="2000" b="1" dirty="0">
                <a:solidFill>
                  <a:srgbClr val="000000"/>
                </a:solidFill>
                <a:ea typeface="ＭＳ Ｐゴシック" panose="020B0600070205080204" pitchFamily="34" charset="-128"/>
              </a:endParaRPr>
            </a:p>
          </p:txBody>
        </p:sp>
        <p:sp>
          <p:nvSpPr>
            <p:cNvPr id="14" name="Freeform 12">
              <a:extLst>
                <a:ext uri="{FF2B5EF4-FFF2-40B4-BE49-F238E27FC236}">
                  <a16:creationId xmlns:a16="http://schemas.microsoft.com/office/drawing/2014/main" id="{017AB1B7-C9F9-4C05-8538-222D208AF833}"/>
                </a:ext>
              </a:extLst>
            </p:cNvPr>
            <p:cNvSpPr>
              <a:spLocks/>
            </p:cNvSpPr>
            <p:nvPr/>
          </p:nvSpPr>
          <p:spPr bwMode="auto">
            <a:xfrm>
              <a:off x="2741" y="1797"/>
              <a:ext cx="298" cy="24"/>
            </a:xfrm>
            <a:custGeom>
              <a:avLst/>
              <a:gdLst>
                <a:gd name="T0" fmla="*/ 298 w 298"/>
                <a:gd name="T1" fmla="*/ 10 h 24"/>
                <a:gd name="T2" fmla="*/ 298 w 298"/>
                <a:gd name="T3" fmla="*/ 10 h 24"/>
                <a:gd name="T4" fmla="*/ 298 w 298"/>
                <a:gd name="T5" fmla="*/ 4 h 24"/>
                <a:gd name="T6" fmla="*/ 294 w 298"/>
                <a:gd name="T7" fmla="*/ 0 h 24"/>
                <a:gd name="T8" fmla="*/ 288 w 298"/>
                <a:gd name="T9" fmla="*/ 0 h 24"/>
                <a:gd name="T10" fmla="*/ 12 w 298"/>
                <a:gd name="T11" fmla="*/ 0 h 24"/>
                <a:gd name="T12" fmla="*/ 12 w 298"/>
                <a:gd name="T13" fmla="*/ 0 h 24"/>
                <a:gd name="T14" fmla="*/ 10 w 298"/>
                <a:gd name="T15" fmla="*/ 0 h 24"/>
                <a:gd name="T16" fmla="*/ 6 w 298"/>
                <a:gd name="T17" fmla="*/ 2 h 24"/>
                <a:gd name="T18" fmla="*/ 2 w 298"/>
                <a:gd name="T19" fmla="*/ 6 h 24"/>
                <a:gd name="T20" fmla="*/ 0 w 298"/>
                <a:gd name="T21" fmla="*/ 16 h 24"/>
                <a:gd name="T22" fmla="*/ 0 w 298"/>
                <a:gd name="T23" fmla="*/ 16 h 24"/>
                <a:gd name="T24" fmla="*/ 0 w 298"/>
                <a:gd name="T25" fmla="*/ 24 h 24"/>
                <a:gd name="T26" fmla="*/ 298 w 298"/>
                <a:gd name="T27" fmla="*/ 24 h 24"/>
                <a:gd name="T28" fmla="*/ 298 w 298"/>
                <a:gd name="T29" fmla="*/ 24 h 24"/>
                <a:gd name="T30" fmla="*/ 298 w 298"/>
                <a:gd name="T31" fmla="*/ 10 h 24"/>
                <a:gd name="T32" fmla="*/ 298 w 298"/>
                <a:gd name="T33" fmla="*/ 1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24"/>
                <a:gd name="T53" fmla="*/ 298 w 29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24">
                  <a:moveTo>
                    <a:pt x="298" y="10"/>
                  </a:moveTo>
                  <a:lnTo>
                    <a:pt x="298" y="10"/>
                  </a:lnTo>
                  <a:lnTo>
                    <a:pt x="298" y="4"/>
                  </a:lnTo>
                  <a:lnTo>
                    <a:pt x="294" y="0"/>
                  </a:lnTo>
                  <a:lnTo>
                    <a:pt x="288" y="0"/>
                  </a:lnTo>
                  <a:lnTo>
                    <a:pt x="12" y="0"/>
                  </a:lnTo>
                  <a:lnTo>
                    <a:pt x="10" y="0"/>
                  </a:lnTo>
                  <a:lnTo>
                    <a:pt x="6" y="2"/>
                  </a:lnTo>
                  <a:lnTo>
                    <a:pt x="2" y="6"/>
                  </a:lnTo>
                  <a:lnTo>
                    <a:pt x="0" y="16"/>
                  </a:lnTo>
                  <a:lnTo>
                    <a:pt x="0" y="24"/>
                  </a:lnTo>
                  <a:lnTo>
                    <a:pt x="298" y="24"/>
                  </a:lnTo>
                  <a:lnTo>
                    <a:pt x="29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id="{E9B51D23-C811-4DF4-AECE-9E635A4AAAB2}"/>
                </a:ext>
              </a:extLst>
            </p:cNvPr>
            <p:cNvSpPr>
              <a:spLocks/>
            </p:cNvSpPr>
            <p:nvPr/>
          </p:nvSpPr>
          <p:spPr bwMode="auto">
            <a:xfrm>
              <a:off x="2743" y="1849"/>
              <a:ext cx="294" cy="88"/>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DCD14038-1144-4952-B119-F83B9A8AA36B}"/>
                </a:ext>
              </a:extLst>
            </p:cNvPr>
            <p:cNvSpPr>
              <a:spLocks/>
            </p:cNvSpPr>
            <p:nvPr/>
          </p:nvSpPr>
          <p:spPr bwMode="auto">
            <a:xfrm>
              <a:off x="2741" y="1821"/>
              <a:ext cx="298" cy="28"/>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a:extLst>
                <a:ext uri="{FF2B5EF4-FFF2-40B4-BE49-F238E27FC236}">
                  <a16:creationId xmlns:a16="http://schemas.microsoft.com/office/drawing/2014/main" id="{2E79A484-D599-40AA-A346-E393D78C9660}"/>
                </a:ext>
              </a:extLst>
            </p:cNvPr>
            <p:cNvSpPr>
              <a:spLocks/>
            </p:cNvSpPr>
            <p:nvPr/>
          </p:nvSpPr>
          <p:spPr bwMode="auto">
            <a:xfrm>
              <a:off x="2809" y="1615"/>
              <a:ext cx="158" cy="318"/>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A84452F9-EC25-4C3F-99BF-F359BE92A6D8}"/>
                </a:ext>
              </a:extLst>
            </p:cNvPr>
            <p:cNvSpPr>
              <a:spLocks/>
            </p:cNvSpPr>
            <p:nvPr/>
          </p:nvSpPr>
          <p:spPr bwMode="auto">
            <a:xfrm>
              <a:off x="2829" y="1619"/>
              <a:ext cx="64" cy="296"/>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FE2966BE-D6E2-445B-B6AE-5C041DF43B11}"/>
                </a:ext>
              </a:extLst>
            </p:cNvPr>
            <p:cNvSpPr>
              <a:spLocks/>
            </p:cNvSpPr>
            <p:nvPr/>
          </p:nvSpPr>
          <p:spPr bwMode="auto">
            <a:xfrm>
              <a:off x="2897" y="1629"/>
              <a:ext cx="48" cy="300"/>
            </a:xfrm>
            <a:custGeom>
              <a:avLst/>
              <a:gdLst>
                <a:gd name="T0" fmla="*/ 36 w 48"/>
                <a:gd name="T1" fmla="*/ 292 h 300"/>
                <a:gd name="T2" fmla="*/ 12 w 48"/>
                <a:gd name="T3" fmla="*/ 94 h 300"/>
                <a:gd name="T4" fmla="*/ 12 w 48"/>
                <a:gd name="T5" fmla="*/ 94 h 300"/>
                <a:gd name="T6" fmla="*/ 14 w 48"/>
                <a:gd name="T7" fmla="*/ 88 h 300"/>
                <a:gd name="T8" fmla="*/ 14 w 48"/>
                <a:gd name="T9" fmla="*/ 88 h 300"/>
                <a:gd name="T10" fmla="*/ 26 w 48"/>
                <a:gd name="T11" fmla="*/ 72 h 300"/>
                <a:gd name="T12" fmla="*/ 36 w 48"/>
                <a:gd name="T13" fmla="*/ 52 h 300"/>
                <a:gd name="T14" fmla="*/ 44 w 48"/>
                <a:gd name="T15" fmla="*/ 34 h 300"/>
                <a:gd name="T16" fmla="*/ 48 w 48"/>
                <a:gd name="T17" fmla="*/ 26 h 300"/>
                <a:gd name="T18" fmla="*/ 48 w 48"/>
                <a:gd name="T19" fmla="*/ 20 h 300"/>
                <a:gd name="T20" fmla="*/ 48 w 48"/>
                <a:gd name="T21" fmla="*/ 20 h 300"/>
                <a:gd name="T22" fmla="*/ 48 w 48"/>
                <a:gd name="T23" fmla="*/ 16 h 300"/>
                <a:gd name="T24" fmla="*/ 44 w 48"/>
                <a:gd name="T25" fmla="*/ 12 h 300"/>
                <a:gd name="T26" fmla="*/ 34 w 48"/>
                <a:gd name="T27" fmla="*/ 6 h 300"/>
                <a:gd name="T28" fmla="*/ 20 w 48"/>
                <a:gd name="T29" fmla="*/ 2 h 300"/>
                <a:gd name="T30" fmla="*/ 2 w 48"/>
                <a:gd name="T31" fmla="*/ 0 h 300"/>
                <a:gd name="T32" fmla="*/ 2 w 48"/>
                <a:gd name="T33" fmla="*/ 0 h 300"/>
                <a:gd name="T34" fmla="*/ 0 w 48"/>
                <a:gd name="T35" fmla="*/ 0 h 300"/>
                <a:gd name="T36" fmla="*/ 0 w 48"/>
                <a:gd name="T37" fmla="*/ 0 h 300"/>
                <a:gd name="T38" fmla="*/ 16 w 48"/>
                <a:gd name="T39" fmla="*/ 2 h 300"/>
                <a:gd name="T40" fmla="*/ 28 w 48"/>
                <a:gd name="T41" fmla="*/ 6 h 300"/>
                <a:gd name="T42" fmla="*/ 38 w 48"/>
                <a:gd name="T43" fmla="*/ 12 h 300"/>
                <a:gd name="T44" fmla="*/ 40 w 48"/>
                <a:gd name="T45" fmla="*/ 16 h 300"/>
                <a:gd name="T46" fmla="*/ 40 w 48"/>
                <a:gd name="T47" fmla="*/ 20 h 300"/>
                <a:gd name="T48" fmla="*/ 40 w 48"/>
                <a:gd name="T49" fmla="*/ 20 h 300"/>
                <a:gd name="T50" fmla="*/ 40 w 48"/>
                <a:gd name="T51" fmla="*/ 26 h 300"/>
                <a:gd name="T52" fmla="*/ 38 w 48"/>
                <a:gd name="T53" fmla="*/ 34 h 300"/>
                <a:gd name="T54" fmla="*/ 30 w 48"/>
                <a:gd name="T55" fmla="*/ 52 h 300"/>
                <a:gd name="T56" fmla="*/ 18 w 48"/>
                <a:gd name="T57" fmla="*/ 72 h 300"/>
                <a:gd name="T58" fmla="*/ 8 w 48"/>
                <a:gd name="T59" fmla="*/ 88 h 300"/>
                <a:gd name="T60" fmla="*/ 8 w 48"/>
                <a:gd name="T61" fmla="*/ 88 h 300"/>
                <a:gd name="T62" fmla="*/ 6 w 48"/>
                <a:gd name="T63" fmla="*/ 94 h 300"/>
                <a:gd name="T64" fmla="*/ 30 w 48"/>
                <a:gd name="T65" fmla="*/ 292 h 300"/>
                <a:gd name="T66" fmla="*/ 30 w 48"/>
                <a:gd name="T67" fmla="*/ 292 h 300"/>
                <a:gd name="T68" fmla="*/ 32 w 48"/>
                <a:gd name="T69" fmla="*/ 298 h 300"/>
                <a:gd name="T70" fmla="*/ 38 w 48"/>
                <a:gd name="T71" fmla="*/ 300 h 300"/>
                <a:gd name="T72" fmla="*/ 44 w 48"/>
                <a:gd name="T73" fmla="*/ 300 h 300"/>
                <a:gd name="T74" fmla="*/ 44 w 48"/>
                <a:gd name="T75" fmla="*/ 300 h 300"/>
                <a:gd name="T76" fmla="*/ 40 w 48"/>
                <a:gd name="T77" fmla="*/ 298 h 300"/>
                <a:gd name="T78" fmla="*/ 36 w 48"/>
                <a:gd name="T79" fmla="*/ 292 h 300"/>
                <a:gd name="T80" fmla="*/ 36 w 48"/>
                <a:gd name="T81" fmla="*/ 292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300"/>
                <a:gd name="T125" fmla="*/ 48 w 48"/>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300">
                  <a:moveTo>
                    <a:pt x="36" y="292"/>
                  </a:moveTo>
                  <a:lnTo>
                    <a:pt x="12" y="94"/>
                  </a:lnTo>
                  <a:lnTo>
                    <a:pt x="14" y="88"/>
                  </a:lnTo>
                  <a:lnTo>
                    <a:pt x="26" y="72"/>
                  </a:lnTo>
                  <a:lnTo>
                    <a:pt x="36" y="52"/>
                  </a:lnTo>
                  <a:lnTo>
                    <a:pt x="44" y="34"/>
                  </a:lnTo>
                  <a:lnTo>
                    <a:pt x="48" y="26"/>
                  </a:lnTo>
                  <a:lnTo>
                    <a:pt x="48" y="20"/>
                  </a:lnTo>
                  <a:lnTo>
                    <a:pt x="48" y="16"/>
                  </a:lnTo>
                  <a:lnTo>
                    <a:pt x="44" y="12"/>
                  </a:lnTo>
                  <a:lnTo>
                    <a:pt x="34" y="6"/>
                  </a:lnTo>
                  <a:lnTo>
                    <a:pt x="20" y="2"/>
                  </a:lnTo>
                  <a:lnTo>
                    <a:pt x="2" y="0"/>
                  </a:lnTo>
                  <a:lnTo>
                    <a:pt x="0" y="0"/>
                  </a:lnTo>
                  <a:lnTo>
                    <a:pt x="16" y="2"/>
                  </a:lnTo>
                  <a:lnTo>
                    <a:pt x="28" y="6"/>
                  </a:lnTo>
                  <a:lnTo>
                    <a:pt x="38" y="12"/>
                  </a:lnTo>
                  <a:lnTo>
                    <a:pt x="40" y="16"/>
                  </a:lnTo>
                  <a:lnTo>
                    <a:pt x="40" y="20"/>
                  </a:lnTo>
                  <a:lnTo>
                    <a:pt x="40" y="26"/>
                  </a:lnTo>
                  <a:lnTo>
                    <a:pt x="38" y="34"/>
                  </a:lnTo>
                  <a:lnTo>
                    <a:pt x="30" y="52"/>
                  </a:lnTo>
                  <a:lnTo>
                    <a:pt x="18" y="72"/>
                  </a:lnTo>
                  <a:lnTo>
                    <a:pt x="8" y="88"/>
                  </a:lnTo>
                  <a:lnTo>
                    <a:pt x="6" y="94"/>
                  </a:lnTo>
                  <a:lnTo>
                    <a:pt x="30" y="292"/>
                  </a:lnTo>
                  <a:lnTo>
                    <a:pt x="32" y="298"/>
                  </a:lnTo>
                  <a:lnTo>
                    <a:pt x="38" y="300"/>
                  </a:lnTo>
                  <a:lnTo>
                    <a:pt x="44" y="300"/>
                  </a:lnTo>
                  <a:lnTo>
                    <a:pt x="40" y="298"/>
                  </a:lnTo>
                  <a:lnTo>
                    <a:pt x="36" y="29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5CB5B2A4-46DC-4087-9B0F-7DCF5A63D575}"/>
                </a:ext>
              </a:extLst>
            </p:cNvPr>
            <p:cNvSpPr>
              <a:spLocks/>
            </p:cNvSpPr>
            <p:nvPr/>
          </p:nvSpPr>
          <p:spPr bwMode="auto">
            <a:xfrm>
              <a:off x="2747" y="1921"/>
              <a:ext cx="84" cy="18"/>
            </a:xfrm>
            <a:custGeom>
              <a:avLst/>
              <a:gdLst>
                <a:gd name="T0" fmla="*/ 0 w 84"/>
                <a:gd name="T1" fmla="*/ 18 h 18"/>
                <a:gd name="T2" fmla="*/ 84 w 84"/>
                <a:gd name="T3" fmla="*/ 18 h 18"/>
                <a:gd name="T4" fmla="*/ 84 w 84"/>
                <a:gd name="T5" fmla="*/ 0 h 18"/>
                <a:gd name="T6" fmla="*/ 2 w 84"/>
                <a:gd name="T7" fmla="*/ 0 h 18"/>
                <a:gd name="T8" fmla="*/ 2 w 84"/>
                <a:gd name="T9" fmla="*/ 0 h 18"/>
                <a:gd name="T10" fmla="*/ 2 w 84"/>
                <a:gd name="T11" fmla="*/ 8 h 18"/>
                <a:gd name="T12" fmla="*/ 0 w 84"/>
                <a:gd name="T13" fmla="*/ 12 h 18"/>
                <a:gd name="T14" fmla="*/ 0 w 84"/>
                <a:gd name="T15" fmla="*/ 18 h 18"/>
                <a:gd name="T16" fmla="*/ 0 w 84"/>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18"/>
                  </a:moveTo>
                  <a:lnTo>
                    <a:pt x="84" y="18"/>
                  </a:lnTo>
                  <a:lnTo>
                    <a:pt x="84" y="0"/>
                  </a:lnTo>
                  <a:lnTo>
                    <a:pt x="2" y="0"/>
                  </a:lnTo>
                  <a:lnTo>
                    <a:pt x="2" y="8"/>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19">
              <a:extLst>
                <a:ext uri="{FF2B5EF4-FFF2-40B4-BE49-F238E27FC236}">
                  <a16:creationId xmlns:a16="http://schemas.microsoft.com/office/drawing/2014/main" id="{224BC139-3390-47DE-95DD-E53C149FA038}"/>
                </a:ext>
              </a:extLst>
            </p:cNvPr>
            <p:cNvSpPr>
              <a:spLocks noChangeArrowheads="1"/>
            </p:cNvSpPr>
            <p:nvPr/>
          </p:nvSpPr>
          <p:spPr bwMode="auto">
            <a:xfrm>
              <a:off x="2855" y="1921"/>
              <a:ext cx="6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2" name="Freeform 20">
              <a:extLst>
                <a:ext uri="{FF2B5EF4-FFF2-40B4-BE49-F238E27FC236}">
                  <a16:creationId xmlns:a16="http://schemas.microsoft.com/office/drawing/2014/main" id="{F7AC23CB-25AC-4463-BBF0-058151E6B51B}"/>
                </a:ext>
              </a:extLst>
            </p:cNvPr>
            <p:cNvSpPr>
              <a:spLocks/>
            </p:cNvSpPr>
            <p:nvPr/>
          </p:nvSpPr>
          <p:spPr bwMode="auto">
            <a:xfrm>
              <a:off x="2947" y="1921"/>
              <a:ext cx="84" cy="18"/>
            </a:xfrm>
            <a:custGeom>
              <a:avLst/>
              <a:gdLst>
                <a:gd name="T0" fmla="*/ 0 w 84"/>
                <a:gd name="T1" fmla="*/ 18 h 18"/>
                <a:gd name="T2" fmla="*/ 84 w 84"/>
                <a:gd name="T3" fmla="*/ 18 h 18"/>
                <a:gd name="T4" fmla="*/ 84 w 84"/>
                <a:gd name="T5" fmla="*/ 18 h 18"/>
                <a:gd name="T6" fmla="*/ 84 w 84"/>
                <a:gd name="T7" fmla="*/ 12 h 18"/>
                <a:gd name="T8" fmla="*/ 82 w 84"/>
                <a:gd name="T9" fmla="*/ 0 h 18"/>
                <a:gd name="T10" fmla="*/ 0 w 84"/>
                <a:gd name="T11" fmla="*/ 0 h 18"/>
                <a:gd name="T12" fmla="*/ 0 w 84"/>
                <a:gd name="T13" fmla="*/ 18 h 18"/>
                <a:gd name="T14" fmla="*/ 0 60000 65536"/>
                <a:gd name="T15" fmla="*/ 0 60000 65536"/>
                <a:gd name="T16" fmla="*/ 0 60000 65536"/>
                <a:gd name="T17" fmla="*/ 0 60000 65536"/>
                <a:gd name="T18" fmla="*/ 0 60000 65536"/>
                <a:gd name="T19" fmla="*/ 0 60000 65536"/>
                <a:gd name="T20" fmla="*/ 0 60000 65536"/>
                <a:gd name="T21" fmla="*/ 0 w 84"/>
                <a:gd name="T22" fmla="*/ 0 h 18"/>
                <a:gd name="T23" fmla="*/ 84 w 8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8">
                  <a:moveTo>
                    <a:pt x="0" y="18"/>
                  </a:moveTo>
                  <a:lnTo>
                    <a:pt x="84" y="18"/>
                  </a:lnTo>
                  <a:lnTo>
                    <a:pt x="84" y="12"/>
                  </a:lnTo>
                  <a:lnTo>
                    <a:pt x="82" y="0"/>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3089C62A-829A-4908-AEB4-9C75A6E58383}"/>
                </a:ext>
              </a:extLst>
            </p:cNvPr>
            <p:cNvSpPr>
              <a:spLocks/>
            </p:cNvSpPr>
            <p:nvPr/>
          </p:nvSpPr>
          <p:spPr bwMode="auto">
            <a:xfrm>
              <a:off x="2749" y="1913"/>
              <a:ext cx="82" cy="8"/>
            </a:xfrm>
            <a:custGeom>
              <a:avLst/>
              <a:gdLst>
                <a:gd name="T0" fmla="*/ 0 w 82"/>
                <a:gd name="T1" fmla="*/ 0 h 8"/>
                <a:gd name="T2" fmla="*/ 0 w 82"/>
                <a:gd name="T3" fmla="*/ 0 h 8"/>
                <a:gd name="T4" fmla="*/ 0 w 82"/>
                <a:gd name="T5" fmla="*/ 8 h 8"/>
                <a:gd name="T6" fmla="*/ 82 w 82"/>
                <a:gd name="T7" fmla="*/ 8 h 8"/>
                <a:gd name="T8" fmla="*/ 82 w 82"/>
                <a:gd name="T9" fmla="*/ 0 h 8"/>
                <a:gd name="T10" fmla="*/ 0 w 82"/>
                <a:gd name="T11" fmla="*/ 0 h 8"/>
                <a:gd name="T12" fmla="*/ 0 60000 65536"/>
                <a:gd name="T13" fmla="*/ 0 60000 65536"/>
                <a:gd name="T14" fmla="*/ 0 60000 65536"/>
                <a:gd name="T15" fmla="*/ 0 60000 65536"/>
                <a:gd name="T16" fmla="*/ 0 60000 65536"/>
                <a:gd name="T17" fmla="*/ 0 60000 65536"/>
                <a:gd name="T18" fmla="*/ 0 w 82"/>
                <a:gd name="T19" fmla="*/ 0 h 8"/>
                <a:gd name="T20" fmla="*/ 82 w 82"/>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 h="8">
                  <a:moveTo>
                    <a:pt x="0" y="0"/>
                  </a:moveTo>
                  <a:lnTo>
                    <a:pt x="0" y="0"/>
                  </a:lnTo>
                  <a:lnTo>
                    <a:pt x="0" y="8"/>
                  </a:lnTo>
                  <a:lnTo>
                    <a:pt x="82" y="8"/>
                  </a:lnTo>
                  <a:lnTo>
                    <a:pt x="82"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Rectangle 22">
              <a:extLst>
                <a:ext uri="{FF2B5EF4-FFF2-40B4-BE49-F238E27FC236}">
                  <a16:creationId xmlns:a16="http://schemas.microsoft.com/office/drawing/2014/main" id="{BE115B4A-307D-4762-800C-7119BAC1E360}"/>
                </a:ext>
              </a:extLst>
            </p:cNvPr>
            <p:cNvSpPr>
              <a:spLocks noChangeArrowheads="1"/>
            </p:cNvSpPr>
            <p:nvPr/>
          </p:nvSpPr>
          <p:spPr bwMode="auto">
            <a:xfrm>
              <a:off x="2855" y="1913"/>
              <a:ext cx="6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5" name="Freeform 23">
              <a:extLst>
                <a:ext uri="{FF2B5EF4-FFF2-40B4-BE49-F238E27FC236}">
                  <a16:creationId xmlns:a16="http://schemas.microsoft.com/office/drawing/2014/main" id="{04871129-83D6-4F7C-B227-EB69F6CD39AF}"/>
                </a:ext>
              </a:extLst>
            </p:cNvPr>
            <p:cNvSpPr>
              <a:spLocks/>
            </p:cNvSpPr>
            <p:nvPr/>
          </p:nvSpPr>
          <p:spPr bwMode="auto">
            <a:xfrm>
              <a:off x="2947" y="1913"/>
              <a:ext cx="84" cy="8"/>
            </a:xfrm>
            <a:custGeom>
              <a:avLst/>
              <a:gdLst>
                <a:gd name="T0" fmla="*/ 0 w 84"/>
                <a:gd name="T1" fmla="*/ 0 h 8"/>
                <a:gd name="T2" fmla="*/ 0 w 84"/>
                <a:gd name="T3" fmla="*/ 8 h 8"/>
                <a:gd name="T4" fmla="*/ 82 w 84"/>
                <a:gd name="T5" fmla="*/ 8 h 8"/>
                <a:gd name="T6" fmla="*/ 82 w 84"/>
                <a:gd name="T7" fmla="*/ 8 h 8"/>
                <a:gd name="T8" fmla="*/ 84 w 84"/>
                <a:gd name="T9" fmla="*/ 0 h 8"/>
                <a:gd name="T10" fmla="*/ 0 w 84"/>
                <a:gd name="T11" fmla="*/ 0 h 8"/>
                <a:gd name="T12" fmla="*/ 0 60000 65536"/>
                <a:gd name="T13" fmla="*/ 0 60000 65536"/>
                <a:gd name="T14" fmla="*/ 0 60000 65536"/>
                <a:gd name="T15" fmla="*/ 0 60000 65536"/>
                <a:gd name="T16" fmla="*/ 0 60000 65536"/>
                <a:gd name="T17" fmla="*/ 0 60000 65536"/>
                <a:gd name="T18" fmla="*/ 0 w 84"/>
                <a:gd name="T19" fmla="*/ 0 h 8"/>
                <a:gd name="T20" fmla="*/ 84 w 84"/>
                <a:gd name="T21" fmla="*/ 8 h 8"/>
              </a:gdLst>
              <a:ahLst/>
              <a:cxnLst>
                <a:cxn ang="T12">
                  <a:pos x="T0" y="T1"/>
                </a:cxn>
                <a:cxn ang="T13">
                  <a:pos x="T2" y="T3"/>
                </a:cxn>
                <a:cxn ang="T14">
                  <a:pos x="T4" y="T5"/>
                </a:cxn>
                <a:cxn ang="T15">
                  <a:pos x="T6" y="T7"/>
                </a:cxn>
                <a:cxn ang="T16">
                  <a:pos x="T8" y="T9"/>
                </a:cxn>
                <a:cxn ang="T17">
                  <a:pos x="T10" y="T11"/>
                </a:cxn>
              </a:cxnLst>
              <a:rect l="T18" t="T19" r="T20" b="T21"/>
              <a:pathLst>
                <a:path w="84" h="8">
                  <a:moveTo>
                    <a:pt x="0" y="0"/>
                  </a:moveTo>
                  <a:lnTo>
                    <a:pt x="0" y="8"/>
                  </a:lnTo>
                  <a:lnTo>
                    <a:pt x="82" y="8"/>
                  </a:lnTo>
                  <a:lnTo>
                    <a:pt x="84"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34744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Extirpation (C)</a:t>
            </a:r>
          </a:p>
        </p:txBody>
      </p:sp>
      <p:graphicFrame>
        <p:nvGraphicFramePr>
          <p:cNvPr id="6" name="Content Placeholder 4">
            <a:extLst>
              <a:ext uri="{FF2B5EF4-FFF2-40B4-BE49-F238E27FC236}">
                <a16:creationId xmlns:a16="http://schemas.microsoft.com/office/drawing/2014/main" id="{BC9A49DB-77B9-4037-B498-2FBF81AE7263}"/>
              </a:ext>
            </a:extLst>
          </p:cNvPr>
          <p:cNvGraphicFramePr>
            <a:graphicFrameLocks/>
          </p:cNvGraphicFramePr>
          <p:nvPr>
            <p:extLst>
              <p:ext uri="{D42A27DB-BD31-4B8C-83A1-F6EECF244321}">
                <p14:modId xmlns:p14="http://schemas.microsoft.com/office/powerpoint/2010/main" val="3348868974"/>
              </p:ext>
            </p:extLst>
          </p:nvPr>
        </p:nvGraphicFramePr>
        <p:xfrm>
          <a:off x="535172" y="1188210"/>
          <a:ext cx="11383925" cy="5047592"/>
        </p:xfrm>
        <a:graphic>
          <a:graphicData uri="http://schemas.openxmlformats.org/drawingml/2006/table">
            <a:tbl>
              <a:tblPr firstRow="1">
                <a:tableStyleId>{21E4AEA4-8DFA-4A89-87EB-49C32662AFE0}</a:tableStyleId>
              </a:tblPr>
              <a:tblGrid>
                <a:gridCol w="2474766">
                  <a:extLst>
                    <a:ext uri="{9D8B030D-6E8A-4147-A177-3AD203B41FA5}">
                      <a16:colId xmlns:a16="http://schemas.microsoft.com/office/drawing/2014/main" val="20000"/>
                    </a:ext>
                  </a:extLst>
                </a:gridCol>
                <a:gridCol w="2276785">
                  <a:extLst>
                    <a:ext uri="{9D8B030D-6E8A-4147-A177-3AD203B41FA5}">
                      <a16:colId xmlns:a16="http://schemas.microsoft.com/office/drawing/2014/main" val="20001"/>
                    </a:ext>
                  </a:extLst>
                </a:gridCol>
                <a:gridCol w="6632374">
                  <a:extLst>
                    <a:ext uri="{9D8B030D-6E8A-4147-A177-3AD203B41FA5}">
                      <a16:colId xmlns:a16="http://schemas.microsoft.com/office/drawing/2014/main" val="20002"/>
                    </a:ext>
                  </a:extLst>
                </a:gridCol>
              </a:tblGrid>
              <a:tr h="53426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Extirpation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C</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Definition</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Taking or cutting out solid matter from a body part</a:t>
                      </a:r>
                      <a:endParaRPr kumimoji="0" lang="en-US" sz="2400" b="1" i="0" u="none" strike="noStrike" cap="none" normalizeH="0" baseline="0" dirty="0">
                        <a:ln>
                          <a:noFill/>
                        </a:ln>
                        <a:solidFill>
                          <a:srgbClr val="FFFFFF"/>
                        </a:solidFill>
                        <a:effectLst/>
                        <a:latin typeface="Times" pitchFamily="-1" charset="0"/>
                        <a:ea typeface="Calibri" pitchFamily="-1" charset="0"/>
                        <a:cs typeface="Calibri" pitchFamily="-1" charset="0"/>
                      </a:endParaRPr>
                    </a:p>
                  </a:txBody>
                  <a:tcPr marL="68580" marR="68580" marT="0" marB="0" horzOverflow="overflow">
                    <a:solidFill>
                      <a:srgbClr val="0070C0"/>
                    </a:solidFill>
                  </a:tcPr>
                </a:tc>
                <a:extLst>
                  <a:ext uri="{0D108BD9-81ED-4DB2-BD59-A6C34878D82A}">
                    <a16:rowId xmlns:a16="http://schemas.microsoft.com/office/drawing/2014/main" val="10000"/>
                  </a:ext>
                </a:extLst>
              </a:tr>
              <a:tr h="321103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Explanation</a:t>
                      </a:r>
                      <a:endParaRPr kumimoji="0" lang="en-US" sz="2400" b="0" i="0" u="none" strike="noStrike" cap="none" normalizeH="0" baseline="0" dirty="0">
                        <a:ln>
                          <a:noFill/>
                        </a:ln>
                        <a:solidFill>
                          <a:srgbClr val="000000"/>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The solid matter may be an abnormal byproduct of a biological function or a foreign body; it may be imbedded in a body part, or in the lumen of a tubular body part. The solid matter may or may not have been previously broken into pieces.</a:t>
                      </a:r>
                      <a:endParaRPr kumimoji="0" lang="en-US" sz="2400" b="0" i="0" u="none" strike="noStrike" cap="none" normalizeH="0" baseline="0" dirty="0">
                        <a:ln>
                          <a:noFill/>
                        </a:ln>
                        <a:solidFill>
                          <a:srgbClr val="000000"/>
                        </a:solidFill>
                        <a:effectLst/>
                        <a:latin typeface="Times" pitchFamily="-1" charset="0"/>
                        <a:ea typeface="Times New Roman" pitchFamily="-1" charset="0"/>
                        <a:cs typeface="Times New Roman" pitchFamily="-1"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1"/>
                  </a:ext>
                </a:extLst>
              </a:tr>
              <a:tr h="130229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Examples</a:t>
                      </a:r>
                      <a:endParaRPr kumimoji="0" lang="en-US" sz="2400" b="0" i="0" u="none" strike="noStrike" cap="none" normalizeH="0" baseline="0">
                        <a:ln>
                          <a:noFill/>
                        </a:ln>
                        <a:solidFill>
                          <a:srgbClr val="000000"/>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Thrombectomy, endarterectomy, choledocholithotomy, excision foreign body</a:t>
                      </a:r>
                      <a:endParaRPr kumimoji="0" lang="en-US" sz="2400" b="0" i="0" u="none" strike="noStrike" cap="none" normalizeH="0" baseline="0" dirty="0">
                        <a:ln>
                          <a:noFill/>
                        </a:ln>
                        <a:solidFill>
                          <a:srgbClr val="000000"/>
                        </a:solidFill>
                        <a:effectLst/>
                        <a:latin typeface="Times" pitchFamily="-1" charset="0"/>
                        <a:ea typeface="Calibri" pitchFamily="-1" charset="0"/>
                        <a:cs typeface="Calibri" pitchFamily="-1"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7" name="Picture 6">
            <a:extLst>
              <a:ext uri="{FF2B5EF4-FFF2-40B4-BE49-F238E27FC236}">
                <a16:creationId xmlns:a16="http://schemas.microsoft.com/office/drawing/2014/main" id="{CA3E19C7-AE45-483B-8CFC-17E7A4B5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72" y="1188210"/>
            <a:ext cx="2476829" cy="3766562"/>
          </a:xfrm>
          <a:prstGeom prst="rect">
            <a:avLst/>
          </a:prstGeom>
          <a:solidFill>
            <a:schemeClr val="accent1">
              <a:lumMod val="75000"/>
            </a:schemeClr>
          </a:solidFill>
          <a:ln>
            <a:noFill/>
          </a:ln>
        </p:spPr>
      </p:pic>
    </p:spTree>
    <p:extLst>
      <p:ext uri="{BB962C8B-B14F-4D97-AF65-F5344CB8AC3E}">
        <p14:creationId xmlns:p14="http://schemas.microsoft.com/office/powerpoint/2010/main" val="1192859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Transfer (X)</a:t>
            </a:r>
          </a:p>
        </p:txBody>
      </p:sp>
      <p:sp>
        <p:nvSpPr>
          <p:cNvPr id="4" name="Content Placeholder 2">
            <a:extLst>
              <a:ext uri="{FF2B5EF4-FFF2-40B4-BE49-F238E27FC236}">
                <a16:creationId xmlns:a16="http://schemas.microsoft.com/office/drawing/2014/main" id="{F1B6E032-4591-4AEB-9985-C5576D8B17CA}"/>
              </a:ext>
            </a:extLst>
          </p:cNvPr>
          <p:cNvSpPr>
            <a:spLocks noGrp="1"/>
          </p:cNvSpPr>
          <p:nvPr>
            <p:ph sz="half" idx="1"/>
          </p:nvPr>
        </p:nvSpPr>
        <p:spPr>
          <a:xfrm>
            <a:off x="4711461" y="1929327"/>
            <a:ext cx="5410200" cy="4419600"/>
          </a:xfrm>
          <a:solidFill>
            <a:schemeClr val="accent1">
              <a:lumMod val="75000"/>
            </a:schemeClr>
          </a:solidFill>
        </p:spPr>
        <p:txBody>
          <a:bodyPr/>
          <a:lstStyle/>
          <a:p>
            <a:pPr>
              <a:buFontTx/>
              <a:buNone/>
            </a:pPr>
            <a:r>
              <a:rPr lang="en-US" altLang="en-US" sz="2400" dirty="0">
                <a:ea typeface="ＭＳ Ｐゴシック" panose="020B0600070205080204" pitchFamily="34" charset="-128"/>
              </a:rPr>
              <a:t>	The root operation </a:t>
            </a:r>
            <a:r>
              <a:rPr lang="en-US" altLang="en-US" sz="2400" b="1" dirty="0">
                <a:ea typeface="ＭＳ Ｐゴシック" panose="020B0600070205080204" pitchFamily="34" charset="-128"/>
              </a:rPr>
              <a:t>Transfer</a:t>
            </a:r>
            <a:r>
              <a:rPr lang="en-US" altLang="en-US" sz="2400" dirty="0">
                <a:ea typeface="ＭＳ Ｐゴシック" panose="020B0600070205080204" pitchFamily="34" charset="-128"/>
              </a:rPr>
              <a:t> is used to represent procedures where a body part is moved to another location without disrupting its vascular and nervous supply. In the body systems that classify the subcutaneous tissue, fascia, and muscle body parts, a qualifier is used to specify when more than one tissue layer was used in the transfer procedure, such as </a:t>
            </a:r>
            <a:r>
              <a:rPr lang="en-US" altLang="en-US" sz="2400" dirty="0" err="1">
                <a:ea typeface="ＭＳ Ｐゴシック" panose="020B0600070205080204" pitchFamily="34" charset="-128"/>
              </a:rPr>
              <a:t>musculocutaneus</a:t>
            </a:r>
            <a:r>
              <a:rPr lang="en-US" altLang="en-US" sz="2400" dirty="0">
                <a:ea typeface="ＭＳ Ｐゴシック" panose="020B0600070205080204" pitchFamily="34" charset="-128"/>
              </a:rPr>
              <a:t> flap transfer.  </a:t>
            </a:r>
          </a:p>
          <a:p>
            <a:endParaRPr lang="en-US" altLang="en-US" dirty="0">
              <a:ea typeface="ＭＳ Ｐゴシック" panose="020B0600070205080204" pitchFamily="34" charset="-128"/>
            </a:endParaRPr>
          </a:p>
        </p:txBody>
      </p:sp>
      <p:grpSp>
        <p:nvGrpSpPr>
          <p:cNvPr id="5" name="Group 5">
            <a:extLst>
              <a:ext uri="{FF2B5EF4-FFF2-40B4-BE49-F238E27FC236}">
                <a16:creationId xmlns:a16="http://schemas.microsoft.com/office/drawing/2014/main" id="{46290663-3A1C-4481-BBDD-3D10F25D9D9E}"/>
              </a:ext>
            </a:extLst>
          </p:cNvPr>
          <p:cNvGrpSpPr>
            <a:grpSpLocks noGrp="1" noChangeAspect="1"/>
          </p:cNvGrpSpPr>
          <p:nvPr/>
        </p:nvGrpSpPr>
        <p:grpSpPr bwMode="auto">
          <a:xfrm>
            <a:off x="1132937" y="1680599"/>
            <a:ext cx="2514600" cy="3930650"/>
            <a:chOff x="2309" y="1611"/>
            <a:chExt cx="1142" cy="1098"/>
          </a:xfrm>
        </p:grpSpPr>
        <p:sp>
          <p:nvSpPr>
            <p:cNvPr id="6" name="AutoShape 4">
              <a:extLst>
                <a:ext uri="{FF2B5EF4-FFF2-40B4-BE49-F238E27FC236}">
                  <a16:creationId xmlns:a16="http://schemas.microsoft.com/office/drawing/2014/main" id="{493F1401-F760-4FC0-970E-95ED26067C98}"/>
                </a:ext>
              </a:extLst>
            </p:cNvPr>
            <p:cNvSpPr>
              <a:spLocks noChangeAspect="1" noChangeArrowheads="1" noTextEdit="1"/>
            </p:cNvSpPr>
            <p:nvPr/>
          </p:nvSpPr>
          <p:spPr bwMode="auto">
            <a:xfrm>
              <a:off x="2309" y="1611"/>
              <a:ext cx="1142"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6">
              <a:extLst>
                <a:ext uri="{FF2B5EF4-FFF2-40B4-BE49-F238E27FC236}">
                  <a16:creationId xmlns:a16="http://schemas.microsoft.com/office/drawing/2014/main" id="{C415538F-D22D-4D5C-895C-188F1729CBB7}"/>
                </a:ext>
              </a:extLst>
            </p:cNvPr>
            <p:cNvSpPr>
              <a:spLocks/>
            </p:cNvSpPr>
            <p:nvPr/>
          </p:nvSpPr>
          <p:spPr bwMode="auto">
            <a:xfrm>
              <a:off x="2313" y="1831"/>
              <a:ext cx="1128" cy="874"/>
            </a:xfrm>
            <a:custGeom>
              <a:avLst/>
              <a:gdLst>
                <a:gd name="T0" fmla="*/ 1128 w 1128"/>
                <a:gd name="T1" fmla="*/ 726 h 874"/>
                <a:gd name="T2" fmla="*/ 96 w 1128"/>
                <a:gd name="T3" fmla="*/ 874 h 874"/>
                <a:gd name="T4" fmla="*/ 0 w 1128"/>
                <a:gd name="T5" fmla="*/ 150 h 874"/>
                <a:gd name="T6" fmla="*/ 1026 w 1128"/>
                <a:gd name="T7" fmla="*/ 0 h 874"/>
                <a:gd name="T8" fmla="*/ 1128 w 1128"/>
                <a:gd name="T9" fmla="*/ 726 h 874"/>
                <a:gd name="T10" fmla="*/ 0 60000 65536"/>
                <a:gd name="T11" fmla="*/ 0 60000 65536"/>
                <a:gd name="T12" fmla="*/ 0 60000 65536"/>
                <a:gd name="T13" fmla="*/ 0 60000 65536"/>
                <a:gd name="T14" fmla="*/ 0 60000 65536"/>
                <a:gd name="T15" fmla="*/ 0 w 1128"/>
                <a:gd name="T16" fmla="*/ 0 h 874"/>
                <a:gd name="T17" fmla="*/ 1128 w 1128"/>
                <a:gd name="T18" fmla="*/ 874 h 874"/>
              </a:gdLst>
              <a:ahLst/>
              <a:cxnLst>
                <a:cxn ang="T10">
                  <a:pos x="T0" y="T1"/>
                </a:cxn>
                <a:cxn ang="T11">
                  <a:pos x="T2" y="T3"/>
                </a:cxn>
                <a:cxn ang="T12">
                  <a:pos x="T4" y="T5"/>
                </a:cxn>
                <a:cxn ang="T13">
                  <a:pos x="T6" y="T7"/>
                </a:cxn>
                <a:cxn ang="T14">
                  <a:pos x="T8" y="T9"/>
                </a:cxn>
              </a:cxnLst>
              <a:rect l="T15" t="T16" r="T17" b="T18"/>
              <a:pathLst>
                <a:path w="1128" h="874">
                  <a:moveTo>
                    <a:pt x="1128" y="726"/>
                  </a:moveTo>
                  <a:lnTo>
                    <a:pt x="96" y="874"/>
                  </a:lnTo>
                  <a:lnTo>
                    <a:pt x="0" y="150"/>
                  </a:lnTo>
                  <a:lnTo>
                    <a:pt x="1026" y="0"/>
                  </a:lnTo>
                  <a:lnTo>
                    <a:pt x="1128" y="72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a:extLst>
                <a:ext uri="{FF2B5EF4-FFF2-40B4-BE49-F238E27FC236}">
                  <a16:creationId xmlns:a16="http://schemas.microsoft.com/office/drawing/2014/main" id="{0633148E-75CE-4D4D-92D0-2887F4EC78F8}"/>
                </a:ext>
              </a:extLst>
            </p:cNvPr>
            <p:cNvSpPr>
              <a:spLocks/>
            </p:cNvSpPr>
            <p:nvPr/>
          </p:nvSpPr>
          <p:spPr bwMode="auto">
            <a:xfrm>
              <a:off x="2313" y="1815"/>
              <a:ext cx="1133" cy="876"/>
            </a:xfrm>
            <a:custGeom>
              <a:avLst/>
              <a:gdLst/>
              <a:ahLst/>
              <a:cxnLst>
                <a:cxn ang="0">
                  <a:pos x="1134" y="728"/>
                </a:cxn>
                <a:cxn ang="0">
                  <a:pos x="102" y="876"/>
                </a:cxn>
                <a:cxn ang="0">
                  <a:pos x="0" y="146"/>
                </a:cxn>
                <a:cxn ang="0">
                  <a:pos x="1032" y="0"/>
                </a:cxn>
                <a:cxn ang="0">
                  <a:pos x="1134" y="728"/>
                </a:cxn>
              </a:cxnLst>
              <a:rect l="0" t="0" r="r" b="b"/>
              <a:pathLst>
                <a:path w="1134" h="876">
                  <a:moveTo>
                    <a:pt x="1134" y="728"/>
                  </a:moveTo>
                  <a:lnTo>
                    <a:pt x="102" y="876"/>
                  </a:lnTo>
                  <a:lnTo>
                    <a:pt x="0" y="146"/>
                  </a:lnTo>
                  <a:lnTo>
                    <a:pt x="1032" y="0"/>
                  </a:lnTo>
                  <a:lnTo>
                    <a:pt x="1134" y="728"/>
                  </a:lnTo>
                  <a:close/>
                </a:path>
              </a:pathLst>
            </a:custGeom>
            <a:solidFill>
              <a:srgbClr val="FFC000"/>
            </a:solidFill>
            <a:ln w="9525">
              <a:noFill/>
              <a:round/>
              <a:headEnd/>
              <a:tailEnd/>
            </a:ln>
          </p:spPr>
          <p:txBody>
            <a:bodyPr/>
            <a:lstStyle/>
            <a:p>
              <a:pPr eaLnBrk="0" hangingPunct="0">
                <a:defRPr/>
              </a:pPr>
              <a:endParaRPr lang="en-US" dirty="0">
                <a:solidFill>
                  <a:srgbClr val="000000"/>
                </a:solidFill>
                <a:latin typeface="Arial" charset="0"/>
                <a:ea typeface="ＭＳ Ｐゴシック" pitchFamily="34" charset="-128"/>
                <a:cs typeface="+mn-cs"/>
              </a:endParaRPr>
            </a:p>
          </p:txBody>
        </p:sp>
        <p:sp>
          <p:nvSpPr>
            <p:cNvPr id="9" name="Freeform 8">
              <a:extLst>
                <a:ext uri="{FF2B5EF4-FFF2-40B4-BE49-F238E27FC236}">
                  <a16:creationId xmlns:a16="http://schemas.microsoft.com/office/drawing/2014/main" id="{0D53135D-85A7-4260-842F-1E7259F3B929}"/>
                </a:ext>
              </a:extLst>
            </p:cNvPr>
            <p:cNvSpPr>
              <a:spLocks/>
            </p:cNvSpPr>
            <p:nvPr/>
          </p:nvSpPr>
          <p:spPr bwMode="auto">
            <a:xfrm>
              <a:off x="2959" y="2555"/>
              <a:ext cx="404" cy="88"/>
            </a:xfrm>
            <a:custGeom>
              <a:avLst/>
              <a:gdLst>
                <a:gd name="T0" fmla="*/ 404 w 404"/>
                <a:gd name="T1" fmla="*/ 0 h 88"/>
                <a:gd name="T2" fmla="*/ 0 w 404"/>
                <a:gd name="T3" fmla="*/ 58 h 88"/>
                <a:gd name="T4" fmla="*/ 396 w 404"/>
                <a:gd name="T5" fmla="*/ 88 h 88"/>
                <a:gd name="T6" fmla="*/ 404 w 404"/>
                <a:gd name="T7" fmla="*/ 0 h 88"/>
                <a:gd name="T8" fmla="*/ 0 60000 65536"/>
                <a:gd name="T9" fmla="*/ 0 60000 65536"/>
                <a:gd name="T10" fmla="*/ 0 60000 65536"/>
                <a:gd name="T11" fmla="*/ 0 60000 65536"/>
                <a:gd name="T12" fmla="*/ 0 w 404"/>
                <a:gd name="T13" fmla="*/ 0 h 88"/>
                <a:gd name="T14" fmla="*/ 404 w 404"/>
                <a:gd name="T15" fmla="*/ 88 h 88"/>
              </a:gdLst>
              <a:ahLst/>
              <a:cxnLst>
                <a:cxn ang="T8">
                  <a:pos x="T0" y="T1"/>
                </a:cxn>
                <a:cxn ang="T9">
                  <a:pos x="T2" y="T3"/>
                </a:cxn>
                <a:cxn ang="T10">
                  <a:pos x="T4" y="T5"/>
                </a:cxn>
                <a:cxn ang="T11">
                  <a:pos x="T6" y="T7"/>
                </a:cxn>
              </a:cxnLst>
              <a:rect l="T12" t="T13" r="T14" b="T15"/>
              <a:pathLst>
                <a:path w="404" h="88">
                  <a:moveTo>
                    <a:pt x="404" y="0"/>
                  </a:moveTo>
                  <a:lnTo>
                    <a:pt x="0" y="58"/>
                  </a:lnTo>
                  <a:lnTo>
                    <a:pt x="396" y="88"/>
                  </a:lnTo>
                  <a:lnTo>
                    <a:pt x="404" y="0"/>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a:extLst>
                <a:ext uri="{FF2B5EF4-FFF2-40B4-BE49-F238E27FC236}">
                  <a16:creationId xmlns:a16="http://schemas.microsoft.com/office/drawing/2014/main" id="{A46D03A4-96C7-4B8A-9DA0-42C7676BD839}"/>
                </a:ext>
              </a:extLst>
            </p:cNvPr>
            <p:cNvSpPr>
              <a:spLocks/>
            </p:cNvSpPr>
            <p:nvPr/>
          </p:nvSpPr>
          <p:spPr bwMode="auto">
            <a:xfrm>
              <a:off x="2355" y="2377"/>
              <a:ext cx="46" cy="200"/>
            </a:xfrm>
            <a:custGeom>
              <a:avLst/>
              <a:gdLst>
                <a:gd name="T0" fmla="*/ 0 w 46"/>
                <a:gd name="T1" fmla="*/ 196 h 200"/>
                <a:gd name="T2" fmla="*/ 46 w 46"/>
                <a:gd name="T3" fmla="*/ 200 h 200"/>
                <a:gd name="T4" fmla="*/ 18 w 46"/>
                <a:gd name="T5" fmla="*/ 0 h 200"/>
                <a:gd name="T6" fmla="*/ 0 w 46"/>
                <a:gd name="T7" fmla="*/ 196 h 200"/>
                <a:gd name="T8" fmla="*/ 0 60000 65536"/>
                <a:gd name="T9" fmla="*/ 0 60000 65536"/>
                <a:gd name="T10" fmla="*/ 0 60000 65536"/>
                <a:gd name="T11" fmla="*/ 0 60000 65536"/>
                <a:gd name="T12" fmla="*/ 0 w 46"/>
                <a:gd name="T13" fmla="*/ 0 h 200"/>
                <a:gd name="T14" fmla="*/ 46 w 46"/>
                <a:gd name="T15" fmla="*/ 200 h 200"/>
              </a:gdLst>
              <a:ahLst/>
              <a:cxnLst>
                <a:cxn ang="T8">
                  <a:pos x="T0" y="T1"/>
                </a:cxn>
                <a:cxn ang="T9">
                  <a:pos x="T2" y="T3"/>
                </a:cxn>
                <a:cxn ang="T10">
                  <a:pos x="T4" y="T5"/>
                </a:cxn>
                <a:cxn ang="T11">
                  <a:pos x="T6" y="T7"/>
                </a:cxn>
              </a:cxnLst>
              <a:rect l="T12" t="T13" r="T14" b="T15"/>
              <a:pathLst>
                <a:path w="46" h="200">
                  <a:moveTo>
                    <a:pt x="0" y="196"/>
                  </a:moveTo>
                  <a:lnTo>
                    <a:pt x="46" y="200"/>
                  </a:lnTo>
                  <a:lnTo>
                    <a:pt x="18" y="0"/>
                  </a:lnTo>
                  <a:lnTo>
                    <a:pt x="0" y="196"/>
                  </a:lnTo>
                  <a:close/>
                </a:path>
              </a:pathLst>
            </a:custGeom>
            <a:solidFill>
              <a:srgbClr val="C2C8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90DD18C9-FB36-4911-B312-22F4B3F11B52}"/>
                </a:ext>
              </a:extLst>
            </p:cNvPr>
            <p:cNvSpPr>
              <a:spLocks/>
            </p:cNvSpPr>
            <p:nvPr/>
          </p:nvSpPr>
          <p:spPr bwMode="auto">
            <a:xfrm>
              <a:off x="2373" y="1869"/>
              <a:ext cx="1040" cy="740"/>
            </a:xfrm>
            <a:custGeom>
              <a:avLst/>
              <a:gdLst>
                <a:gd name="T0" fmla="*/ 1040 w 1040"/>
                <a:gd name="T1" fmla="*/ 412 h 740"/>
                <a:gd name="T2" fmla="*/ 986 w 1040"/>
                <a:gd name="T3" fmla="*/ 30 h 740"/>
                <a:gd name="T4" fmla="*/ 588 w 1040"/>
                <a:gd name="T5" fmla="*/ 0 h 740"/>
                <a:gd name="T6" fmla="*/ 38 w 1040"/>
                <a:gd name="T7" fmla="*/ 80 h 740"/>
                <a:gd name="T8" fmla="*/ 0 w 1040"/>
                <a:gd name="T9" fmla="*/ 496 h 740"/>
                <a:gd name="T10" fmla="*/ 28 w 1040"/>
                <a:gd name="T11" fmla="*/ 698 h 740"/>
                <a:gd name="T12" fmla="*/ 610 w 1040"/>
                <a:gd name="T13" fmla="*/ 740 h 740"/>
                <a:gd name="T14" fmla="*/ 1014 w 1040"/>
                <a:gd name="T15" fmla="*/ 684 h 740"/>
                <a:gd name="T16" fmla="*/ 1040 w 1040"/>
                <a:gd name="T17" fmla="*/ 412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0"/>
                <a:gd name="T28" fmla="*/ 0 h 740"/>
                <a:gd name="T29" fmla="*/ 1040 w 1040"/>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0" h="740">
                  <a:moveTo>
                    <a:pt x="1040" y="412"/>
                  </a:moveTo>
                  <a:lnTo>
                    <a:pt x="986" y="30"/>
                  </a:lnTo>
                  <a:lnTo>
                    <a:pt x="588" y="0"/>
                  </a:lnTo>
                  <a:lnTo>
                    <a:pt x="38" y="80"/>
                  </a:lnTo>
                  <a:lnTo>
                    <a:pt x="0" y="496"/>
                  </a:lnTo>
                  <a:lnTo>
                    <a:pt x="28" y="698"/>
                  </a:lnTo>
                  <a:lnTo>
                    <a:pt x="610" y="740"/>
                  </a:lnTo>
                  <a:lnTo>
                    <a:pt x="1014" y="684"/>
                  </a:lnTo>
                  <a:lnTo>
                    <a:pt x="1040" y="412"/>
                  </a:lnTo>
                  <a:close/>
                </a:path>
              </a:pathLst>
            </a:custGeom>
            <a:solidFill>
              <a:srgbClr val="DBDB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F73A9BE4-65AC-4156-AA7C-4FC2F6997863}"/>
                </a:ext>
              </a:extLst>
            </p:cNvPr>
            <p:cNvSpPr>
              <a:spLocks/>
            </p:cNvSpPr>
            <p:nvPr/>
          </p:nvSpPr>
          <p:spPr bwMode="auto">
            <a:xfrm>
              <a:off x="2367" y="1821"/>
              <a:ext cx="1079" cy="812"/>
            </a:xfrm>
            <a:custGeom>
              <a:avLst/>
              <a:gdLst/>
              <a:ahLst/>
              <a:cxnLst>
                <a:cxn ang="0">
                  <a:pos x="1024" y="812"/>
                </a:cxn>
                <a:cxn ang="0">
                  <a:pos x="0" y="734"/>
                </a:cxn>
                <a:cxn ang="0">
                  <a:pos x="52" y="0"/>
                </a:cxn>
                <a:cxn ang="0">
                  <a:pos x="1078" y="78"/>
                </a:cxn>
                <a:cxn ang="0">
                  <a:pos x="1024" y="812"/>
                </a:cxn>
              </a:cxnLst>
              <a:rect l="0" t="0" r="r" b="b"/>
              <a:pathLst>
                <a:path w="1078" h="812">
                  <a:moveTo>
                    <a:pt x="1024" y="812"/>
                  </a:moveTo>
                  <a:lnTo>
                    <a:pt x="0" y="734"/>
                  </a:lnTo>
                  <a:lnTo>
                    <a:pt x="52" y="0"/>
                  </a:lnTo>
                  <a:lnTo>
                    <a:pt x="1078" y="78"/>
                  </a:lnTo>
                  <a:lnTo>
                    <a:pt x="1024" y="812"/>
                  </a:lnTo>
                  <a:close/>
                </a:path>
              </a:pathLst>
            </a:custGeom>
            <a:solidFill>
              <a:schemeClr val="accent4">
                <a:lumMod val="40000"/>
                <a:lumOff val="60000"/>
              </a:schemeClr>
            </a:solidFill>
            <a:ln w="9525">
              <a:noFill/>
              <a:round/>
              <a:headEnd/>
              <a:tailEnd/>
            </a:ln>
          </p:spPr>
          <p:txBody>
            <a:bodyPr tIns="365760"/>
            <a:lstStyle/>
            <a:p>
              <a:pPr eaLnBrk="0" hangingPunct="0">
                <a:defRPr/>
              </a:pPr>
              <a:endParaRPr lang="en-US" sz="2000" b="1" dirty="0">
                <a:solidFill>
                  <a:srgbClr val="000000"/>
                </a:solidFill>
                <a:ea typeface="ＭＳ Ｐゴシック" pitchFamily="34" charset="-128"/>
              </a:endParaRPr>
            </a:p>
            <a:p>
              <a:pPr eaLnBrk="0" hangingPunct="0">
                <a:defRPr/>
              </a:pPr>
              <a:r>
                <a:rPr lang="en-US" sz="2000" b="1" dirty="0">
                  <a:solidFill>
                    <a:srgbClr val="000000"/>
                  </a:solidFill>
                  <a:ea typeface="ＭＳ Ｐゴシック" pitchFamily="34" charset="-128"/>
                </a:rPr>
                <a:t>Coding Note: Free grafts </a:t>
              </a:r>
              <a:r>
                <a:rPr lang="en-US" sz="2000" dirty="0">
                  <a:solidFill>
                    <a:srgbClr val="000000"/>
                  </a:solidFill>
                  <a:ea typeface="ＭＳ Ｐゴシック" pitchFamily="34" charset="-128"/>
                </a:rPr>
                <a:t>are coded to the root operation of </a:t>
              </a:r>
              <a:r>
                <a:rPr lang="en-US" sz="2000" b="1" dirty="0">
                  <a:solidFill>
                    <a:srgbClr val="000000"/>
                  </a:solidFill>
                  <a:ea typeface="ＭＳ Ｐゴシック" pitchFamily="34" charset="-128"/>
                </a:rPr>
                <a:t>Replacement</a:t>
              </a:r>
              <a:r>
                <a:rPr lang="en-US" sz="2000" dirty="0">
                  <a:solidFill>
                    <a:srgbClr val="000000"/>
                  </a:solidFill>
                  <a:ea typeface="ＭＳ Ｐゴシック" pitchFamily="34" charset="-128"/>
                </a:rPr>
                <a:t> </a:t>
              </a:r>
            </a:p>
          </p:txBody>
        </p:sp>
        <p:sp>
          <p:nvSpPr>
            <p:cNvPr id="13" name="Freeform 12">
              <a:extLst>
                <a:ext uri="{FF2B5EF4-FFF2-40B4-BE49-F238E27FC236}">
                  <a16:creationId xmlns:a16="http://schemas.microsoft.com/office/drawing/2014/main" id="{515F9C6C-7975-4405-8E37-2C3CF9822048}"/>
                </a:ext>
              </a:extLst>
            </p:cNvPr>
            <p:cNvSpPr>
              <a:spLocks/>
            </p:cNvSpPr>
            <p:nvPr/>
          </p:nvSpPr>
          <p:spPr bwMode="auto">
            <a:xfrm>
              <a:off x="2741" y="1797"/>
              <a:ext cx="298" cy="24"/>
            </a:xfrm>
            <a:custGeom>
              <a:avLst/>
              <a:gdLst>
                <a:gd name="T0" fmla="*/ 298 w 298"/>
                <a:gd name="T1" fmla="*/ 10 h 24"/>
                <a:gd name="T2" fmla="*/ 298 w 298"/>
                <a:gd name="T3" fmla="*/ 10 h 24"/>
                <a:gd name="T4" fmla="*/ 298 w 298"/>
                <a:gd name="T5" fmla="*/ 4 h 24"/>
                <a:gd name="T6" fmla="*/ 294 w 298"/>
                <a:gd name="T7" fmla="*/ 0 h 24"/>
                <a:gd name="T8" fmla="*/ 288 w 298"/>
                <a:gd name="T9" fmla="*/ 0 h 24"/>
                <a:gd name="T10" fmla="*/ 12 w 298"/>
                <a:gd name="T11" fmla="*/ 0 h 24"/>
                <a:gd name="T12" fmla="*/ 12 w 298"/>
                <a:gd name="T13" fmla="*/ 0 h 24"/>
                <a:gd name="T14" fmla="*/ 10 w 298"/>
                <a:gd name="T15" fmla="*/ 0 h 24"/>
                <a:gd name="T16" fmla="*/ 6 w 298"/>
                <a:gd name="T17" fmla="*/ 2 h 24"/>
                <a:gd name="T18" fmla="*/ 2 w 298"/>
                <a:gd name="T19" fmla="*/ 6 h 24"/>
                <a:gd name="T20" fmla="*/ 0 w 298"/>
                <a:gd name="T21" fmla="*/ 16 h 24"/>
                <a:gd name="T22" fmla="*/ 0 w 298"/>
                <a:gd name="T23" fmla="*/ 16 h 24"/>
                <a:gd name="T24" fmla="*/ 0 w 298"/>
                <a:gd name="T25" fmla="*/ 24 h 24"/>
                <a:gd name="T26" fmla="*/ 298 w 298"/>
                <a:gd name="T27" fmla="*/ 24 h 24"/>
                <a:gd name="T28" fmla="*/ 298 w 298"/>
                <a:gd name="T29" fmla="*/ 24 h 24"/>
                <a:gd name="T30" fmla="*/ 298 w 298"/>
                <a:gd name="T31" fmla="*/ 10 h 24"/>
                <a:gd name="T32" fmla="*/ 298 w 298"/>
                <a:gd name="T33" fmla="*/ 1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24"/>
                <a:gd name="T53" fmla="*/ 298 w 29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24">
                  <a:moveTo>
                    <a:pt x="298" y="10"/>
                  </a:moveTo>
                  <a:lnTo>
                    <a:pt x="298" y="10"/>
                  </a:lnTo>
                  <a:lnTo>
                    <a:pt x="298" y="4"/>
                  </a:lnTo>
                  <a:lnTo>
                    <a:pt x="294" y="0"/>
                  </a:lnTo>
                  <a:lnTo>
                    <a:pt x="288" y="0"/>
                  </a:lnTo>
                  <a:lnTo>
                    <a:pt x="12" y="0"/>
                  </a:lnTo>
                  <a:lnTo>
                    <a:pt x="10" y="0"/>
                  </a:lnTo>
                  <a:lnTo>
                    <a:pt x="6" y="2"/>
                  </a:lnTo>
                  <a:lnTo>
                    <a:pt x="2" y="6"/>
                  </a:lnTo>
                  <a:lnTo>
                    <a:pt x="0" y="16"/>
                  </a:lnTo>
                  <a:lnTo>
                    <a:pt x="0" y="24"/>
                  </a:lnTo>
                  <a:lnTo>
                    <a:pt x="298" y="24"/>
                  </a:lnTo>
                  <a:lnTo>
                    <a:pt x="29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49E8355A-2284-4EFF-BB2C-3963E6DEC806}"/>
                </a:ext>
              </a:extLst>
            </p:cNvPr>
            <p:cNvSpPr>
              <a:spLocks/>
            </p:cNvSpPr>
            <p:nvPr/>
          </p:nvSpPr>
          <p:spPr bwMode="auto">
            <a:xfrm>
              <a:off x="2743" y="1849"/>
              <a:ext cx="294" cy="88"/>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a:extLst>
                <a:ext uri="{FF2B5EF4-FFF2-40B4-BE49-F238E27FC236}">
                  <a16:creationId xmlns:a16="http://schemas.microsoft.com/office/drawing/2014/main" id="{0E02597D-0CAB-4C51-965B-9155FFA09380}"/>
                </a:ext>
              </a:extLst>
            </p:cNvPr>
            <p:cNvSpPr>
              <a:spLocks/>
            </p:cNvSpPr>
            <p:nvPr/>
          </p:nvSpPr>
          <p:spPr bwMode="auto">
            <a:xfrm>
              <a:off x="2741" y="1821"/>
              <a:ext cx="298" cy="28"/>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a:extLst>
                <a:ext uri="{FF2B5EF4-FFF2-40B4-BE49-F238E27FC236}">
                  <a16:creationId xmlns:a16="http://schemas.microsoft.com/office/drawing/2014/main" id="{16514C78-613E-48F3-A489-A341729D0A32}"/>
                </a:ext>
              </a:extLst>
            </p:cNvPr>
            <p:cNvSpPr>
              <a:spLocks/>
            </p:cNvSpPr>
            <p:nvPr/>
          </p:nvSpPr>
          <p:spPr bwMode="auto">
            <a:xfrm>
              <a:off x="2809" y="1615"/>
              <a:ext cx="158" cy="318"/>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6">
              <a:extLst>
                <a:ext uri="{FF2B5EF4-FFF2-40B4-BE49-F238E27FC236}">
                  <a16:creationId xmlns:a16="http://schemas.microsoft.com/office/drawing/2014/main" id="{58DE6201-6191-4C13-8AFD-C1C9ED22000C}"/>
                </a:ext>
              </a:extLst>
            </p:cNvPr>
            <p:cNvSpPr>
              <a:spLocks/>
            </p:cNvSpPr>
            <p:nvPr/>
          </p:nvSpPr>
          <p:spPr bwMode="auto">
            <a:xfrm>
              <a:off x="2829" y="1619"/>
              <a:ext cx="64" cy="296"/>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7">
              <a:extLst>
                <a:ext uri="{FF2B5EF4-FFF2-40B4-BE49-F238E27FC236}">
                  <a16:creationId xmlns:a16="http://schemas.microsoft.com/office/drawing/2014/main" id="{23D83C8B-B28A-434C-9515-3EAFB6DD2325}"/>
                </a:ext>
              </a:extLst>
            </p:cNvPr>
            <p:cNvSpPr>
              <a:spLocks/>
            </p:cNvSpPr>
            <p:nvPr/>
          </p:nvSpPr>
          <p:spPr bwMode="auto">
            <a:xfrm>
              <a:off x="2897" y="1629"/>
              <a:ext cx="48" cy="300"/>
            </a:xfrm>
            <a:custGeom>
              <a:avLst/>
              <a:gdLst>
                <a:gd name="T0" fmla="*/ 36 w 48"/>
                <a:gd name="T1" fmla="*/ 292 h 300"/>
                <a:gd name="T2" fmla="*/ 12 w 48"/>
                <a:gd name="T3" fmla="*/ 94 h 300"/>
                <a:gd name="T4" fmla="*/ 12 w 48"/>
                <a:gd name="T5" fmla="*/ 94 h 300"/>
                <a:gd name="T6" fmla="*/ 14 w 48"/>
                <a:gd name="T7" fmla="*/ 88 h 300"/>
                <a:gd name="T8" fmla="*/ 14 w 48"/>
                <a:gd name="T9" fmla="*/ 88 h 300"/>
                <a:gd name="T10" fmla="*/ 26 w 48"/>
                <a:gd name="T11" fmla="*/ 72 h 300"/>
                <a:gd name="T12" fmla="*/ 36 w 48"/>
                <a:gd name="T13" fmla="*/ 52 h 300"/>
                <a:gd name="T14" fmla="*/ 44 w 48"/>
                <a:gd name="T15" fmla="*/ 34 h 300"/>
                <a:gd name="T16" fmla="*/ 48 w 48"/>
                <a:gd name="T17" fmla="*/ 26 h 300"/>
                <a:gd name="T18" fmla="*/ 48 w 48"/>
                <a:gd name="T19" fmla="*/ 20 h 300"/>
                <a:gd name="T20" fmla="*/ 48 w 48"/>
                <a:gd name="T21" fmla="*/ 20 h 300"/>
                <a:gd name="T22" fmla="*/ 48 w 48"/>
                <a:gd name="T23" fmla="*/ 16 h 300"/>
                <a:gd name="T24" fmla="*/ 44 w 48"/>
                <a:gd name="T25" fmla="*/ 12 h 300"/>
                <a:gd name="T26" fmla="*/ 34 w 48"/>
                <a:gd name="T27" fmla="*/ 6 h 300"/>
                <a:gd name="T28" fmla="*/ 20 w 48"/>
                <a:gd name="T29" fmla="*/ 2 h 300"/>
                <a:gd name="T30" fmla="*/ 2 w 48"/>
                <a:gd name="T31" fmla="*/ 0 h 300"/>
                <a:gd name="T32" fmla="*/ 2 w 48"/>
                <a:gd name="T33" fmla="*/ 0 h 300"/>
                <a:gd name="T34" fmla="*/ 0 w 48"/>
                <a:gd name="T35" fmla="*/ 0 h 300"/>
                <a:gd name="T36" fmla="*/ 0 w 48"/>
                <a:gd name="T37" fmla="*/ 0 h 300"/>
                <a:gd name="T38" fmla="*/ 16 w 48"/>
                <a:gd name="T39" fmla="*/ 2 h 300"/>
                <a:gd name="T40" fmla="*/ 28 w 48"/>
                <a:gd name="T41" fmla="*/ 6 h 300"/>
                <a:gd name="T42" fmla="*/ 38 w 48"/>
                <a:gd name="T43" fmla="*/ 12 h 300"/>
                <a:gd name="T44" fmla="*/ 40 w 48"/>
                <a:gd name="T45" fmla="*/ 16 h 300"/>
                <a:gd name="T46" fmla="*/ 40 w 48"/>
                <a:gd name="T47" fmla="*/ 20 h 300"/>
                <a:gd name="T48" fmla="*/ 40 w 48"/>
                <a:gd name="T49" fmla="*/ 20 h 300"/>
                <a:gd name="T50" fmla="*/ 40 w 48"/>
                <a:gd name="T51" fmla="*/ 26 h 300"/>
                <a:gd name="T52" fmla="*/ 38 w 48"/>
                <a:gd name="T53" fmla="*/ 34 h 300"/>
                <a:gd name="T54" fmla="*/ 30 w 48"/>
                <a:gd name="T55" fmla="*/ 52 h 300"/>
                <a:gd name="T56" fmla="*/ 18 w 48"/>
                <a:gd name="T57" fmla="*/ 72 h 300"/>
                <a:gd name="T58" fmla="*/ 8 w 48"/>
                <a:gd name="T59" fmla="*/ 88 h 300"/>
                <a:gd name="T60" fmla="*/ 8 w 48"/>
                <a:gd name="T61" fmla="*/ 88 h 300"/>
                <a:gd name="T62" fmla="*/ 6 w 48"/>
                <a:gd name="T63" fmla="*/ 94 h 300"/>
                <a:gd name="T64" fmla="*/ 30 w 48"/>
                <a:gd name="T65" fmla="*/ 292 h 300"/>
                <a:gd name="T66" fmla="*/ 30 w 48"/>
                <a:gd name="T67" fmla="*/ 292 h 300"/>
                <a:gd name="T68" fmla="*/ 32 w 48"/>
                <a:gd name="T69" fmla="*/ 298 h 300"/>
                <a:gd name="T70" fmla="*/ 38 w 48"/>
                <a:gd name="T71" fmla="*/ 300 h 300"/>
                <a:gd name="T72" fmla="*/ 44 w 48"/>
                <a:gd name="T73" fmla="*/ 300 h 300"/>
                <a:gd name="T74" fmla="*/ 44 w 48"/>
                <a:gd name="T75" fmla="*/ 300 h 300"/>
                <a:gd name="T76" fmla="*/ 40 w 48"/>
                <a:gd name="T77" fmla="*/ 298 h 300"/>
                <a:gd name="T78" fmla="*/ 36 w 48"/>
                <a:gd name="T79" fmla="*/ 292 h 300"/>
                <a:gd name="T80" fmla="*/ 36 w 48"/>
                <a:gd name="T81" fmla="*/ 292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300"/>
                <a:gd name="T125" fmla="*/ 48 w 48"/>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300">
                  <a:moveTo>
                    <a:pt x="36" y="292"/>
                  </a:moveTo>
                  <a:lnTo>
                    <a:pt x="12" y="94"/>
                  </a:lnTo>
                  <a:lnTo>
                    <a:pt x="14" y="88"/>
                  </a:lnTo>
                  <a:lnTo>
                    <a:pt x="26" y="72"/>
                  </a:lnTo>
                  <a:lnTo>
                    <a:pt x="36" y="52"/>
                  </a:lnTo>
                  <a:lnTo>
                    <a:pt x="44" y="34"/>
                  </a:lnTo>
                  <a:lnTo>
                    <a:pt x="48" y="26"/>
                  </a:lnTo>
                  <a:lnTo>
                    <a:pt x="48" y="20"/>
                  </a:lnTo>
                  <a:lnTo>
                    <a:pt x="48" y="16"/>
                  </a:lnTo>
                  <a:lnTo>
                    <a:pt x="44" y="12"/>
                  </a:lnTo>
                  <a:lnTo>
                    <a:pt x="34" y="6"/>
                  </a:lnTo>
                  <a:lnTo>
                    <a:pt x="20" y="2"/>
                  </a:lnTo>
                  <a:lnTo>
                    <a:pt x="2" y="0"/>
                  </a:lnTo>
                  <a:lnTo>
                    <a:pt x="0" y="0"/>
                  </a:lnTo>
                  <a:lnTo>
                    <a:pt x="16" y="2"/>
                  </a:lnTo>
                  <a:lnTo>
                    <a:pt x="28" y="6"/>
                  </a:lnTo>
                  <a:lnTo>
                    <a:pt x="38" y="12"/>
                  </a:lnTo>
                  <a:lnTo>
                    <a:pt x="40" y="16"/>
                  </a:lnTo>
                  <a:lnTo>
                    <a:pt x="40" y="20"/>
                  </a:lnTo>
                  <a:lnTo>
                    <a:pt x="40" y="26"/>
                  </a:lnTo>
                  <a:lnTo>
                    <a:pt x="38" y="34"/>
                  </a:lnTo>
                  <a:lnTo>
                    <a:pt x="30" y="52"/>
                  </a:lnTo>
                  <a:lnTo>
                    <a:pt x="18" y="72"/>
                  </a:lnTo>
                  <a:lnTo>
                    <a:pt x="8" y="88"/>
                  </a:lnTo>
                  <a:lnTo>
                    <a:pt x="6" y="94"/>
                  </a:lnTo>
                  <a:lnTo>
                    <a:pt x="30" y="292"/>
                  </a:lnTo>
                  <a:lnTo>
                    <a:pt x="32" y="298"/>
                  </a:lnTo>
                  <a:lnTo>
                    <a:pt x="38" y="300"/>
                  </a:lnTo>
                  <a:lnTo>
                    <a:pt x="44" y="300"/>
                  </a:lnTo>
                  <a:lnTo>
                    <a:pt x="40" y="298"/>
                  </a:lnTo>
                  <a:lnTo>
                    <a:pt x="36" y="29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8">
              <a:extLst>
                <a:ext uri="{FF2B5EF4-FFF2-40B4-BE49-F238E27FC236}">
                  <a16:creationId xmlns:a16="http://schemas.microsoft.com/office/drawing/2014/main" id="{14CFC1C3-A6C0-4EB2-A54E-F1E308848B66}"/>
                </a:ext>
              </a:extLst>
            </p:cNvPr>
            <p:cNvSpPr>
              <a:spLocks/>
            </p:cNvSpPr>
            <p:nvPr/>
          </p:nvSpPr>
          <p:spPr bwMode="auto">
            <a:xfrm>
              <a:off x="2747" y="1921"/>
              <a:ext cx="84" cy="18"/>
            </a:xfrm>
            <a:custGeom>
              <a:avLst/>
              <a:gdLst>
                <a:gd name="T0" fmla="*/ 0 w 84"/>
                <a:gd name="T1" fmla="*/ 18 h 18"/>
                <a:gd name="T2" fmla="*/ 84 w 84"/>
                <a:gd name="T3" fmla="*/ 18 h 18"/>
                <a:gd name="T4" fmla="*/ 84 w 84"/>
                <a:gd name="T5" fmla="*/ 0 h 18"/>
                <a:gd name="T6" fmla="*/ 2 w 84"/>
                <a:gd name="T7" fmla="*/ 0 h 18"/>
                <a:gd name="T8" fmla="*/ 2 w 84"/>
                <a:gd name="T9" fmla="*/ 0 h 18"/>
                <a:gd name="T10" fmla="*/ 2 w 84"/>
                <a:gd name="T11" fmla="*/ 8 h 18"/>
                <a:gd name="T12" fmla="*/ 0 w 84"/>
                <a:gd name="T13" fmla="*/ 12 h 18"/>
                <a:gd name="T14" fmla="*/ 0 w 84"/>
                <a:gd name="T15" fmla="*/ 18 h 18"/>
                <a:gd name="T16" fmla="*/ 0 w 84"/>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18"/>
                  </a:moveTo>
                  <a:lnTo>
                    <a:pt x="84" y="18"/>
                  </a:lnTo>
                  <a:lnTo>
                    <a:pt x="84" y="0"/>
                  </a:lnTo>
                  <a:lnTo>
                    <a:pt x="2" y="0"/>
                  </a:lnTo>
                  <a:lnTo>
                    <a:pt x="2" y="8"/>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Rectangle 19">
              <a:extLst>
                <a:ext uri="{FF2B5EF4-FFF2-40B4-BE49-F238E27FC236}">
                  <a16:creationId xmlns:a16="http://schemas.microsoft.com/office/drawing/2014/main" id="{52993038-4BCE-4B2B-8715-0F954915693D}"/>
                </a:ext>
              </a:extLst>
            </p:cNvPr>
            <p:cNvSpPr>
              <a:spLocks noChangeArrowheads="1"/>
            </p:cNvSpPr>
            <p:nvPr/>
          </p:nvSpPr>
          <p:spPr bwMode="auto">
            <a:xfrm>
              <a:off x="2855" y="1921"/>
              <a:ext cx="6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1" name="Freeform 20">
              <a:extLst>
                <a:ext uri="{FF2B5EF4-FFF2-40B4-BE49-F238E27FC236}">
                  <a16:creationId xmlns:a16="http://schemas.microsoft.com/office/drawing/2014/main" id="{387DB112-6581-43D8-A796-4EEFDB834DE9}"/>
                </a:ext>
              </a:extLst>
            </p:cNvPr>
            <p:cNvSpPr>
              <a:spLocks/>
            </p:cNvSpPr>
            <p:nvPr/>
          </p:nvSpPr>
          <p:spPr bwMode="auto">
            <a:xfrm>
              <a:off x="2947" y="1921"/>
              <a:ext cx="84" cy="18"/>
            </a:xfrm>
            <a:custGeom>
              <a:avLst/>
              <a:gdLst>
                <a:gd name="T0" fmla="*/ 0 w 84"/>
                <a:gd name="T1" fmla="*/ 18 h 18"/>
                <a:gd name="T2" fmla="*/ 84 w 84"/>
                <a:gd name="T3" fmla="*/ 18 h 18"/>
                <a:gd name="T4" fmla="*/ 84 w 84"/>
                <a:gd name="T5" fmla="*/ 18 h 18"/>
                <a:gd name="T6" fmla="*/ 84 w 84"/>
                <a:gd name="T7" fmla="*/ 12 h 18"/>
                <a:gd name="T8" fmla="*/ 82 w 84"/>
                <a:gd name="T9" fmla="*/ 0 h 18"/>
                <a:gd name="T10" fmla="*/ 0 w 84"/>
                <a:gd name="T11" fmla="*/ 0 h 18"/>
                <a:gd name="T12" fmla="*/ 0 w 84"/>
                <a:gd name="T13" fmla="*/ 18 h 18"/>
                <a:gd name="T14" fmla="*/ 0 60000 65536"/>
                <a:gd name="T15" fmla="*/ 0 60000 65536"/>
                <a:gd name="T16" fmla="*/ 0 60000 65536"/>
                <a:gd name="T17" fmla="*/ 0 60000 65536"/>
                <a:gd name="T18" fmla="*/ 0 60000 65536"/>
                <a:gd name="T19" fmla="*/ 0 60000 65536"/>
                <a:gd name="T20" fmla="*/ 0 60000 65536"/>
                <a:gd name="T21" fmla="*/ 0 w 84"/>
                <a:gd name="T22" fmla="*/ 0 h 18"/>
                <a:gd name="T23" fmla="*/ 84 w 8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8">
                  <a:moveTo>
                    <a:pt x="0" y="18"/>
                  </a:moveTo>
                  <a:lnTo>
                    <a:pt x="84" y="18"/>
                  </a:lnTo>
                  <a:lnTo>
                    <a:pt x="84" y="12"/>
                  </a:lnTo>
                  <a:lnTo>
                    <a:pt x="82" y="0"/>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1">
              <a:extLst>
                <a:ext uri="{FF2B5EF4-FFF2-40B4-BE49-F238E27FC236}">
                  <a16:creationId xmlns:a16="http://schemas.microsoft.com/office/drawing/2014/main" id="{471B58FF-1D0C-43BB-9701-C5DDDBA6973D}"/>
                </a:ext>
              </a:extLst>
            </p:cNvPr>
            <p:cNvSpPr>
              <a:spLocks/>
            </p:cNvSpPr>
            <p:nvPr/>
          </p:nvSpPr>
          <p:spPr bwMode="auto">
            <a:xfrm>
              <a:off x="2749" y="1913"/>
              <a:ext cx="82" cy="8"/>
            </a:xfrm>
            <a:custGeom>
              <a:avLst/>
              <a:gdLst>
                <a:gd name="T0" fmla="*/ 0 w 82"/>
                <a:gd name="T1" fmla="*/ 0 h 8"/>
                <a:gd name="T2" fmla="*/ 0 w 82"/>
                <a:gd name="T3" fmla="*/ 0 h 8"/>
                <a:gd name="T4" fmla="*/ 0 w 82"/>
                <a:gd name="T5" fmla="*/ 8 h 8"/>
                <a:gd name="T6" fmla="*/ 82 w 82"/>
                <a:gd name="T7" fmla="*/ 8 h 8"/>
                <a:gd name="T8" fmla="*/ 82 w 82"/>
                <a:gd name="T9" fmla="*/ 0 h 8"/>
                <a:gd name="T10" fmla="*/ 0 w 82"/>
                <a:gd name="T11" fmla="*/ 0 h 8"/>
                <a:gd name="T12" fmla="*/ 0 60000 65536"/>
                <a:gd name="T13" fmla="*/ 0 60000 65536"/>
                <a:gd name="T14" fmla="*/ 0 60000 65536"/>
                <a:gd name="T15" fmla="*/ 0 60000 65536"/>
                <a:gd name="T16" fmla="*/ 0 60000 65536"/>
                <a:gd name="T17" fmla="*/ 0 60000 65536"/>
                <a:gd name="T18" fmla="*/ 0 w 82"/>
                <a:gd name="T19" fmla="*/ 0 h 8"/>
                <a:gd name="T20" fmla="*/ 82 w 82"/>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 h="8">
                  <a:moveTo>
                    <a:pt x="0" y="0"/>
                  </a:moveTo>
                  <a:lnTo>
                    <a:pt x="0" y="0"/>
                  </a:lnTo>
                  <a:lnTo>
                    <a:pt x="0" y="8"/>
                  </a:lnTo>
                  <a:lnTo>
                    <a:pt x="82" y="8"/>
                  </a:lnTo>
                  <a:lnTo>
                    <a:pt x="82"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22">
              <a:extLst>
                <a:ext uri="{FF2B5EF4-FFF2-40B4-BE49-F238E27FC236}">
                  <a16:creationId xmlns:a16="http://schemas.microsoft.com/office/drawing/2014/main" id="{9C975C03-50CF-46A0-AEB4-570616D79E10}"/>
                </a:ext>
              </a:extLst>
            </p:cNvPr>
            <p:cNvSpPr>
              <a:spLocks noChangeArrowheads="1"/>
            </p:cNvSpPr>
            <p:nvPr/>
          </p:nvSpPr>
          <p:spPr bwMode="auto">
            <a:xfrm>
              <a:off x="2855" y="1913"/>
              <a:ext cx="66" cy="8"/>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24" name="Freeform 23">
              <a:extLst>
                <a:ext uri="{FF2B5EF4-FFF2-40B4-BE49-F238E27FC236}">
                  <a16:creationId xmlns:a16="http://schemas.microsoft.com/office/drawing/2014/main" id="{CD5F0F7C-C160-438C-A25D-123048DED95C}"/>
                </a:ext>
              </a:extLst>
            </p:cNvPr>
            <p:cNvSpPr>
              <a:spLocks/>
            </p:cNvSpPr>
            <p:nvPr/>
          </p:nvSpPr>
          <p:spPr bwMode="auto">
            <a:xfrm>
              <a:off x="2947" y="1913"/>
              <a:ext cx="84" cy="8"/>
            </a:xfrm>
            <a:custGeom>
              <a:avLst/>
              <a:gdLst>
                <a:gd name="T0" fmla="*/ 0 w 84"/>
                <a:gd name="T1" fmla="*/ 0 h 8"/>
                <a:gd name="T2" fmla="*/ 0 w 84"/>
                <a:gd name="T3" fmla="*/ 8 h 8"/>
                <a:gd name="T4" fmla="*/ 82 w 84"/>
                <a:gd name="T5" fmla="*/ 8 h 8"/>
                <a:gd name="T6" fmla="*/ 82 w 84"/>
                <a:gd name="T7" fmla="*/ 8 h 8"/>
                <a:gd name="T8" fmla="*/ 84 w 84"/>
                <a:gd name="T9" fmla="*/ 0 h 8"/>
                <a:gd name="T10" fmla="*/ 0 w 84"/>
                <a:gd name="T11" fmla="*/ 0 h 8"/>
                <a:gd name="T12" fmla="*/ 0 60000 65536"/>
                <a:gd name="T13" fmla="*/ 0 60000 65536"/>
                <a:gd name="T14" fmla="*/ 0 60000 65536"/>
                <a:gd name="T15" fmla="*/ 0 60000 65536"/>
                <a:gd name="T16" fmla="*/ 0 60000 65536"/>
                <a:gd name="T17" fmla="*/ 0 60000 65536"/>
                <a:gd name="T18" fmla="*/ 0 w 84"/>
                <a:gd name="T19" fmla="*/ 0 h 8"/>
                <a:gd name="T20" fmla="*/ 84 w 84"/>
                <a:gd name="T21" fmla="*/ 8 h 8"/>
              </a:gdLst>
              <a:ahLst/>
              <a:cxnLst>
                <a:cxn ang="T12">
                  <a:pos x="T0" y="T1"/>
                </a:cxn>
                <a:cxn ang="T13">
                  <a:pos x="T2" y="T3"/>
                </a:cxn>
                <a:cxn ang="T14">
                  <a:pos x="T4" y="T5"/>
                </a:cxn>
                <a:cxn ang="T15">
                  <a:pos x="T6" y="T7"/>
                </a:cxn>
                <a:cxn ang="T16">
                  <a:pos x="T8" y="T9"/>
                </a:cxn>
                <a:cxn ang="T17">
                  <a:pos x="T10" y="T11"/>
                </a:cxn>
              </a:cxnLst>
              <a:rect l="T18" t="T19" r="T20" b="T21"/>
              <a:pathLst>
                <a:path w="84" h="8">
                  <a:moveTo>
                    <a:pt x="0" y="0"/>
                  </a:moveTo>
                  <a:lnTo>
                    <a:pt x="0" y="8"/>
                  </a:lnTo>
                  <a:lnTo>
                    <a:pt x="82" y="8"/>
                  </a:lnTo>
                  <a:lnTo>
                    <a:pt x="84"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3853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Reposition (S)</a:t>
            </a:r>
          </a:p>
        </p:txBody>
      </p:sp>
      <p:graphicFrame>
        <p:nvGraphicFramePr>
          <p:cNvPr id="4" name="Content Placeholder 4">
            <a:extLst>
              <a:ext uri="{FF2B5EF4-FFF2-40B4-BE49-F238E27FC236}">
                <a16:creationId xmlns:a16="http://schemas.microsoft.com/office/drawing/2014/main" id="{AFCC3910-3D7A-4481-A152-DEEFF732B762}"/>
              </a:ext>
            </a:extLst>
          </p:cNvPr>
          <p:cNvGraphicFramePr>
            <a:graphicFrameLocks noGrp="1"/>
          </p:cNvGraphicFramePr>
          <p:nvPr>
            <p:ph idx="1"/>
            <p:extLst>
              <p:ext uri="{D42A27DB-BD31-4B8C-83A1-F6EECF244321}">
                <p14:modId xmlns:p14="http://schemas.microsoft.com/office/powerpoint/2010/main" val="2898191181"/>
              </p:ext>
            </p:extLst>
          </p:nvPr>
        </p:nvGraphicFramePr>
        <p:xfrm>
          <a:off x="216818" y="1204613"/>
          <a:ext cx="11454721" cy="5403221"/>
        </p:xfrm>
        <a:graphic>
          <a:graphicData uri="http://schemas.openxmlformats.org/drawingml/2006/table">
            <a:tbl>
              <a:tblPr firstRow="1" bandRow="1">
                <a:tableStyleId>{9DCAF9ED-07DC-4A11-8D7F-57B35C25682E}</a:tableStyleId>
              </a:tblPr>
              <a:tblGrid>
                <a:gridCol w="2962429">
                  <a:extLst>
                    <a:ext uri="{9D8B030D-6E8A-4147-A177-3AD203B41FA5}">
                      <a16:colId xmlns:a16="http://schemas.microsoft.com/office/drawing/2014/main" val="20000"/>
                    </a:ext>
                  </a:extLst>
                </a:gridCol>
                <a:gridCol w="2666185">
                  <a:extLst>
                    <a:ext uri="{9D8B030D-6E8A-4147-A177-3AD203B41FA5}">
                      <a16:colId xmlns:a16="http://schemas.microsoft.com/office/drawing/2014/main" val="20001"/>
                    </a:ext>
                  </a:extLst>
                </a:gridCol>
                <a:gridCol w="5826107">
                  <a:extLst>
                    <a:ext uri="{9D8B030D-6E8A-4147-A177-3AD203B41FA5}">
                      <a16:colId xmlns:a16="http://schemas.microsoft.com/office/drawing/2014/main" val="20002"/>
                    </a:ext>
                  </a:extLst>
                </a:gridCol>
              </a:tblGrid>
              <a:tr h="1280733">
                <a:tc rowSpan="3">
                  <a:txBody>
                    <a:bodyPr/>
                    <a:lstStyle/>
                    <a:p>
                      <a:pPr marL="0" marR="0" algn="ctr">
                        <a:spcBef>
                          <a:spcPts val="0"/>
                        </a:spcBef>
                        <a:spcAft>
                          <a:spcPts val="0"/>
                        </a:spcAft>
                      </a:pPr>
                      <a:r>
                        <a:rPr lang="en-US" sz="2400" dirty="0"/>
                        <a:t>Reposition</a:t>
                      </a:r>
                    </a:p>
                    <a:p>
                      <a:pPr marL="0" marR="0" algn="ctr">
                        <a:spcBef>
                          <a:spcPts val="0"/>
                        </a:spcBef>
                        <a:spcAft>
                          <a:spcPts val="0"/>
                        </a:spcAft>
                      </a:pPr>
                      <a:r>
                        <a:rPr lang="en-US" sz="2400" dirty="0"/>
                        <a:t>S</a:t>
                      </a:r>
                      <a:endParaRPr lang="en-US" sz="2400" dirty="0">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Definition</a:t>
                      </a:r>
                      <a:endParaRPr lang="en-US" sz="2400" dirty="0">
                        <a:latin typeface="+mn-lt"/>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t>Moving to its normal location or other suitable location all or a portion of a body part</a:t>
                      </a:r>
                      <a:endParaRPr lang="en-US" sz="2400" dirty="0">
                        <a:latin typeface="+mn-lt"/>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3237647">
                <a:tc vMerge="1">
                  <a:txBody>
                    <a:bodyPr/>
                    <a:lstStyle/>
                    <a:p>
                      <a:endParaRPr lang="en-US"/>
                    </a:p>
                  </a:txBody>
                  <a:tcPr/>
                </a:tc>
                <a:tc>
                  <a:txBody>
                    <a:bodyPr/>
                    <a:lstStyle/>
                    <a:p>
                      <a:pPr marL="0" marR="0">
                        <a:spcBef>
                          <a:spcPts val="0"/>
                        </a:spcBef>
                        <a:spcAft>
                          <a:spcPts val="0"/>
                        </a:spcAft>
                      </a:pPr>
                      <a:r>
                        <a:rPr lang="en-US" sz="2400" dirty="0"/>
                        <a:t>Explanation</a:t>
                      </a:r>
                      <a:endParaRPr lang="en-US" sz="2400" dirty="0">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The body part is moved to a new location from an abnormal</a:t>
                      </a:r>
                      <a:r>
                        <a:rPr lang="en-US" sz="2400" baseline="0" dirty="0"/>
                        <a:t> </a:t>
                      </a:r>
                      <a:r>
                        <a:rPr lang="en-US" sz="2400" dirty="0"/>
                        <a:t>location, or from a normal location where it is not functioning correctly.  The body part may or may not be cut out or off to be moved to the new location</a:t>
                      </a:r>
                      <a:endParaRPr lang="en-US" sz="2400" dirty="0">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884841">
                <a:tc vMerge="1">
                  <a:txBody>
                    <a:bodyPr/>
                    <a:lstStyle/>
                    <a:p>
                      <a:endParaRPr lang="en-US"/>
                    </a:p>
                  </a:txBody>
                  <a:tcPr/>
                </a:tc>
                <a:tc>
                  <a:txBody>
                    <a:bodyPr/>
                    <a:lstStyle/>
                    <a:p>
                      <a:pPr marL="0" marR="0">
                        <a:spcBef>
                          <a:spcPts val="0"/>
                        </a:spcBef>
                        <a:spcAft>
                          <a:spcPts val="0"/>
                        </a:spcAft>
                      </a:pPr>
                      <a:r>
                        <a:rPr lang="en-US" sz="2400" dirty="0"/>
                        <a:t>Examples</a:t>
                      </a:r>
                      <a:endParaRPr lang="en-US" sz="2400" dirty="0">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dirty="0"/>
                        <a:t>Reposition of undescended testicle, fracture reduction</a:t>
                      </a:r>
                      <a:endParaRPr lang="en-US" sz="2400" dirty="0">
                        <a:latin typeface="+mn-lt"/>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5" name="Picture 8">
            <a:extLst>
              <a:ext uri="{FF2B5EF4-FFF2-40B4-BE49-F238E27FC236}">
                <a16:creationId xmlns:a16="http://schemas.microsoft.com/office/drawing/2014/main" id="{09D6953D-643C-4D17-AAE1-4F1CAE2B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8" y="1204613"/>
            <a:ext cx="2966329" cy="42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157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Reposition (S)</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altLang="en-US" b="1" dirty="0">
                <a:ea typeface="ＭＳ Ｐゴシック" panose="020B0600070205080204" pitchFamily="34" charset="-128"/>
              </a:rPr>
              <a:t>Reposition</a:t>
            </a:r>
            <a:r>
              <a:rPr lang="en-US" altLang="en-US" dirty="0">
                <a:ea typeface="ＭＳ Ｐゴシック" panose="020B0600070205080204" pitchFamily="34" charset="-128"/>
              </a:rPr>
              <a:t> represents procedures for moving a body part to a new location. </a:t>
            </a:r>
          </a:p>
          <a:p>
            <a:r>
              <a:rPr lang="en-US" altLang="en-US" dirty="0">
                <a:ea typeface="ＭＳ Ｐゴシック" panose="020B0600070205080204" pitchFamily="34" charset="-128"/>
              </a:rPr>
              <a:t>The range of </a:t>
            </a:r>
            <a:r>
              <a:rPr lang="en-US" altLang="en-US" b="1" dirty="0">
                <a:ea typeface="ＭＳ Ｐゴシック" panose="020B0600070205080204" pitchFamily="34" charset="-128"/>
              </a:rPr>
              <a:t>Reposition</a:t>
            </a:r>
            <a:r>
              <a:rPr lang="en-US" altLang="en-US" dirty="0">
                <a:ea typeface="ＭＳ Ｐゴシック" panose="020B0600070205080204" pitchFamily="34" charset="-128"/>
              </a:rPr>
              <a:t> procedures includes moving a body part to its normal location, or moving a body part to a new location to enhance its ability to function.  </a:t>
            </a:r>
          </a:p>
          <a:p>
            <a:endParaRPr lang="en-US" dirty="0"/>
          </a:p>
        </p:txBody>
      </p:sp>
    </p:spTree>
    <p:extLst>
      <p:ext uri="{BB962C8B-B14F-4D97-AF65-F5344CB8AC3E}">
        <p14:creationId xmlns:p14="http://schemas.microsoft.com/office/powerpoint/2010/main" val="3340433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Reposition (S)</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altLang="en-US" dirty="0">
                <a:ea typeface="ＭＳ Ｐゴシック" panose="020B0600070205080204" pitchFamily="34" charset="-128"/>
              </a:rPr>
              <a:t>Reduction of displaced fracture = </a:t>
            </a:r>
            <a:r>
              <a:rPr lang="en-US" altLang="en-US" b="1" dirty="0">
                <a:ea typeface="ＭＳ Ｐゴシック" panose="020B0600070205080204" pitchFamily="34" charset="-128"/>
              </a:rPr>
              <a:t>Reposition</a:t>
            </a:r>
          </a:p>
          <a:p>
            <a:r>
              <a:rPr lang="en-US" altLang="en-US" dirty="0">
                <a:ea typeface="ＭＳ Ｐゴシック" panose="020B0600070205080204" pitchFamily="34" charset="-128"/>
              </a:rPr>
              <a:t>Application of cast/splint in conjunction with </a:t>
            </a:r>
            <a:r>
              <a:rPr lang="en-US" altLang="en-US" b="1" dirty="0">
                <a:ea typeface="ＭＳ Ｐゴシック" panose="020B0600070205080204" pitchFamily="34" charset="-128"/>
              </a:rPr>
              <a:t>Reposition</a:t>
            </a:r>
            <a:r>
              <a:rPr lang="en-US" altLang="en-US" dirty="0">
                <a:ea typeface="ＭＳ Ｐゴシック" panose="020B0600070205080204" pitchFamily="34" charset="-128"/>
              </a:rPr>
              <a:t> procedure is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coded separately</a:t>
            </a:r>
          </a:p>
          <a:p>
            <a:r>
              <a:rPr lang="en-US" altLang="en-US" dirty="0">
                <a:ea typeface="ＭＳ Ｐゴシック" panose="020B0600070205080204" pitchFamily="34" charset="-128"/>
              </a:rPr>
              <a:t>Nondisplaced fracture coding examples:</a:t>
            </a:r>
          </a:p>
          <a:p>
            <a:pPr lvl="1"/>
            <a:r>
              <a:rPr lang="en-US" altLang="en-US" dirty="0">
                <a:ea typeface="ＭＳ Ｐゴシック" panose="020B0600070205080204" pitchFamily="34" charset="-128"/>
              </a:rPr>
              <a:t>Putting in a pin = </a:t>
            </a:r>
            <a:r>
              <a:rPr lang="en-US" altLang="en-US" b="1" dirty="0">
                <a:ea typeface="ＭＳ Ｐゴシック" panose="020B0600070205080204" pitchFamily="34" charset="-128"/>
              </a:rPr>
              <a:t>Insertion</a:t>
            </a:r>
          </a:p>
          <a:p>
            <a:pPr lvl="1"/>
            <a:r>
              <a:rPr lang="en-US" altLang="en-US" dirty="0">
                <a:ea typeface="ＭＳ Ｐゴシック" panose="020B0600070205080204" pitchFamily="34" charset="-128"/>
              </a:rPr>
              <a:t>Casting = </a:t>
            </a:r>
            <a:r>
              <a:rPr lang="en-US" altLang="en-US" b="1" dirty="0">
                <a:ea typeface="ＭＳ Ｐゴシック" panose="020B0600070205080204" pitchFamily="34" charset="-128"/>
              </a:rPr>
              <a:t>Immobilization </a:t>
            </a:r>
            <a:r>
              <a:rPr lang="en-US" altLang="en-US" dirty="0">
                <a:ea typeface="ＭＳ Ｐゴシック" panose="020B0600070205080204" pitchFamily="34" charset="-128"/>
              </a:rPr>
              <a:t>(Placement section)</a:t>
            </a:r>
          </a:p>
          <a:p>
            <a:endParaRPr lang="en-US" dirty="0"/>
          </a:p>
        </p:txBody>
      </p:sp>
    </p:spTree>
    <p:extLst>
      <p:ext uri="{BB962C8B-B14F-4D97-AF65-F5344CB8AC3E}">
        <p14:creationId xmlns:p14="http://schemas.microsoft.com/office/powerpoint/2010/main" val="1910348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Reposition (S)</a:t>
            </a:r>
          </a:p>
        </p:txBody>
      </p:sp>
      <p:sp>
        <p:nvSpPr>
          <p:cNvPr id="4" name="Freeform 7">
            <a:extLst>
              <a:ext uri="{FF2B5EF4-FFF2-40B4-BE49-F238E27FC236}">
                <a16:creationId xmlns:a16="http://schemas.microsoft.com/office/drawing/2014/main" id="{666458A0-37F3-416B-BA03-086226978528}"/>
              </a:ext>
            </a:extLst>
          </p:cNvPr>
          <p:cNvSpPr>
            <a:spLocks/>
          </p:cNvSpPr>
          <p:nvPr/>
        </p:nvSpPr>
        <p:spPr bwMode="auto">
          <a:xfrm>
            <a:off x="3485072" y="1948082"/>
            <a:ext cx="5621222" cy="4237058"/>
          </a:xfrm>
          <a:custGeom>
            <a:avLst/>
            <a:gdLst>
              <a:gd name="T0" fmla="*/ 1134 w 1134"/>
              <a:gd name="T1" fmla="*/ 728 h 876"/>
              <a:gd name="T2" fmla="*/ 102 w 1134"/>
              <a:gd name="T3" fmla="*/ 876 h 876"/>
              <a:gd name="T4" fmla="*/ 0 w 1134"/>
              <a:gd name="T5" fmla="*/ 146 h 876"/>
              <a:gd name="T6" fmla="*/ 1032 w 1134"/>
              <a:gd name="T7" fmla="*/ 0 h 876"/>
              <a:gd name="T8" fmla="*/ 1134 w 1134"/>
              <a:gd name="T9" fmla="*/ 728 h 876"/>
              <a:gd name="T10" fmla="*/ 0 60000 65536"/>
              <a:gd name="T11" fmla="*/ 0 60000 65536"/>
              <a:gd name="T12" fmla="*/ 0 60000 65536"/>
              <a:gd name="T13" fmla="*/ 0 60000 65536"/>
              <a:gd name="T14" fmla="*/ 0 60000 65536"/>
              <a:gd name="T15" fmla="*/ 0 w 1134"/>
              <a:gd name="T16" fmla="*/ 0 h 876"/>
              <a:gd name="T17" fmla="*/ 1134 w 1134"/>
              <a:gd name="T18" fmla="*/ 876 h 876"/>
            </a:gdLst>
            <a:ahLst/>
            <a:cxnLst>
              <a:cxn ang="T10">
                <a:pos x="T0" y="T1"/>
              </a:cxn>
              <a:cxn ang="T11">
                <a:pos x="T2" y="T3"/>
              </a:cxn>
              <a:cxn ang="T12">
                <a:pos x="T4" y="T5"/>
              </a:cxn>
              <a:cxn ang="T13">
                <a:pos x="T6" y="T7"/>
              </a:cxn>
              <a:cxn ang="T14">
                <a:pos x="T8" y="T9"/>
              </a:cxn>
            </a:cxnLst>
            <a:rect l="T15" t="T16" r="T17" b="T18"/>
            <a:pathLst>
              <a:path w="1134" h="876">
                <a:moveTo>
                  <a:pt x="1134" y="728"/>
                </a:moveTo>
                <a:lnTo>
                  <a:pt x="102" y="876"/>
                </a:lnTo>
                <a:lnTo>
                  <a:pt x="0" y="146"/>
                </a:lnTo>
                <a:lnTo>
                  <a:pt x="1032" y="0"/>
                </a:lnTo>
                <a:lnTo>
                  <a:pt x="1134" y="728"/>
                </a:lnTo>
                <a:close/>
              </a:path>
            </a:pathLst>
          </a:custGeom>
          <a:solidFill>
            <a:schemeClr val="accent4">
              <a:lumMod val="40000"/>
              <a:lumOff val="60000"/>
            </a:schemeClr>
          </a:solidFill>
          <a:ln>
            <a:noFill/>
          </a:ln>
        </p:spPr>
        <p:txBody>
          <a:bodyPr/>
          <a:lstStyle/>
          <a:p>
            <a:endParaRPr lang="en-US"/>
          </a:p>
        </p:txBody>
      </p:sp>
      <p:sp>
        <p:nvSpPr>
          <p:cNvPr id="5" name="Freeform 13">
            <a:extLst>
              <a:ext uri="{FF2B5EF4-FFF2-40B4-BE49-F238E27FC236}">
                <a16:creationId xmlns:a16="http://schemas.microsoft.com/office/drawing/2014/main" id="{5A2AEA3E-B7E1-44B0-BF14-05C1C4D8A793}"/>
              </a:ext>
            </a:extLst>
          </p:cNvPr>
          <p:cNvSpPr>
            <a:spLocks/>
          </p:cNvSpPr>
          <p:nvPr/>
        </p:nvSpPr>
        <p:spPr bwMode="auto">
          <a:xfrm>
            <a:off x="5572927" y="2068125"/>
            <a:ext cx="1457354" cy="425641"/>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4">
            <a:extLst>
              <a:ext uri="{FF2B5EF4-FFF2-40B4-BE49-F238E27FC236}">
                <a16:creationId xmlns:a16="http://schemas.microsoft.com/office/drawing/2014/main" id="{407D30D7-8DA6-45A6-955D-4E1F2C37F14F}"/>
              </a:ext>
            </a:extLst>
          </p:cNvPr>
          <p:cNvSpPr>
            <a:spLocks/>
          </p:cNvSpPr>
          <p:nvPr/>
        </p:nvSpPr>
        <p:spPr bwMode="auto">
          <a:xfrm>
            <a:off x="5563152" y="1969266"/>
            <a:ext cx="1477182" cy="135431"/>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5">
            <a:extLst>
              <a:ext uri="{FF2B5EF4-FFF2-40B4-BE49-F238E27FC236}">
                <a16:creationId xmlns:a16="http://schemas.microsoft.com/office/drawing/2014/main" id="{20EDF89D-1711-4B46-AA54-FBA71DF5238E}"/>
              </a:ext>
            </a:extLst>
          </p:cNvPr>
          <p:cNvSpPr>
            <a:spLocks/>
          </p:cNvSpPr>
          <p:nvPr/>
        </p:nvSpPr>
        <p:spPr bwMode="auto">
          <a:xfrm>
            <a:off x="5898181" y="1241949"/>
            <a:ext cx="783203" cy="1538110"/>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6">
            <a:extLst>
              <a:ext uri="{FF2B5EF4-FFF2-40B4-BE49-F238E27FC236}">
                <a16:creationId xmlns:a16="http://schemas.microsoft.com/office/drawing/2014/main" id="{13A72D41-B103-42EB-B982-89D8FBCABC12}"/>
              </a:ext>
            </a:extLst>
          </p:cNvPr>
          <p:cNvSpPr>
            <a:spLocks/>
          </p:cNvSpPr>
          <p:nvPr/>
        </p:nvSpPr>
        <p:spPr bwMode="auto">
          <a:xfrm>
            <a:off x="6032537" y="1256070"/>
            <a:ext cx="317247" cy="1431700"/>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8">
            <a:extLst>
              <a:ext uri="{FF2B5EF4-FFF2-40B4-BE49-F238E27FC236}">
                <a16:creationId xmlns:a16="http://schemas.microsoft.com/office/drawing/2014/main" id="{B78890FA-50A9-4C03-8776-6AC494B6FF16}"/>
              </a:ext>
            </a:extLst>
          </p:cNvPr>
          <p:cNvSpPr/>
          <p:nvPr/>
        </p:nvSpPr>
        <p:spPr>
          <a:xfrm>
            <a:off x="4010814" y="2843658"/>
            <a:ext cx="4557935" cy="2369880"/>
          </a:xfrm>
          <a:prstGeom prst="rect">
            <a:avLst/>
          </a:prstGeom>
        </p:spPr>
        <p:txBody>
          <a:bodyPr wrap="square">
            <a:spAutoFit/>
          </a:bodyPr>
          <a:lstStyle/>
          <a:p>
            <a:r>
              <a:rPr lang="en-US" altLang="en-US" sz="2800" b="1" dirty="0">
                <a:solidFill>
                  <a:srgbClr val="000000"/>
                </a:solidFill>
                <a:latin typeface="Century Gothic" panose="020B0502020202020204" pitchFamily="34" charset="0"/>
                <a:ea typeface="ＭＳ Ｐゴシック" panose="020B0600070205080204" pitchFamily="34" charset="-128"/>
              </a:rPr>
              <a:t>Coding Note: </a:t>
            </a:r>
            <a:r>
              <a:rPr lang="en-US" altLang="en-US" sz="2400" dirty="0">
                <a:solidFill>
                  <a:srgbClr val="000000"/>
                </a:solidFill>
                <a:latin typeface="Century Gothic" panose="020B0502020202020204" pitchFamily="34" charset="0"/>
                <a:ea typeface="ＭＳ Ｐゴシック" panose="020B0600070205080204" pitchFamily="34" charset="-128"/>
              </a:rPr>
              <a:t>The diagnosis code in ICD-10-CM would reflect that a displaced fracture is being reduced when the root operation of Reposition is used. </a:t>
            </a:r>
          </a:p>
        </p:txBody>
      </p:sp>
    </p:spTree>
    <p:extLst>
      <p:ext uri="{BB962C8B-B14F-4D97-AF65-F5344CB8AC3E}">
        <p14:creationId xmlns:p14="http://schemas.microsoft.com/office/powerpoint/2010/main" val="1246896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A 20-year-old patient with cystic fibrosis is admitted for a double lung transplant from a cadaver donor.</a:t>
            </a:r>
          </a:p>
          <a:p>
            <a:r>
              <a:rPr lang="en-US" dirty="0"/>
              <a:t>Code(s):  ________________</a:t>
            </a:r>
          </a:p>
        </p:txBody>
      </p:sp>
    </p:spTree>
    <p:extLst>
      <p:ext uri="{BB962C8B-B14F-4D97-AF65-F5344CB8AC3E}">
        <p14:creationId xmlns:p14="http://schemas.microsoft.com/office/powerpoint/2010/main" val="573601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5" name="Picture 4">
            <a:extLst>
              <a:ext uri="{FF2B5EF4-FFF2-40B4-BE49-F238E27FC236}">
                <a16:creationId xmlns:a16="http://schemas.microsoft.com/office/drawing/2014/main" id="{3A5A1F93-89A7-4879-8730-E8C21FE84CF5}"/>
              </a:ext>
            </a:extLst>
          </p:cNvPr>
          <p:cNvPicPr>
            <a:picLocks noChangeAspect="1"/>
          </p:cNvPicPr>
          <p:nvPr/>
        </p:nvPicPr>
        <p:blipFill>
          <a:blip r:embed="rId2"/>
          <a:stretch>
            <a:fillRect/>
          </a:stretch>
        </p:blipFill>
        <p:spPr>
          <a:xfrm>
            <a:off x="2362199" y="1095375"/>
            <a:ext cx="7715055" cy="5653456"/>
          </a:xfrm>
          <a:prstGeom prst="rect">
            <a:avLst/>
          </a:prstGeom>
        </p:spPr>
      </p:pic>
    </p:spTree>
    <p:extLst>
      <p:ext uri="{BB962C8B-B14F-4D97-AF65-F5344CB8AC3E}">
        <p14:creationId xmlns:p14="http://schemas.microsoft.com/office/powerpoint/2010/main" val="3200543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undergoes nerve surgery to prevent a residual claw-hand injury after injuring his left hand. An anterior interosseous to ulnar nerve graft is accomplished via incision using an operative microscope and the interosseous and ulnar nerve are brought together without dissection.</a:t>
            </a:r>
          </a:p>
          <a:p>
            <a:r>
              <a:rPr lang="en-US" dirty="0"/>
              <a:t>Code(s): ___________________</a:t>
            </a:r>
          </a:p>
        </p:txBody>
      </p:sp>
    </p:spTree>
    <p:extLst>
      <p:ext uri="{BB962C8B-B14F-4D97-AF65-F5344CB8AC3E}">
        <p14:creationId xmlns:p14="http://schemas.microsoft.com/office/powerpoint/2010/main" val="3302730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86F5EC3C-105A-48E4-A2AE-CD66A6EBA1C1}"/>
              </a:ext>
            </a:extLst>
          </p:cNvPr>
          <p:cNvPicPr>
            <a:picLocks noChangeAspect="1"/>
          </p:cNvPicPr>
          <p:nvPr/>
        </p:nvPicPr>
        <p:blipFill>
          <a:blip r:embed="rId2"/>
          <a:stretch>
            <a:fillRect/>
          </a:stretch>
        </p:blipFill>
        <p:spPr>
          <a:xfrm>
            <a:off x="1962544" y="1190625"/>
            <a:ext cx="8105736" cy="5448300"/>
          </a:xfrm>
          <a:prstGeom prst="rect">
            <a:avLst/>
          </a:prstGeom>
        </p:spPr>
      </p:pic>
    </p:spTree>
    <p:extLst>
      <p:ext uri="{BB962C8B-B14F-4D97-AF65-F5344CB8AC3E}">
        <p14:creationId xmlns:p14="http://schemas.microsoft.com/office/powerpoint/2010/main" val="201524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was involved in a farm injury and his left arm was severed to the elbow. The arm was reconnected, with full revascularization and nerve attachment.</a:t>
            </a:r>
          </a:p>
          <a:p>
            <a:r>
              <a:rPr lang="en-US" dirty="0"/>
              <a:t>Code(s):  __________________</a:t>
            </a:r>
          </a:p>
        </p:txBody>
      </p:sp>
    </p:spTree>
    <p:extLst>
      <p:ext uri="{BB962C8B-B14F-4D97-AF65-F5344CB8AC3E}">
        <p14:creationId xmlns:p14="http://schemas.microsoft.com/office/powerpoint/2010/main" val="186873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Extirpation</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altLang="en-US" b="1" dirty="0"/>
              <a:t>Extirpation</a:t>
            </a:r>
            <a:r>
              <a:rPr lang="en-US" altLang="en-US" dirty="0"/>
              <a:t> represents a range of procedures where the body part itself is not the focus of the procedure. </a:t>
            </a:r>
          </a:p>
          <a:p>
            <a:r>
              <a:rPr lang="en-US" altLang="en-US" dirty="0"/>
              <a:t>Instead, the objective is to remove solid material such as a foreign body, thrombus, or calculus from the body part.</a:t>
            </a:r>
            <a:endParaRPr lang="en-US" dirty="0"/>
          </a:p>
        </p:txBody>
      </p:sp>
    </p:spTree>
    <p:extLst>
      <p:ext uri="{BB962C8B-B14F-4D97-AF65-F5344CB8AC3E}">
        <p14:creationId xmlns:p14="http://schemas.microsoft.com/office/powerpoint/2010/main" val="3144901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018B2080-6756-4272-BCB8-1001461F5F8B}"/>
              </a:ext>
            </a:extLst>
          </p:cNvPr>
          <p:cNvPicPr>
            <a:picLocks noChangeAspect="1"/>
          </p:cNvPicPr>
          <p:nvPr/>
        </p:nvPicPr>
        <p:blipFill>
          <a:blip r:embed="rId2"/>
          <a:stretch>
            <a:fillRect/>
          </a:stretch>
        </p:blipFill>
        <p:spPr>
          <a:xfrm>
            <a:off x="1385720" y="1300162"/>
            <a:ext cx="9084905" cy="5214938"/>
          </a:xfrm>
          <a:prstGeom prst="rect">
            <a:avLst/>
          </a:prstGeom>
        </p:spPr>
      </p:pic>
    </p:spTree>
    <p:extLst>
      <p:ext uri="{BB962C8B-B14F-4D97-AF65-F5344CB8AC3E}">
        <p14:creationId xmlns:p14="http://schemas.microsoft.com/office/powerpoint/2010/main" val="237813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979A-80A0-4707-A7CC-1465AE09DC6D}"/>
              </a:ext>
            </a:extLst>
          </p:cNvPr>
          <p:cNvSpPr>
            <a:spLocks noGrp="1"/>
          </p:cNvSpPr>
          <p:nvPr>
            <p:ph type="title"/>
          </p:nvPr>
        </p:nvSpPr>
        <p:spPr/>
        <p:txBody>
          <a:bodyPr/>
          <a:lstStyle/>
          <a:p>
            <a:r>
              <a:rPr lang="en-US" dirty="0"/>
              <a:t>Fragmentation (F)</a:t>
            </a:r>
          </a:p>
        </p:txBody>
      </p:sp>
      <p:graphicFrame>
        <p:nvGraphicFramePr>
          <p:cNvPr id="5" name="Content Placeholder 4">
            <a:extLst>
              <a:ext uri="{FF2B5EF4-FFF2-40B4-BE49-F238E27FC236}">
                <a16:creationId xmlns:a16="http://schemas.microsoft.com/office/drawing/2014/main" id="{56B63B14-0FB4-4E59-99A7-AF605E27CD62}"/>
              </a:ext>
            </a:extLst>
          </p:cNvPr>
          <p:cNvGraphicFramePr>
            <a:graphicFrameLocks noGrp="1"/>
          </p:cNvGraphicFramePr>
          <p:nvPr>
            <p:ph idx="1"/>
            <p:extLst>
              <p:ext uri="{D42A27DB-BD31-4B8C-83A1-F6EECF244321}">
                <p14:modId xmlns:p14="http://schemas.microsoft.com/office/powerpoint/2010/main" val="193775719"/>
              </p:ext>
            </p:extLst>
          </p:nvPr>
        </p:nvGraphicFramePr>
        <p:xfrm>
          <a:off x="216817" y="1213366"/>
          <a:ext cx="11872401" cy="5081357"/>
        </p:xfrm>
        <a:graphic>
          <a:graphicData uri="http://schemas.openxmlformats.org/drawingml/2006/table">
            <a:tbl>
              <a:tblPr firstRow="1">
                <a:tableStyleId>{21E4AEA4-8DFA-4A89-87EB-49C32662AFE0}</a:tableStyleId>
              </a:tblPr>
              <a:tblGrid>
                <a:gridCol w="3151546">
                  <a:extLst>
                    <a:ext uri="{9D8B030D-6E8A-4147-A177-3AD203B41FA5}">
                      <a16:colId xmlns:a16="http://schemas.microsoft.com/office/drawing/2014/main" val="20000"/>
                    </a:ext>
                  </a:extLst>
                </a:gridCol>
                <a:gridCol w="2312645">
                  <a:extLst>
                    <a:ext uri="{9D8B030D-6E8A-4147-A177-3AD203B41FA5}">
                      <a16:colId xmlns:a16="http://schemas.microsoft.com/office/drawing/2014/main" val="20001"/>
                    </a:ext>
                  </a:extLst>
                </a:gridCol>
                <a:gridCol w="6408210">
                  <a:extLst>
                    <a:ext uri="{9D8B030D-6E8A-4147-A177-3AD203B41FA5}">
                      <a16:colId xmlns:a16="http://schemas.microsoft.com/office/drawing/2014/main" val="20002"/>
                    </a:ext>
                  </a:extLst>
                </a:gridCol>
              </a:tblGrid>
              <a:tr h="102013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Fragmentation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F</a:t>
                      </a:r>
                      <a:endParaRPr kumimoji="0" lang="en-US" sz="2200" b="1" i="0" u="none" strike="noStrike" cap="none" normalizeH="0" baseline="0" dirty="0">
                        <a:ln>
                          <a:noFill/>
                        </a:ln>
                        <a:solidFill>
                          <a:srgbClr val="FFFFFF"/>
                        </a:solidFill>
                        <a:effectLst/>
                        <a:latin typeface="Times" charset="0"/>
                        <a:ea typeface="Calibri" charset="0"/>
                      </a:endParaRPr>
                    </a:p>
                  </a:txBody>
                  <a:tcPr marL="68580" marR="68580" marT="0" marB="0" horzOverflow="overflow">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Definition</a:t>
                      </a:r>
                      <a:endParaRPr kumimoji="0" lang="en-US" sz="2200" b="1" i="0" u="none" strike="noStrike" cap="none" normalizeH="0" baseline="0" dirty="0">
                        <a:ln>
                          <a:noFill/>
                        </a:ln>
                        <a:solidFill>
                          <a:srgbClr val="FFFFFF"/>
                        </a:solidFill>
                        <a:effectLst/>
                        <a:latin typeface="Times" charset="0"/>
                        <a:ea typeface="Calibri" charset="0"/>
                      </a:endParaRPr>
                    </a:p>
                  </a:txBody>
                  <a:tcPr marL="68580" marR="68580" marT="0" marB="0" horzOverflow="overflow">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Breaking solid matter in a body part into pieces</a:t>
                      </a:r>
                      <a:endParaRPr kumimoji="0" lang="en-US" sz="2200" b="1" i="0" u="none" strike="noStrike" cap="none" normalizeH="0" baseline="0" dirty="0">
                        <a:ln>
                          <a:noFill/>
                        </a:ln>
                        <a:solidFill>
                          <a:srgbClr val="FFFFFF"/>
                        </a:solidFill>
                        <a:effectLst/>
                        <a:latin typeface="Times" charset="0"/>
                        <a:ea typeface="Calibri" charset="0"/>
                      </a:endParaRPr>
                    </a:p>
                  </a:txBody>
                  <a:tcPr marL="68580" marR="68580" marT="0" marB="0" horzOverflow="overflow">
                    <a:solidFill>
                      <a:srgbClr val="0070C0"/>
                    </a:solidFill>
                  </a:tcPr>
                </a:tc>
                <a:extLst>
                  <a:ext uri="{0D108BD9-81ED-4DB2-BD59-A6C34878D82A}">
                    <a16:rowId xmlns:a16="http://schemas.microsoft.com/office/drawing/2014/main" val="10000"/>
                  </a:ext>
                </a:extLst>
              </a:tr>
              <a:tr h="28575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Explanation</a:t>
                      </a:r>
                      <a:endParaRPr kumimoji="0" lang="en-US" sz="2200" b="0" i="0" u="none" strike="noStrike" cap="none" normalizeH="0" baseline="0" dirty="0">
                        <a:ln>
                          <a:noFill/>
                        </a:ln>
                        <a:solidFill>
                          <a:srgbClr val="000000"/>
                        </a:solidFill>
                        <a:effectLst/>
                        <a:latin typeface="Times"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Physical force applied directly or indirectly is used to break the solid matter into pieces. The solid matter may be an abnormal byproduct of a biological function or a foreign body. The pieces of solid matter are not taken out.</a:t>
                      </a:r>
                      <a:endParaRPr kumimoji="0" lang="en-US" sz="2200" b="0" i="0" u="none" strike="noStrike" cap="none" normalizeH="0" baseline="0" dirty="0">
                        <a:ln>
                          <a:noFill/>
                        </a:ln>
                        <a:solidFill>
                          <a:srgbClr val="000000"/>
                        </a:solidFill>
                        <a:effectLst/>
                        <a:latin typeface="Times"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1"/>
                  </a:ext>
                </a:extLst>
              </a:tr>
              <a:tr h="120368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a:ln>
                            <a:noFill/>
                          </a:ln>
                          <a:effectLst/>
                        </a:rPr>
                        <a:t>Examples</a:t>
                      </a:r>
                      <a:endParaRPr kumimoji="0" lang="en-US" sz="2200" b="0" i="0" u="none" strike="noStrike" cap="none" normalizeH="0" baseline="0">
                        <a:ln>
                          <a:noFill/>
                        </a:ln>
                        <a:solidFill>
                          <a:srgbClr val="000000"/>
                        </a:solidFill>
                        <a:effectLst/>
                        <a:latin typeface="Times" charset="0"/>
                        <a:ea typeface="Calibri" charset="0"/>
                      </a:endParaRPr>
                    </a:p>
                  </a:txBody>
                  <a:tcPr marL="68580" marR="68580"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Extracorporeal shockwave lithotripsy, transurethral lithotripsy</a:t>
                      </a:r>
                      <a:endParaRPr kumimoji="0" lang="en-US" sz="2200" b="0" i="0" u="none" strike="noStrike" cap="none" normalizeH="0" baseline="0" dirty="0">
                        <a:ln>
                          <a:noFill/>
                        </a:ln>
                        <a:solidFill>
                          <a:srgbClr val="000000"/>
                        </a:solidFill>
                        <a:effectLst/>
                        <a:latin typeface="Times" charset="0"/>
                        <a:ea typeface="Calibri" charset="0"/>
                      </a:endParaRPr>
                    </a:p>
                  </a:txBody>
                  <a:tcPr marL="68580" marR="68580" marT="0" marB="0" horzOverflow="overflow">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BA330206-2BEC-4BB8-A9FD-DE779D35D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523"/>
          <a:stretch>
            <a:fillRect/>
          </a:stretch>
        </p:blipFill>
        <p:spPr bwMode="auto">
          <a:xfrm>
            <a:off x="216818" y="1178442"/>
            <a:ext cx="3165974" cy="485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31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74D9-E5F2-4399-9BD5-3CE2D084E753}"/>
              </a:ext>
            </a:extLst>
          </p:cNvPr>
          <p:cNvSpPr>
            <a:spLocks noGrp="1"/>
          </p:cNvSpPr>
          <p:nvPr>
            <p:ph type="title"/>
          </p:nvPr>
        </p:nvSpPr>
        <p:spPr/>
        <p:txBody>
          <a:bodyPr/>
          <a:lstStyle/>
          <a:p>
            <a:r>
              <a:rPr lang="en-US" dirty="0"/>
              <a:t>Fragmentation (F)</a:t>
            </a:r>
          </a:p>
        </p:txBody>
      </p:sp>
      <p:sp>
        <p:nvSpPr>
          <p:cNvPr id="3" name="Content Placeholder 2">
            <a:extLst>
              <a:ext uri="{FF2B5EF4-FFF2-40B4-BE49-F238E27FC236}">
                <a16:creationId xmlns:a16="http://schemas.microsoft.com/office/drawing/2014/main" id="{46AB78A0-1179-4A4C-B496-E1EFEAA8863F}"/>
              </a:ext>
            </a:extLst>
          </p:cNvPr>
          <p:cNvSpPr>
            <a:spLocks noGrp="1"/>
          </p:cNvSpPr>
          <p:nvPr>
            <p:ph idx="1"/>
          </p:nvPr>
        </p:nvSpPr>
        <p:spPr>
          <a:xfrm>
            <a:off x="216817" y="1178350"/>
            <a:ext cx="11774077" cy="5381937"/>
          </a:xfrm>
        </p:spPr>
        <p:txBody>
          <a:bodyPr/>
          <a:lstStyle/>
          <a:p>
            <a:r>
              <a:rPr lang="en-US" altLang="en-US" b="1" dirty="0">
                <a:ea typeface="ＭＳ Ｐゴシック" panose="020B0600070205080204" pitchFamily="34" charset="-128"/>
              </a:rPr>
              <a:t>Fragmentation</a:t>
            </a:r>
            <a:r>
              <a:rPr lang="en-US" altLang="en-US" dirty="0">
                <a:ea typeface="ＭＳ Ｐゴシック" panose="020B0600070205080204" pitchFamily="34" charset="-128"/>
              </a:rPr>
              <a:t> is coded for procedures to break up, but not remove, solid material such as a calculus or foreign body. </a:t>
            </a:r>
          </a:p>
          <a:p>
            <a:r>
              <a:rPr lang="en-US" altLang="en-US" dirty="0">
                <a:ea typeface="ＭＳ Ｐゴシック" panose="020B0600070205080204" pitchFamily="34" charset="-128"/>
              </a:rPr>
              <a:t>This root operation includes both direct and extracorporeal </a:t>
            </a:r>
            <a:r>
              <a:rPr lang="en-US" altLang="en-US" b="1" dirty="0">
                <a:ea typeface="ＭＳ Ｐゴシック" panose="020B0600070205080204" pitchFamily="34" charset="-128"/>
              </a:rPr>
              <a:t>Fragmentation</a:t>
            </a:r>
            <a:r>
              <a:rPr lang="en-US" altLang="en-US" dirty="0">
                <a:ea typeface="ＭＳ Ｐゴシック" panose="020B0600070205080204" pitchFamily="34" charset="-128"/>
              </a:rPr>
              <a:t> procedures.  </a:t>
            </a:r>
          </a:p>
          <a:p>
            <a:endParaRPr lang="en-US" dirty="0"/>
          </a:p>
        </p:txBody>
      </p:sp>
    </p:spTree>
    <p:extLst>
      <p:ext uri="{BB962C8B-B14F-4D97-AF65-F5344CB8AC3E}">
        <p14:creationId xmlns:p14="http://schemas.microsoft.com/office/powerpoint/2010/main" val="88641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9DBC-22D1-4F4B-8A0E-DD30334AA90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3F5CC7B-1173-4CC6-9817-0C9E9700F5AE}"/>
              </a:ext>
            </a:extLst>
          </p:cNvPr>
          <p:cNvSpPr>
            <a:spLocks noGrp="1"/>
          </p:cNvSpPr>
          <p:nvPr>
            <p:ph idx="1"/>
          </p:nvPr>
        </p:nvSpPr>
        <p:spPr>
          <a:xfrm>
            <a:off x="216817" y="1178350"/>
            <a:ext cx="11774077" cy="5445733"/>
          </a:xfrm>
        </p:spPr>
        <p:txBody>
          <a:bodyPr/>
          <a:lstStyle/>
          <a:p>
            <a:r>
              <a:rPr lang="en-US" dirty="0"/>
              <a:t>The patient is being evaluated for septic arthritis of the right knee. A needle arthrocentesis was performed on the right knee with 15 cc of fluid being removed.</a:t>
            </a:r>
          </a:p>
          <a:p>
            <a:r>
              <a:rPr lang="en-US" dirty="0"/>
              <a:t>Code(s):______________________</a:t>
            </a:r>
          </a:p>
        </p:txBody>
      </p:sp>
    </p:spTree>
    <p:extLst>
      <p:ext uri="{BB962C8B-B14F-4D97-AF65-F5344CB8AC3E}">
        <p14:creationId xmlns:p14="http://schemas.microsoft.com/office/powerpoint/2010/main" val="34825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2134</Words>
  <Application>Microsoft Office PowerPoint</Application>
  <PresentationFormat>Widescreen</PresentationFormat>
  <Paragraphs>241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Calibri</vt:lpstr>
      <vt:lpstr>Calibri Light</vt:lpstr>
      <vt:lpstr>Century Gothic</vt:lpstr>
      <vt:lpstr>Times</vt:lpstr>
      <vt:lpstr>Times New Roman</vt:lpstr>
      <vt:lpstr>Office Theme</vt:lpstr>
      <vt:lpstr>ICD-10-PCS Training</vt:lpstr>
      <vt:lpstr>Root Operations</vt:lpstr>
      <vt:lpstr>Root Operations</vt:lpstr>
      <vt:lpstr>Drainage (9)</vt:lpstr>
      <vt:lpstr>Extirpation (C)</vt:lpstr>
      <vt:lpstr>Extirpation</vt:lpstr>
      <vt:lpstr>Fragmentation (F)</vt:lpstr>
      <vt:lpstr>Fragmentation (F)</vt:lpstr>
      <vt:lpstr>Quiz</vt:lpstr>
      <vt:lpstr>Quiz</vt:lpstr>
      <vt:lpstr>Answer</vt:lpstr>
      <vt:lpstr>Quiz</vt:lpstr>
      <vt:lpstr>Answer</vt:lpstr>
      <vt:lpstr>Quiz</vt:lpstr>
      <vt:lpstr>Answer</vt:lpstr>
      <vt:lpstr>Root Operations</vt:lpstr>
      <vt:lpstr>Root Operations</vt:lpstr>
      <vt:lpstr>Division (8)</vt:lpstr>
      <vt:lpstr>Division (8)</vt:lpstr>
      <vt:lpstr>PowerPoint Presentation</vt:lpstr>
      <vt:lpstr>Division (8) versus Release (N)</vt:lpstr>
      <vt:lpstr>Division (8) versus Release (N)</vt:lpstr>
      <vt:lpstr>Release (N)</vt:lpstr>
      <vt:lpstr>Release (N)</vt:lpstr>
      <vt:lpstr>Release (N)</vt:lpstr>
      <vt:lpstr>Quiz</vt:lpstr>
      <vt:lpstr>Answer</vt:lpstr>
      <vt:lpstr>Quiz</vt:lpstr>
      <vt:lpstr>Answer</vt:lpstr>
      <vt:lpstr>Answer</vt:lpstr>
      <vt:lpstr>Quiz</vt:lpstr>
      <vt:lpstr>Answer</vt:lpstr>
      <vt:lpstr>Quiz</vt:lpstr>
      <vt:lpstr>Answer</vt:lpstr>
      <vt:lpstr>Answer</vt:lpstr>
      <vt:lpstr>Knowledge of anatomy and diagrams are keys to successful PCS coding.</vt:lpstr>
      <vt:lpstr>Root Operations</vt:lpstr>
      <vt:lpstr>Root Operations</vt:lpstr>
      <vt:lpstr>Transplantation (Y)</vt:lpstr>
      <vt:lpstr>Transplantation (Y)</vt:lpstr>
      <vt:lpstr>Transplantation (Y)</vt:lpstr>
      <vt:lpstr>Qualifier Values for Transplantation</vt:lpstr>
      <vt:lpstr>Qualifier Choices</vt:lpstr>
      <vt:lpstr>Coding Tip</vt:lpstr>
      <vt:lpstr>Transplantation (Y)</vt:lpstr>
      <vt:lpstr>Reattachment (M)</vt:lpstr>
      <vt:lpstr>Reattachment (M)</vt:lpstr>
      <vt:lpstr>Transfer (X)</vt:lpstr>
      <vt:lpstr>Transfer (X)</vt:lpstr>
      <vt:lpstr>Transfer (X)</vt:lpstr>
      <vt:lpstr>Reposition (S)</vt:lpstr>
      <vt:lpstr>Reposition (S)</vt:lpstr>
      <vt:lpstr>Reposition (S)</vt:lpstr>
      <vt:lpstr>Reposition (S)</vt:lpstr>
      <vt:lpstr>Quiz</vt:lpstr>
      <vt:lpstr>Answer</vt:lpstr>
      <vt:lpstr>Quiz</vt:lpstr>
      <vt:lpstr>Answer</vt:lpstr>
      <vt:lpstr>Quiz</vt:lpstr>
      <vt:lpstr>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Lamon Willis</dc:creator>
  <cp:lastModifiedBy>Lamon Willis</cp:lastModifiedBy>
  <cp:revision>57</cp:revision>
  <dcterms:created xsi:type="dcterms:W3CDTF">2017-06-20T14:56:21Z</dcterms:created>
  <dcterms:modified xsi:type="dcterms:W3CDTF">2018-02-09T23:58:49Z</dcterms:modified>
</cp:coreProperties>
</file>