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323" r:id="rId3"/>
    <p:sldId id="273" r:id="rId4"/>
    <p:sldId id="317" r:id="rId5"/>
    <p:sldId id="274" r:id="rId6"/>
    <p:sldId id="318" r:id="rId7"/>
    <p:sldId id="319" r:id="rId8"/>
    <p:sldId id="320" r:id="rId9"/>
    <p:sldId id="322" r:id="rId10"/>
    <p:sldId id="343" r:id="rId11"/>
    <p:sldId id="321" r:id="rId12"/>
    <p:sldId id="324" r:id="rId13"/>
    <p:sldId id="325" r:id="rId14"/>
    <p:sldId id="326" r:id="rId15"/>
    <p:sldId id="342" r:id="rId16"/>
    <p:sldId id="327" r:id="rId17"/>
    <p:sldId id="289" r:id="rId18"/>
    <p:sldId id="279" r:id="rId19"/>
    <p:sldId id="310" r:id="rId20"/>
    <p:sldId id="311" r:id="rId21"/>
    <p:sldId id="312" r:id="rId22"/>
    <p:sldId id="313" r:id="rId23"/>
    <p:sldId id="280" r:id="rId24"/>
    <p:sldId id="314" r:id="rId25"/>
    <p:sldId id="316" r:id="rId26"/>
    <p:sldId id="275" r:id="rId27"/>
    <p:sldId id="276" r:id="rId28"/>
    <p:sldId id="291" r:id="rId29"/>
    <p:sldId id="292" r:id="rId30"/>
    <p:sldId id="293" r:id="rId31"/>
    <p:sldId id="294" r:id="rId32"/>
    <p:sldId id="328" r:id="rId33"/>
    <p:sldId id="329" r:id="rId34"/>
    <p:sldId id="330" r:id="rId35"/>
    <p:sldId id="331" r:id="rId36"/>
    <p:sldId id="335" r:id="rId37"/>
    <p:sldId id="341" r:id="rId38"/>
    <p:sldId id="332" r:id="rId39"/>
    <p:sldId id="333" r:id="rId40"/>
    <p:sldId id="334" r:id="rId41"/>
    <p:sldId id="336" r:id="rId42"/>
    <p:sldId id="295" r:id="rId43"/>
    <p:sldId id="296" r:id="rId44"/>
    <p:sldId id="297" r:id="rId45"/>
    <p:sldId id="298" r:id="rId46"/>
    <p:sldId id="338" r:id="rId47"/>
    <p:sldId id="337" r:id="rId48"/>
    <p:sldId id="300" r:id="rId49"/>
    <p:sldId id="339" r:id="rId50"/>
    <p:sldId id="301" r:id="rId51"/>
    <p:sldId id="302" r:id="rId52"/>
    <p:sldId id="303" r:id="rId53"/>
    <p:sldId id="304" r:id="rId54"/>
    <p:sldId id="277" r:id="rId55"/>
    <p:sldId id="305" r:id="rId56"/>
    <p:sldId id="306" r:id="rId57"/>
    <p:sldId id="307" r:id="rId58"/>
    <p:sldId id="308" r:id="rId59"/>
    <p:sldId id="278"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1940" autoAdjust="0"/>
  </p:normalViewPr>
  <p:slideViewPr>
    <p:cSldViewPr snapToGrid="0">
      <p:cViewPr varScale="1">
        <p:scale>
          <a:sx n="91" d="100"/>
          <a:sy n="91" d="100"/>
        </p:scale>
        <p:origin x="123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6DDFA-DA5B-46E6-9C53-1D4AD50948F7}" type="datetimeFigureOut">
              <a:rPr lang="en-US" smtClean="0"/>
              <a:t>3/7/2019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F27BC-0A82-461D-87DA-8A792D397B3A}" type="slidenum">
              <a:rPr lang="en-US" smtClean="0"/>
              <a:t>‹#›</a:t>
            </a:fld>
            <a:endParaRPr lang="en-US" dirty="0"/>
          </a:p>
        </p:txBody>
      </p:sp>
    </p:spTree>
    <p:extLst>
      <p:ext uri="{BB962C8B-B14F-4D97-AF65-F5344CB8AC3E}">
        <p14:creationId xmlns:p14="http://schemas.microsoft.com/office/powerpoint/2010/main" val="303805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Spine Anatomy Video</a:t>
            </a:r>
          </a:p>
        </p:txBody>
      </p:sp>
      <p:sp>
        <p:nvSpPr>
          <p:cNvPr id="4" name="Slide Number Placeholder 3"/>
          <p:cNvSpPr>
            <a:spLocks noGrp="1"/>
          </p:cNvSpPr>
          <p:nvPr>
            <p:ph type="sldNum" sz="quarter" idx="5"/>
          </p:nvPr>
        </p:nvSpPr>
        <p:spPr/>
        <p:txBody>
          <a:bodyPr/>
          <a:lstStyle/>
          <a:p>
            <a:fld id="{3C4F27BC-0A82-461D-87DA-8A792D397B3A}" type="slidenum">
              <a:rPr lang="en-US" smtClean="0"/>
              <a:t>2</a:t>
            </a:fld>
            <a:endParaRPr lang="en-US" dirty="0"/>
          </a:p>
        </p:txBody>
      </p:sp>
    </p:spTree>
    <p:extLst>
      <p:ext uri="{BB962C8B-B14F-4D97-AF65-F5344CB8AC3E}">
        <p14:creationId xmlns:p14="http://schemas.microsoft.com/office/powerpoint/2010/main" val="243720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24</a:t>
            </a:fld>
            <a:endParaRPr lang="en-US" dirty="0"/>
          </a:p>
        </p:txBody>
      </p:sp>
    </p:spTree>
    <p:extLst>
      <p:ext uri="{BB962C8B-B14F-4D97-AF65-F5344CB8AC3E}">
        <p14:creationId xmlns:p14="http://schemas.microsoft.com/office/powerpoint/2010/main" val="3631431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25</a:t>
            </a:fld>
            <a:endParaRPr lang="en-US" dirty="0"/>
          </a:p>
        </p:txBody>
      </p:sp>
    </p:spTree>
    <p:extLst>
      <p:ext uri="{BB962C8B-B14F-4D97-AF65-F5344CB8AC3E}">
        <p14:creationId xmlns:p14="http://schemas.microsoft.com/office/powerpoint/2010/main" val="280792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48</a:t>
            </a:fld>
            <a:endParaRPr lang="en-US" dirty="0"/>
          </a:p>
        </p:txBody>
      </p:sp>
    </p:spTree>
    <p:extLst>
      <p:ext uri="{BB962C8B-B14F-4D97-AF65-F5344CB8AC3E}">
        <p14:creationId xmlns:p14="http://schemas.microsoft.com/office/powerpoint/2010/main" val="3937611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55</a:t>
            </a:fld>
            <a:endParaRPr lang="en-US" dirty="0"/>
          </a:p>
        </p:txBody>
      </p:sp>
    </p:spTree>
    <p:extLst>
      <p:ext uri="{BB962C8B-B14F-4D97-AF65-F5344CB8AC3E}">
        <p14:creationId xmlns:p14="http://schemas.microsoft.com/office/powerpoint/2010/main" val="81878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56</a:t>
            </a:fld>
            <a:endParaRPr lang="en-US" dirty="0"/>
          </a:p>
        </p:txBody>
      </p:sp>
    </p:spTree>
    <p:extLst>
      <p:ext uri="{BB962C8B-B14F-4D97-AF65-F5344CB8AC3E}">
        <p14:creationId xmlns:p14="http://schemas.microsoft.com/office/powerpoint/2010/main" val="96386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14</a:t>
            </a:fld>
            <a:endParaRPr lang="en-US" dirty="0"/>
          </a:p>
        </p:txBody>
      </p:sp>
    </p:spTree>
    <p:extLst>
      <p:ext uri="{BB962C8B-B14F-4D97-AF65-F5344CB8AC3E}">
        <p14:creationId xmlns:p14="http://schemas.microsoft.com/office/powerpoint/2010/main" val="355788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a:t>
            </a:r>
            <a:r>
              <a:rPr lang="en-US" u="sng" dirty="0"/>
              <a:t>A</a:t>
            </a:r>
            <a:r>
              <a:rPr lang="en-US" u="none" dirty="0"/>
              <a:t>fferent as those which the brain </a:t>
            </a:r>
            <a:r>
              <a:rPr lang="en-US" u="sng" dirty="0"/>
              <a:t>A</a:t>
            </a:r>
            <a:r>
              <a:rPr lang="en-US" u="none" dirty="0"/>
              <a:t>ccepts signals for, and the </a:t>
            </a:r>
            <a:r>
              <a:rPr lang="en-US" u="sng" dirty="0"/>
              <a:t>E</a:t>
            </a:r>
            <a:r>
              <a:rPr lang="en-US" u="none" dirty="0"/>
              <a:t>fferent as those signals which </a:t>
            </a:r>
            <a:r>
              <a:rPr lang="en-US" u="sng" dirty="0"/>
              <a:t>E</a:t>
            </a:r>
            <a:r>
              <a:rPr lang="en-US" u="none" dirty="0"/>
              <a:t>xit the brain.</a:t>
            </a:r>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15</a:t>
            </a:fld>
            <a:endParaRPr lang="en-US" dirty="0"/>
          </a:p>
        </p:txBody>
      </p:sp>
    </p:spTree>
    <p:extLst>
      <p:ext uri="{BB962C8B-B14F-4D97-AF65-F5344CB8AC3E}">
        <p14:creationId xmlns:p14="http://schemas.microsoft.com/office/powerpoint/2010/main" val="330446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herniated disc</a:t>
            </a:r>
            <a:r>
              <a:rPr lang="en-US" sz="1200" b="0" i="0" kern="1200" dirty="0">
                <a:solidFill>
                  <a:schemeClr val="tx1"/>
                </a:solidFill>
                <a:effectLst/>
                <a:latin typeface="+mn-lt"/>
                <a:ea typeface="+mn-ea"/>
                <a:cs typeface="+mn-cs"/>
              </a:rPr>
              <a:t> is a cause of back and leg pain. Tom Merton / Getty Images. Many patients with back pain, leg pain, or weakness of the lower extremity muscles are diagnosed with a </a:t>
            </a:r>
            <a:r>
              <a:rPr lang="en-US" sz="1200" b="1" i="0" kern="1200" dirty="0">
                <a:solidFill>
                  <a:schemeClr val="tx1"/>
                </a:solidFill>
                <a:effectLst/>
                <a:latin typeface="+mn-lt"/>
                <a:ea typeface="+mn-ea"/>
                <a:cs typeface="+mn-cs"/>
              </a:rPr>
              <a:t>herniated disc</a:t>
            </a:r>
            <a:r>
              <a:rPr lang="en-US" sz="1200" b="0" i="0" kern="1200" dirty="0">
                <a:solidFill>
                  <a:schemeClr val="tx1"/>
                </a:solidFill>
                <a:effectLst/>
                <a:latin typeface="+mn-lt"/>
                <a:ea typeface="+mn-ea"/>
                <a:cs typeface="+mn-cs"/>
              </a:rPr>
              <a:t>. When a </a:t>
            </a:r>
            <a:r>
              <a:rPr lang="en-US" sz="1200" b="1" i="0" kern="1200" dirty="0">
                <a:solidFill>
                  <a:schemeClr val="tx1"/>
                </a:solidFill>
                <a:effectLst/>
                <a:latin typeface="+mn-lt"/>
                <a:ea typeface="+mn-ea"/>
                <a:cs typeface="+mn-cs"/>
              </a:rPr>
              <a:t>disc herniation</a:t>
            </a:r>
            <a:r>
              <a:rPr lang="en-US" sz="1200" b="0" i="0" kern="1200" dirty="0">
                <a:solidFill>
                  <a:schemeClr val="tx1"/>
                </a:solidFill>
                <a:effectLst/>
                <a:latin typeface="+mn-lt"/>
                <a:ea typeface="+mn-ea"/>
                <a:cs typeface="+mn-cs"/>
              </a:rPr>
              <a:t> occurs, the cushion that sits between the spinal vertebra is pushed outside its normal position.</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Degenerative disk disease</a:t>
            </a:r>
            <a:r>
              <a:rPr lang="en-US" sz="1200" b="0" i="0" kern="1200" dirty="0">
                <a:solidFill>
                  <a:schemeClr val="tx1"/>
                </a:solidFill>
                <a:effectLst/>
                <a:latin typeface="+mn-lt"/>
                <a:ea typeface="+mn-ea"/>
                <a:cs typeface="+mn-cs"/>
              </a:rPr>
              <a:t> is when normal changes that take place in the disks of your spine cause pain. Spinal disks are like shock absorbers between the vertebrae, or bones, of your spine. They help your back stay flexible, so you can bend and twist. As you get older, they can show signs of wear and tear.</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pinched nerve</a:t>
            </a:r>
            <a:r>
              <a:rPr lang="en-US" sz="1200" b="0" i="0" kern="1200" dirty="0">
                <a:solidFill>
                  <a:schemeClr val="tx1"/>
                </a:solidFill>
                <a:effectLst/>
                <a:latin typeface="+mn-lt"/>
                <a:ea typeface="+mn-ea"/>
                <a:cs typeface="+mn-cs"/>
              </a:rPr>
              <a:t> can occur at a number of sites in your body. A herniated disk in your lower spine, for example, may put pressure on a </a:t>
            </a:r>
            <a:r>
              <a:rPr lang="en-US" sz="1200" b="1" i="0" kern="1200" dirty="0">
                <a:solidFill>
                  <a:schemeClr val="tx1"/>
                </a:solidFill>
                <a:effectLst/>
                <a:latin typeface="+mn-lt"/>
                <a:ea typeface="+mn-ea"/>
                <a:cs typeface="+mn-cs"/>
              </a:rPr>
              <a:t>nerve</a:t>
            </a:r>
            <a:r>
              <a:rPr lang="en-US" sz="1200" b="0" i="0" kern="1200" dirty="0">
                <a:solidFill>
                  <a:schemeClr val="tx1"/>
                </a:solidFill>
                <a:effectLst/>
                <a:latin typeface="+mn-lt"/>
                <a:ea typeface="+mn-ea"/>
                <a:cs typeface="+mn-cs"/>
              </a:rPr>
              <a:t> root, causing pain that radiates down the back of your leg. Likewise, a </a:t>
            </a:r>
            <a:r>
              <a:rPr lang="en-US" sz="1200" b="1" i="0" kern="1200" dirty="0">
                <a:solidFill>
                  <a:schemeClr val="tx1"/>
                </a:solidFill>
                <a:effectLst/>
                <a:latin typeface="+mn-lt"/>
                <a:ea typeface="+mn-ea"/>
                <a:cs typeface="+mn-cs"/>
              </a:rPr>
              <a:t>pinched nerve</a:t>
            </a:r>
            <a:r>
              <a:rPr lang="en-US" sz="1200" b="0" i="0" kern="1200" dirty="0">
                <a:solidFill>
                  <a:schemeClr val="tx1"/>
                </a:solidFill>
                <a:effectLst/>
                <a:latin typeface="+mn-lt"/>
                <a:ea typeface="+mn-ea"/>
                <a:cs typeface="+mn-cs"/>
              </a:rPr>
              <a:t> in your wrist can lead to pain and numbness in your hand and fingers (carpal tunnel syndrome).</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Spinal stenosis</a:t>
            </a:r>
            <a:r>
              <a:rPr lang="en-US" sz="1200" b="0" i="0" kern="1200" dirty="0">
                <a:solidFill>
                  <a:schemeClr val="tx1"/>
                </a:solidFill>
                <a:effectLst/>
                <a:latin typeface="+mn-lt"/>
                <a:ea typeface="+mn-ea"/>
                <a:cs typeface="+mn-cs"/>
              </a:rPr>
              <a:t> (or narrowing) is a common condition that occurs when the small </a:t>
            </a:r>
            <a:r>
              <a:rPr lang="en-US" sz="1200" b="1" i="0" kern="1200" dirty="0">
                <a:solidFill>
                  <a:schemeClr val="tx1"/>
                </a:solidFill>
                <a:effectLst/>
                <a:latin typeface="+mn-lt"/>
                <a:ea typeface="+mn-ea"/>
                <a:cs typeface="+mn-cs"/>
              </a:rPr>
              <a:t>spinal</a:t>
            </a:r>
            <a:r>
              <a:rPr lang="en-US" sz="1200" b="0" i="0" kern="1200" dirty="0">
                <a:solidFill>
                  <a:schemeClr val="tx1"/>
                </a:solidFill>
                <a:effectLst/>
                <a:latin typeface="+mn-lt"/>
                <a:ea typeface="+mn-ea"/>
                <a:cs typeface="+mn-cs"/>
              </a:rPr>
              <a:t> canal, which contains the nerve roots and </a:t>
            </a:r>
            <a:r>
              <a:rPr lang="en-US" sz="1200" b="1" i="0" kern="1200" dirty="0">
                <a:solidFill>
                  <a:schemeClr val="tx1"/>
                </a:solidFill>
                <a:effectLst/>
                <a:latin typeface="+mn-lt"/>
                <a:ea typeface="+mn-ea"/>
                <a:cs typeface="+mn-cs"/>
              </a:rPr>
              <a:t>spinal</a:t>
            </a:r>
            <a:r>
              <a:rPr lang="en-US" sz="1200" b="0" i="0" kern="1200" dirty="0">
                <a:solidFill>
                  <a:schemeClr val="tx1"/>
                </a:solidFill>
                <a:effectLst/>
                <a:latin typeface="+mn-lt"/>
                <a:ea typeface="+mn-ea"/>
                <a:cs typeface="+mn-cs"/>
              </a:rPr>
              <a:t> cord, becomes compressed. This causes a “pinching” of the </a:t>
            </a:r>
            <a:r>
              <a:rPr lang="en-US" sz="1200" b="1" i="0" kern="1200" dirty="0">
                <a:solidFill>
                  <a:schemeClr val="tx1"/>
                </a:solidFill>
                <a:effectLst/>
                <a:latin typeface="+mn-lt"/>
                <a:ea typeface="+mn-ea"/>
                <a:cs typeface="+mn-cs"/>
              </a:rPr>
              <a:t>spinal cord</a:t>
            </a:r>
            <a:r>
              <a:rPr lang="en-US" sz="1200" b="0" i="0" kern="1200" dirty="0">
                <a:solidFill>
                  <a:schemeClr val="tx1"/>
                </a:solidFill>
                <a:effectLst/>
                <a:latin typeface="+mn-lt"/>
                <a:ea typeface="+mn-ea"/>
                <a:cs typeface="+mn-cs"/>
              </a:rPr>
              <a:t> and/or nerve roots, which leads to pain, cramping, weakness or numbness.</a:t>
            </a:r>
          </a:p>
          <a:p>
            <a:r>
              <a:rPr lang="en-US" sz="1200" b="1" i="0" kern="1200" dirty="0">
                <a:solidFill>
                  <a:schemeClr val="tx1"/>
                </a:solidFill>
                <a:effectLst/>
                <a:latin typeface="+mn-lt"/>
                <a:ea typeface="+mn-ea"/>
                <a:cs typeface="+mn-cs"/>
              </a:rPr>
              <a:t>Scoliosis</a:t>
            </a:r>
            <a:r>
              <a:rPr lang="en-US" sz="1200" b="0" i="0" kern="1200" dirty="0">
                <a:solidFill>
                  <a:schemeClr val="tx1"/>
                </a:solidFill>
                <a:effectLst/>
                <a:latin typeface="+mn-lt"/>
                <a:ea typeface="+mn-ea"/>
                <a:cs typeface="+mn-cs"/>
              </a:rPr>
              <a:t> is a sideways curvature of the spine that occurs most often during the growth spurt just before puberty. While scoliosis can be caused by conditions such as cerebral palsy and muscular dystrophy, the cause of most </a:t>
            </a:r>
            <a:r>
              <a:rPr lang="en-US" sz="1200" b="1" i="0" kern="1200" dirty="0">
                <a:solidFill>
                  <a:schemeClr val="tx1"/>
                </a:solidFill>
                <a:effectLst/>
                <a:latin typeface="+mn-lt"/>
                <a:ea typeface="+mn-ea"/>
                <a:cs typeface="+mn-cs"/>
              </a:rPr>
              <a:t>scoliosis</a:t>
            </a:r>
            <a:r>
              <a:rPr lang="en-US" sz="1200" b="0" i="0" kern="1200" dirty="0">
                <a:solidFill>
                  <a:schemeClr val="tx1"/>
                </a:solidFill>
                <a:effectLst/>
                <a:latin typeface="+mn-lt"/>
                <a:ea typeface="+mn-ea"/>
                <a:cs typeface="+mn-cs"/>
              </a:rPr>
              <a:t> is unknown.</a:t>
            </a:r>
            <a:endParaRPr lang="en-US" dirty="0"/>
          </a:p>
          <a:p>
            <a:r>
              <a:rPr lang="en-US" sz="1200" b="1" i="0" kern="1200" dirty="0">
                <a:solidFill>
                  <a:schemeClr val="tx1"/>
                </a:solidFill>
                <a:effectLst/>
                <a:latin typeface="+mn-lt"/>
                <a:ea typeface="+mn-ea"/>
                <a:cs typeface="+mn-cs"/>
              </a:rPr>
              <a:t>Spondylolisthesis</a:t>
            </a:r>
            <a:r>
              <a:rPr lang="en-US" sz="1200" b="0" i="0" kern="1200" dirty="0">
                <a:solidFill>
                  <a:schemeClr val="tx1"/>
                </a:solidFill>
                <a:effectLst/>
                <a:latin typeface="+mn-lt"/>
                <a:ea typeface="+mn-ea"/>
                <a:cs typeface="+mn-cs"/>
              </a:rPr>
              <a:t> is a slipping of vertebra that occurs, in most cases, at the base of the spine. Spondylolysis, which is a defect or fracture of one or both wing-shaped parts of a vertebra, can result in vertebrae slipping backward, forward, or over a bone below.</a:t>
            </a:r>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16</a:t>
            </a:fld>
            <a:endParaRPr lang="en-US" dirty="0"/>
          </a:p>
        </p:txBody>
      </p:sp>
    </p:spTree>
    <p:extLst>
      <p:ext uri="{BB962C8B-B14F-4D97-AF65-F5344CB8AC3E}">
        <p14:creationId xmlns:p14="http://schemas.microsoft.com/office/powerpoint/2010/main" val="1777836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Decompression is the general term to describe removal of the spinal disk, bone, or tissue causing pressure and pain. Often, this is the only procedure performed. Examples include: laminectomy to decompress spinal canal and/or nerve roots (e.g., 63001-63017, 63045-+63048), discectomy to decompress spinal canal and/or nerve roots (e.g., 63020-+63035, 63040-+63044, 63055-+63057), corpectomy (e.g., 63081-+63091), fracture repair (e.g., 22325-+22328), etc.</a:t>
            </a:r>
          </a:p>
          <a:p>
            <a:pPr fontAlgn="base"/>
            <a:r>
              <a:rPr lang="en-US" sz="1200" b="0" i="0" kern="1200" dirty="0">
                <a:solidFill>
                  <a:schemeClr val="tx1"/>
                </a:solidFill>
                <a:effectLst/>
                <a:latin typeface="+mn-lt"/>
                <a:ea typeface="+mn-ea"/>
                <a:cs typeface="+mn-cs"/>
              </a:rPr>
              <a:t>CPT® designates the decompression codes as being per “vertebral segment” or per “interspace.” Decompression occurs at the interspace for discectomy codes (e.g., right L4-L5 interspace). Discectomy is a single, standalone code, such as 63030 </a:t>
            </a:r>
            <a:r>
              <a:rPr lang="en-US" sz="1200" b="0" i="1" kern="1200" dirty="0">
                <a:solidFill>
                  <a:schemeClr val="tx1"/>
                </a:solidFill>
                <a:effectLst/>
                <a:latin typeface="+mn-lt"/>
                <a:ea typeface="+mn-ea"/>
                <a:cs typeface="+mn-cs"/>
              </a:rPr>
              <a:t>Laminotomy (hemilaminectomy), with decompression of nerve root(s), including partial facetectomy, foraminotomy and/or excision of herniated intervertebral disc; 1 interspace, lumbar</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But decompression of the spinal canal can be coded per vertebral segment (63001-63017), or per level of foraminotomy (e.g., decompression of the L4 exiting nerve root via partial laminectomy at L4 and partial laminectomy at L5, with foraminotomy at L4-L5, is reported using one code: 63047 </a:t>
            </a:r>
            <a:r>
              <a:rPr lang="en-US" sz="1200" b="0" i="1" kern="1200" dirty="0">
                <a:solidFill>
                  <a:schemeClr val="tx1"/>
                </a:solidFill>
                <a:effectLst/>
                <a:latin typeface="+mn-lt"/>
                <a:ea typeface="+mn-ea"/>
                <a:cs typeface="+mn-cs"/>
              </a:rPr>
              <a:t>Laminectomy, facetectomy and foraminotomy (unilateral or bilateral with decompression of spinal cord, cauda equina and/or nerve root[s], [eg, spinal or lateral recess stenosis]), single vertebral segment; lumbar)</a:t>
            </a:r>
            <a:r>
              <a:rPr lang="en-US" sz="1200" b="0" i="0" kern="1200" dirty="0">
                <a:solidFill>
                  <a:schemeClr val="tx1"/>
                </a:solidFill>
                <a:effectLst/>
                <a:latin typeface="+mn-lt"/>
                <a:ea typeface="+mn-ea"/>
                <a:cs typeface="+mn-cs"/>
              </a:rPr>
              <a: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Discern whether the approach was posterior or anterior to choose the correct code. </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table illustrates commonly used, standalone decompression codes for spine surgery.</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From the operative note, identify which decompression/discectomy activity the surgeon performed. Then, choose an appropriate standalone code and any associated add-on codes (noted by the “+” sign in CPT®) for the decompression. Remember, corpectomy (removal of part or all of a vertebral body) codes include the discectomy at the level above and below the corpectomy. Documentation also should reflect removal of at least 50 percent of the cervical vertebral body, or 33 percent of the thoracic and lumbar vertebral bodies, to use the corpectomy codes.</a:t>
            </a:r>
          </a:p>
          <a:p>
            <a:pPr fontAlgn="base"/>
            <a:r>
              <a:rPr lang="en-US" sz="1200" b="1" i="0" kern="1200" dirty="0">
                <a:solidFill>
                  <a:schemeClr val="tx1"/>
                </a:solidFill>
                <a:effectLst/>
                <a:latin typeface="+mn-lt"/>
                <a:ea typeface="+mn-ea"/>
                <a:cs typeface="+mn-cs"/>
              </a:rPr>
              <a:t>Example 1</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68-year-old male who has lumbar spinal stenosis at L5-S1 undergoes partial laminectomies at L5 and S1, with medial facetectomy and foraminotomy at L5-S1. This is reported with 63047.</a:t>
            </a:r>
          </a:p>
          <a:p>
            <a:pPr fontAlgn="base"/>
            <a:r>
              <a:rPr lang="en-US" sz="1200" b="1" i="0" kern="1200" dirty="0">
                <a:solidFill>
                  <a:schemeClr val="tx1"/>
                </a:solidFill>
                <a:effectLst/>
                <a:latin typeface="+mn-lt"/>
                <a:ea typeface="+mn-ea"/>
                <a:cs typeface="+mn-cs"/>
              </a:rPr>
              <a:t>Example 2</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33-year-old female herniates an intervertebral disc on the right at L4-L5 while lifting her 4-year-old child. She undergoes minimally invasive hemi-laminotomies and foraminotomy with discectomy at L4-L5 on the right side. This is reported with 63030.</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18</a:t>
            </a:fld>
            <a:endParaRPr lang="en-US" dirty="0"/>
          </a:p>
        </p:txBody>
      </p:sp>
    </p:spTree>
    <p:extLst>
      <p:ext uri="{BB962C8B-B14F-4D97-AF65-F5344CB8AC3E}">
        <p14:creationId xmlns:p14="http://schemas.microsoft.com/office/powerpoint/2010/main" val="3287407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Be careful:</a:t>
            </a:r>
            <a:r>
              <a:rPr lang="en-US" sz="1200" b="0" i="0" kern="1200" dirty="0">
                <a:solidFill>
                  <a:schemeClr val="tx1"/>
                </a:solidFill>
                <a:effectLst/>
                <a:latin typeface="+mn-lt"/>
                <a:ea typeface="+mn-ea"/>
                <a:cs typeface="+mn-cs"/>
              </a:rPr>
              <a:t> There is a single combined decompression/fusion code: 22551 Arthrodesis, anterior interbody, including disc space preparation, discectomy, osteophytectomy and decompression of spinal cord and/or nerve roots; cervical below C2. Do not use a separate standalone anterior cervical arthrodesis code (22554 </a:t>
            </a:r>
            <a:r>
              <a:rPr lang="en-US" sz="1200" b="0" i="1" kern="1200" dirty="0">
                <a:solidFill>
                  <a:schemeClr val="tx1"/>
                </a:solidFill>
                <a:effectLst/>
                <a:latin typeface="+mn-lt"/>
                <a:ea typeface="+mn-ea"/>
                <a:cs typeface="+mn-cs"/>
              </a:rPr>
              <a:t>Arthrodesis, anterior interbody technique, including minimal discectomy to prepare interspace (other than for decompression); cervical below C2</a:t>
            </a:r>
            <a:r>
              <a:rPr lang="en-US" sz="1200" b="0" i="0" kern="1200" dirty="0">
                <a:solidFill>
                  <a:schemeClr val="tx1"/>
                </a:solidFill>
                <a:effectLst/>
                <a:latin typeface="+mn-lt"/>
                <a:ea typeface="+mn-ea"/>
                <a:cs typeface="+mn-cs"/>
              </a:rPr>
              <a:t>) with the separate anterior cervical discectomy/decompression code (63075 </a:t>
            </a:r>
            <a:r>
              <a:rPr lang="en-US" sz="1200" b="0" i="1" kern="1200" dirty="0">
                <a:solidFill>
                  <a:schemeClr val="tx1"/>
                </a:solidFill>
                <a:effectLst/>
                <a:latin typeface="+mn-lt"/>
                <a:ea typeface="+mn-ea"/>
                <a:cs typeface="+mn-cs"/>
              </a:rPr>
              <a:t>Discectomy, anterior, with decompression of spinal cord and/or nerve root(s), including osteophytectomy; cervical, single interspace</a:t>
            </a:r>
            <a:r>
              <a:rPr lang="en-US" sz="1200" b="0" i="0" kern="1200" dirty="0">
                <a:solidFill>
                  <a:schemeClr val="tx1"/>
                </a:solidFill>
                <a:effectLst/>
                <a:latin typeface="+mn-lt"/>
                <a:ea typeface="+mn-ea"/>
                <a:cs typeface="+mn-cs"/>
              </a:rPr>
              <a:t>) at the same spinal level. Use the combined decompression/arthrodesis code, 22551, instead.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Discern whether the approach was posterior or anterior to choose the correct arthrodesis code(s). The standalone code covers the first segment of fusion, and the associated add-on codes are used for additional levels of fusion. For example, a posterior fusion at L4-S1 is coded as 22612 (L4-L5) and +22614 </a:t>
            </a:r>
            <a:r>
              <a:rPr lang="en-US" sz="1200" b="0" i="1" kern="1200" dirty="0">
                <a:solidFill>
                  <a:schemeClr val="tx1"/>
                </a:solidFill>
                <a:effectLst/>
                <a:latin typeface="+mn-lt"/>
                <a:ea typeface="+mn-ea"/>
                <a:cs typeface="+mn-cs"/>
              </a:rPr>
              <a:t>Arthrodesis, posterior or posterolateral technique, single level; each additional vertebral segment (List separately in addition to code for primary procedure)</a:t>
            </a:r>
            <a:r>
              <a:rPr lang="en-US" sz="1200" b="0" i="0" kern="1200" dirty="0">
                <a:solidFill>
                  <a:schemeClr val="tx1"/>
                </a:solidFill>
                <a:effectLst/>
                <a:latin typeface="+mn-lt"/>
                <a:ea typeface="+mn-ea"/>
                <a:cs typeface="+mn-cs"/>
              </a:rPr>
              <a:t> (L5-S1), not 22612 (L4), +22614 (L5), and +22614 (S1). See the commonly used arthrodesis codes in spine surgery.</a:t>
            </a:r>
          </a:p>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19</a:t>
            </a:fld>
            <a:endParaRPr lang="en-US" dirty="0"/>
          </a:p>
        </p:txBody>
      </p:sp>
    </p:spTree>
    <p:extLst>
      <p:ext uri="{BB962C8B-B14F-4D97-AF65-F5344CB8AC3E}">
        <p14:creationId xmlns:p14="http://schemas.microsoft.com/office/powerpoint/2010/main" val="3485893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20</a:t>
            </a:fld>
            <a:endParaRPr lang="en-US" dirty="0"/>
          </a:p>
        </p:txBody>
      </p:sp>
    </p:spTree>
    <p:extLst>
      <p:ext uri="{BB962C8B-B14F-4D97-AF65-F5344CB8AC3E}">
        <p14:creationId xmlns:p14="http://schemas.microsoft.com/office/powerpoint/2010/main" val="32249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Because a fusion was performed, you must include a bone graft code. As with other graft codes in CPT®, the spinal bone graft codes are reported for harvesting the bone graft. The work of placing the bone graft is included in the arthrodesis/fusion codes.</a:t>
            </a:r>
          </a:p>
          <a:p>
            <a:pPr fontAlgn="base"/>
            <a:r>
              <a:rPr lang="en-US" sz="1200" b="0" i="0" kern="1200" dirty="0">
                <a:solidFill>
                  <a:schemeClr val="tx1"/>
                </a:solidFill>
                <a:effectLst/>
                <a:latin typeface="+mn-lt"/>
                <a:ea typeface="+mn-ea"/>
                <a:cs typeface="+mn-cs"/>
              </a:rPr>
              <a:t>All spinal bone graft codes are add-on codes. Choosing one is easy: There are only five, as shown in this table, CPT guidelines allow for reporting each bone graft code once per operative session.</a:t>
            </a:r>
          </a:p>
          <a:p>
            <a:endParaRPr lang="en-US" dirty="0"/>
          </a:p>
          <a:p>
            <a:pPr fontAlgn="base"/>
            <a:r>
              <a:rPr lang="en-US" sz="1200" b="0" i="0" kern="1200" dirty="0">
                <a:solidFill>
                  <a:schemeClr val="tx1"/>
                </a:solidFill>
                <a:effectLst/>
                <a:latin typeface="+mn-lt"/>
                <a:ea typeface="+mn-ea"/>
                <a:cs typeface="+mn-cs"/>
              </a:rPr>
              <a:t>From the operative note, determine whether the bone graft was an allograft or an autograft, and whether it was a morselized (bits or pieces) or structural (wedge or chunk) bone. It helps to know what the bone type documented in the operative note looks like.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Examples of +20930 </a:t>
            </a:r>
            <a:r>
              <a:rPr lang="en-US" sz="1200" b="0" i="1" kern="1200" dirty="0">
                <a:solidFill>
                  <a:schemeClr val="tx1"/>
                </a:solidFill>
                <a:effectLst/>
                <a:latin typeface="+mn-lt"/>
                <a:ea typeface="+mn-ea"/>
                <a:cs typeface="+mn-cs"/>
              </a:rPr>
              <a:t>Allograft, morselized, or placement of osteopromotive material, for spine surgery only (List separately in addition to code for primary procedure)</a:t>
            </a:r>
            <a:r>
              <a:rPr lang="en-US" sz="1200" b="0" i="0" kern="1200" dirty="0">
                <a:solidFill>
                  <a:schemeClr val="tx1"/>
                </a:solidFill>
                <a:effectLst/>
                <a:latin typeface="+mn-lt"/>
                <a:ea typeface="+mn-ea"/>
                <a:cs typeface="+mn-cs"/>
              </a:rPr>
              <a:t> include demineralized bone matrix (DBM or DBX) and bone morphogenic protein (BMP). Examples of +20931 </a:t>
            </a:r>
            <a:r>
              <a:rPr lang="en-US" sz="1200" b="0" i="1" kern="1200" dirty="0">
                <a:solidFill>
                  <a:schemeClr val="tx1"/>
                </a:solidFill>
                <a:effectLst/>
                <a:latin typeface="+mn-lt"/>
                <a:ea typeface="+mn-ea"/>
                <a:cs typeface="+mn-cs"/>
              </a:rPr>
              <a:t>Allograft, structural, for spine surgery only (List separately in addition to code for primary procedure)</a:t>
            </a:r>
            <a:r>
              <a:rPr lang="en-US" sz="1200" b="0" i="0" kern="1200" dirty="0">
                <a:solidFill>
                  <a:schemeClr val="tx1"/>
                </a:solidFill>
                <a:effectLst/>
                <a:latin typeface="+mn-lt"/>
                <a:ea typeface="+mn-ea"/>
                <a:cs typeface="+mn-cs"/>
              </a:rPr>
              <a:t> include a fibular strut graft and a machine threaded bone dowel.</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Examples of +20936 </a:t>
            </a:r>
            <a:r>
              <a:rPr lang="en-US" sz="1200" b="0" i="1" kern="1200" dirty="0">
                <a:solidFill>
                  <a:schemeClr val="tx1"/>
                </a:solidFill>
                <a:effectLst/>
                <a:latin typeface="+mn-lt"/>
                <a:ea typeface="+mn-ea"/>
                <a:cs typeface="+mn-cs"/>
              </a:rPr>
              <a:t>Autograft for spine surgery only (includes harvesting the graft); local (eg, ribs, spinous process, or laminar fragments) obtained from same incision (List separately in addition to code for primary procedure)</a:t>
            </a:r>
            <a:r>
              <a:rPr lang="en-US" sz="1200" b="0" i="0" kern="1200" dirty="0">
                <a:solidFill>
                  <a:schemeClr val="tx1"/>
                </a:solidFill>
                <a:effectLst/>
                <a:latin typeface="+mn-lt"/>
                <a:ea typeface="+mn-ea"/>
                <a:cs typeface="+mn-cs"/>
              </a:rPr>
              <a:t> include crushed spinous process and/or lamina bone or rib harvested through the same exposure. An example of +20937 A</a:t>
            </a:r>
            <a:r>
              <a:rPr lang="en-US" sz="1200" b="0" i="1" kern="1200" dirty="0">
                <a:solidFill>
                  <a:schemeClr val="tx1"/>
                </a:solidFill>
                <a:effectLst/>
                <a:latin typeface="+mn-lt"/>
                <a:ea typeface="+mn-ea"/>
                <a:cs typeface="+mn-cs"/>
              </a:rPr>
              <a:t>utograft for spine surgery only (includes harvesting the graft); morselized (through separate skin or fascial incision) (List separately in addition to code for primary procedure)</a:t>
            </a:r>
            <a:r>
              <a:rPr lang="en-US" sz="1200" b="0" i="0" kern="1200" dirty="0">
                <a:solidFill>
                  <a:schemeClr val="tx1"/>
                </a:solidFill>
                <a:effectLst/>
                <a:latin typeface="+mn-lt"/>
                <a:ea typeface="+mn-ea"/>
                <a:cs typeface="+mn-cs"/>
              </a:rPr>
              <a:t> is cancellous iliac crest bone; +20938 </a:t>
            </a:r>
            <a:r>
              <a:rPr lang="en-US" sz="1200" b="0" i="1" kern="1200" dirty="0">
                <a:solidFill>
                  <a:schemeClr val="tx1"/>
                </a:solidFill>
                <a:effectLst/>
                <a:latin typeface="+mn-lt"/>
                <a:ea typeface="+mn-ea"/>
                <a:cs typeface="+mn-cs"/>
              </a:rPr>
              <a:t>Autograft for spine surgery only (includes harvesting the graft); structural, bicortical or tricortical (through separate skin or fascial incision) (List separately in addition to code for primary procedure)</a:t>
            </a:r>
            <a:r>
              <a:rPr lang="en-US" sz="1200" b="0" i="0" kern="1200" dirty="0">
                <a:solidFill>
                  <a:schemeClr val="tx1"/>
                </a:solidFill>
                <a:effectLst/>
                <a:latin typeface="+mn-lt"/>
                <a:ea typeface="+mn-ea"/>
                <a:cs typeface="+mn-cs"/>
              </a:rPr>
              <a:t>is bicortical or tricortical iliac crest bone.</a:t>
            </a:r>
          </a:p>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21</a:t>
            </a:fld>
            <a:endParaRPr lang="en-US" dirty="0"/>
          </a:p>
        </p:txBody>
      </p:sp>
    </p:spTree>
    <p:extLst>
      <p:ext uri="{BB962C8B-B14F-4D97-AF65-F5344CB8AC3E}">
        <p14:creationId xmlns:p14="http://schemas.microsoft.com/office/powerpoint/2010/main" val="1599161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Posterior instrumentation is categorized as non-segmental or segmental. Non-segmental instrumentation (+22840 P</a:t>
            </a:r>
            <a:r>
              <a:rPr lang="en-US" sz="1200" b="0" i="1" kern="1200" dirty="0">
                <a:solidFill>
                  <a:schemeClr val="tx1"/>
                </a:solidFill>
                <a:effectLst/>
                <a:latin typeface="+mn-lt"/>
                <a:ea typeface="+mn-ea"/>
                <a:cs typeface="+mn-cs"/>
              </a:rPr>
              <a:t>osterior non-segmental instrumentation (eg, Harrington rod technique, pedicle fixation across 1 interspace, atlantoaxial transarticular screw fixation, sublaminar wiring at C1, facet screw fixation) (List separately in addition to code for primary procedure)</a:t>
            </a:r>
            <a:r>
              <a:rPr lang="en-US" sz="1200" b="0" i="0" kern="1200" dirty="0">
                <a:solidFill>
                  <a:schemeClr val="tx1"/>
                </a:solidFill>
                <a:effectLst/>
                <a:latin typeface="+mn-lt"/>
                <a:ea typeface="+mn-ea"/>
                <a:cs typeface="+mn-cs"/>
              </a:rPr>
              <a:t>) is defined by CPT® as “fixation at each end of the construct and may span several vertebral segments without attachment to the intervening segments.” In plain language, this means the instrumentation has only two points of attachment on the spine: at the top and at the bottom of the construct. For example, this may be by pedicle screws and rods at L4-L5 only, or a long rod attached at T2 and extended to the second point of attachment at L5.</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CPT® defines segmental instrumentation (+22842-+22844) as “fixation at each end of the construct and at least one additional interposed bony attachment,” meaning at least three points of attachment on the spine. Examples include pedicle screws and rods at L4, L5, and S1.</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Choose anterior instrumentation codes (+22845-+22847) based on the number of vertebral segments the hardware (typically, a plate) spans. For example, report a plate attached to C5, C6, and C7 (three vertebral segments) that spans two interspaces (C5-C6, C6-C7) with +22845 </a:t>
            </a:r>
            <a:r>
              <a:rPr lang="en-US" sz="1200" b="0" i="1" kern="1200" dirty="0">
                <a:solidFill>
                  <a:schemeClr val="tx1"/>
                </a:solidFill>
                <a:effectLst/>
                <a:latin typeface="+mn-lt"/>
                <a:ea typeface="+mn-ea"/>
                <a:cs typeface="+mn-cs"/>
              </a:rPr>
              <a:t>Anterior instrumentation; 2 to 3 vertebral segments (List separately in addition to code for primary procedure)</a:t>
            </a:r>
            <a:r>
              <a:rPr lang="en-US" sz="1200" b="0" i="0" kern="1200" dirty="0">
                <a:solidFill>
                  <a:schemeClr val="tx1"/>
                </a:solidFill>
                <a:effectLst/>
                <a:latin typeface="+mn-lt"/>
                <a:ea typeface="+mn-ea"/>
                <a:cs typeface="+mn-cs"/>
              </a:rPr>
              <a: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Intervertebral instrumentation (+22851 </a:t>
            </a:r>
            <a:r>
              <a:rPr lang="en-US" sz="1200" b="0" i="1" kern="1200" dirty="0">
                <a:solidFill>
                  <a:schemeClr val="tx1"/>
                </a:solidFill>
                <a:effectLst/>
                <a:latin typeface="+mn-lt"/>
                <a:ea typeface="+mn-ea"/>
                <a:cs typeface="+mn-cs"/>
              </a:rPr>
              <a:t>Application of intervertebral biomechanical device(s) (eg, synthetic cage(s), methylmethacrylate) to vertebral defect or interspace (List separately in addition to code for primary procedure)</a:t>
            </a:r>
            <a:r>
              <a:rPr lang="en-US" sz="1200" b="0" i="0" kern="1200" dirty="0">
                <a:solidFill>
                  <a:schemeClr val="tx1"/>
                </a:solidFill>
                <a:effectLst/>
                <a:latin typeface="+mn-lt"/>
                <a:ea typeface="+mn-ea"/>
                <a:cs typeface="+mn-cs"/>
              </a:rPr>
              <a:t>) is any synthetic device, not considered a bone graft, which is put into the interspace or vertebral defect to promote fusion. These devices are typically made of titanium or polyether ether ketone (PEEK).  Report +22851 per interspace, or per vertebral defect, not by how many devices are placed in the interspace. For example, two small PEEK devices placed at L4-L5 are reported with a single unit of +22851.</a:t>
            </a:r>
          </a:p>
          <a:p>
            <a:endParaRPr lang="en-US" dirty="0"/>
          </a:p>
        </p:txBody>
      </p:sp>
      <p:sp>
        <p:nvSpPr>
          <p:cNvPr id="4" name="Slide Number Placeholder 3"/>
          <p:cNvSpPr>
            <a:spLocks noGrp="1"/>
          </p:cNvSpPr>
          <p:nvPr>
            <p:ph type="sldNum" sz="quarter" idx="5"/>
          </p:nvPr>
        </p:nvSpPr>
        <p:spPr/>
        <p:txBody>
          <a:bodyPr/>
          <a:lstStyle/>
          <a:p>
            <a:fld id="{3C4F27BC-0A82-461D-87DA-8A792D397B3A}" type="slidenum">
              <a:rPr lang="en-US" smtClean="0"/>
              <a:t>22</a:t>
            </a:fld>
            <a:endParaRPr lang="en-US" dirty="0"/>
          </a:p>
        </p:txBody>
      </p:sp>
    </p:spTree>
    <p:extLst>
      <p:ext uri="{BB962C8B-B14F-4D97-AF65-F5344CB8AC3E}">
        <p14:creationId xmlns:p14="http://schemas.microsoft.com/office/powerpoint/2010/main" val="131295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62E5-4E83-4961-BC06-337316303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7C5D40-32A6-4855-A099-7B7195B99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331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A3F0-196D-4D2C-B06F-3625C7D197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0FD77D-36AA-4F53-8B60-92BF877F31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247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A05746-C518-4509-BCB1-26385C7814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72FF90-7B7E-49BD-9C3A-19FBDDB478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312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F99FC-B89F-4EB7-92CE-791A27747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ED5BD-1F1E-47C5-9B07-37BB7D0CCEF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470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3263-453F-4556-8D24-981456B5150A}"/>
              </a:ext>
            </a:extLst>
          </p:cNvPr>
          <p:cNvSpPr>
            <a:spLocks noGrp="1"/>
          </p:cNvSpPr>
          <p:nvPr>
            <p:ph type="title"/>
          </p:nvPr>
        </p:nvSpPr>
        <p:spPr>
          <a:xfrm>
            <a:off x="316194" y="226465"/>
            <a:ext cx="8678737" cy="93576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1C114F-AF7A-48FB-8AAF-B27E27D77972}"/>
              </a:ext>
            </a:extLst>
          </p:cNvPr>
          <p:cNvSpPr>
            <a:spLocks noGrp="1"/>
          </p:cNvSpPr>
          <p:nvPr>
            <p:ph idx="1"/>
          </p:nvPr>
        </p:nvSpPr>
        <p:spPr>
          <a:xfrm>
            <a:off x="316194" y="1300890"/>
            <a:ext cx="11553914" cy="5330646"/>
          </a:xfrm>
        </p:spPr>
        <p:txBody>
          <a:bodyPr/>
          <a:lstStyle>
            <a:lvl1pPr>
              <a:lnSpc>
                <a:spcPct val="100000"/>
              </a:lnSpc>
              <a:spcBef>
                <a:spcPts val="400"/>
              </a:spcBef>
              <a:spcAft>
                <a:spcPts val="400"/>
              </a:spcAft>
              <a:defRPr/>
            </a:lvl1pPr>
            <a:lvl2pPr>
              <a:lnSpc>
                <a:spcPct val="100000"/>
              </a:lnSpc>
              <a:spcBef>
                <a:spcPts val="400"/>
              </a:spcBef>
              <a:spcAft>
                <a:spcPts val="400"/>
              </a:spcAft>
              <a:defRPr/>
            </a:lvl2pPr>
            <a:lvl3pPr>
              <a:lnSpc>
                <a:spcPct val="100000"/>
              </a:lnSpc>
              <a:spcBef>
                <a:spcPts val="400"/>
              </a:spcBef>
              <a:spcAft>
                <a:spcPts val="400"/>
              </a:spcAft>
              <a:defRPr sz="3000"/>
            </a:lvl3pPr>
            <a:lvl4pPr>
              <a:lnSpc>
                <a:spcPct val="100000"/>
              </a:lnSpc>
              <a:spcBef>
                <a:spcPts val="400"/>
              </a:spcBef>
              <a:spcAft>
                <a:spcPts val="400"/>
              </a:spcAft>
              <a:defRPr sz="2800"/>
            </a:lvl4pPr>
            <a:lvl5pPr>
              <a:lnSpc>
                <a:spcPct val="100000"/>
              </a:lnSpc>
              <a:spcBef>
                <a:spcPts val="400"/>
              </a:spcBef>
              <a:spcAft>
                <a:spcPts val="400"/>
              </a:spcAft>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3382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8D30-D363-499F-A8D2-492240F88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Tree>
    <p:extLst>
      <p:ext uri="{BB962C8B-B14F-4D97-AF65-F5344CB8AC3E}">
        <p14:creationId xmlns:p14="http://schemas.microsoft.com/office/powerpoint/2010/main" val="204344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A9CB-9276-4DED-9895-24DC5ECA5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554910-4DC6-45FB-A33C-2F237039FF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2E0997-3D90-4983-A0F4-DAE4955B5C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334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F9DC-D7B9-40F2-B5A9-7ABBBFD77803}"/>
              </a:ext>
            </a:extLst>
          </p:cNvPr>
          <p:cNvSpPr>
            <a:spLocks noGrp="1"/>
          </p:cNvSpPr>
          <p:nvPr>
            <p:ph type="title"/>
          </p:nvPr>
        </p:nvSpPr>
        <p:spPr>
          <a:xfrm>
            <a:off x="316194" y="256374"/>
            <a:ext cx="8691073" cy="142478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A282219A-AC97-4500-B530-1382CF5FBA39}"/>
              </a:ext>
            </a:extLst>
          </p:cNvPr>
          <p:cNvSpPr>
            <a:spLocks noGrp="1"/>
          </p:cNvSpPr>
          <p:nvPr>
            <p:ph type="body" idx="1"/>
          </p:nvPr>
        </p:nvSpPr>
        <p:spPr>
          <a:xfrm>
            <a:off x="316194" y="1681162"/>
            <a:ext cx="5681381" cy="916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04033C-2391-40DB-BCA8-9A97397E0696}"/>
              </a:ext>
            </a:extLst>
          </p:cNvPr>
          <p:cNvSpPr>
            <a:spLocks noGrp="1"/>
          </p:cNvSpPr>
          <p:nvPr>
            <p:ph sz="half" idx="2"/>
          </p:nvPr>
        </p:nvSpPr>
        <p:spPr>
          <a:xfrm>
            <a:off x="316194" y="2505074"/>
            <a:ext cx="5681381" cy="40965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939A0A-CAFA-4261-9819-2A4666605A1E}"/>
              </a:ext>
            </a:extLst>
          </p:cNvPr>
          <p:cNvSpPr>
            <a:spLocks noGrp="1"/>
          </p:cNvSpPr>
          <p:nvPr>
            <p:ph type="body" sz="quarter" idx="3"/>
          </p:nvPr>
        </p:nvSpPr>
        <p:spPr>
          <a:xfrm>
            <a:off x="6172199" y="1681162"/>
            <a:ext cx="5703607" cy="916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3B6CDE-9699-4767-95FF-A785CFB937F9}"/>
              </a:ext>
            </a:extLst>
          </p:cNvPr>
          <p:cNvSpPr>
            <a:spLocks noGrp="1"/>
          </p:cNvSpPr>
          <p:nvPr>
            <p:ph sz="quarter" idx="4"/>
          </p:nvPr>
        </p:nvSpPr>
        <p:spPr>
          <a:xfrm>
            <a:off x="6172199" y="2505075"/>
            <a:ext cx="5703607" cy="4096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041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5802-2465-4178-9F21-B76B9472B8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959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B68C4-A08D-41BC-A845-C3E7D76438B9}"/>
              </a:ext>
            </a:extLst>
          </p:cNvPr>
          <p:cNvSpPr>
            <a:spLocks noGrp="1"/>
          </p:cNvSpPr>
          <p:nvPr>
            <p:ph type="dt" sz="half" idx="10"/>
          </p:nvPr>
        </p:nvSpPr>
        <p:spPr>
          <a:xfrm>
            <a:off x="838200" y="6356350"/>
            <a:ext cx="2743200" cy="365125"/>
          </a:xfrm>
          <a:prstGeom prst="rect">
            <a:avLst/>
          </a:prstGeom>
        </p:spPr>
        <p:txBody>
          <a:bodyPr/>
          <a:lstStyle/>
          <a:p>
            <a:fld id="{D6AD3A6E-2727-4517-A75B-2F6A2A90BA14}" type="datetimeFigureOut">
              <a:rPr lang="en-US" smtClean="0"/>
              <a:t>3/7/2019</a:t>
            </a:fld>
            <a:endParaRPr lang="en-US" dirty="0"/>
          </a:p>
        </p:txBody>
      </p:sp>
      <p:sp>
        <p:nvSpPr>
          <p:cNvPr id="3" name="Footer Placeholder 2">
            <a:extLst>
              <a:ext uri="{FF2B5EF4-FFF2-40B4-BE49-F238E27FC236}">
                <a16:creationId xmlns:a16="http://schemas.microsoft.com/office/drawing/2014/main" id="{E06DD64F-5A42-48B5-930F-C044246923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7E2D79C-243E-4C19-AC82-2BF8C4A3281A}"/>
              </a:ext>
            </a:extLst>
          </p:cNvPr>
          <p:cNvSpPr>
            <a:spLocks noGrp="1"/>
          </p:cNvSpPr>
          <p:nvPr>
            <p:ph type="sldNum" sz="quarter" idx="12"/>
          </p:nvPr>
        </p:nvSpPr>
        <p:spPr>
          <a:xfrm>
            <a:off x="8610600" y="6356350"/>
            <a:ext cx="2743200" cy="365125"/>
          </a:xfrm>
          <a:prstGeom prst="rect">
            <a:avLst/>
          </a:prstGeom>
        </p:spPr>
        <p:txBody>
          <a:bodyPr/>
          <a:lstStyle/>
          <a:p>
            <a:fld id="{1C755008-9F4B-4E60-8AA8-C1B277697C3B}" type="slidenum">
              <a:rPr lang="en-US" smtClean="0"/>
              <a:t>‹#›</a:t>
            </a:fld>
            <a:endParaRPr lang="en-US" dirty="0"/>
          </a:p>
        </p:txBody>
      </p:sp>
    </p:spTree>
    <p:extLst>
      <p:ext uri="{BB962C8B-B14F-4D97-AF65-F5344CB8AC3E}">
        <p14:creationId xmlns:p14="http://schemas.microsoft.com/office/powerpoint/2010/main" val="1160953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AB18-19B0-4FA5-9D0D-C1A662521732}"/>
              </a:ext>
            </a:extLst>
          </p:cNvPr>
          <p:cNvSpPr>
            <a:spLocks noGrp="1"/>
          </p:cNvSpPr>
          <p:nvPr>
            <p:ph type="title"/>
          </p:nvPr>
        </p:nvSpPr>
        <p:spPr>
          <a:xfrm>
            <a:off x="418744" y="354650"/>
            <a:ext cx="4353281" cy="161943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9F2A8D-3C92-4218-9380-5293CB2ED3CA}"/>
              </a:ext>
            </a:extLst>
          </p:cNvPr>
          <p:cNvSpPr>
            <a:spLocks noGrp="1"/>
          </p:cNvSpPr>
          <p:nvPr>
            <p:ph idx="1"/>
          </p:nvPr>
        </p:nvSpPr>
        <p:spPr>
          <a:xfrm>
            <a:off x="5183188" y="1187865"/>
            <a:ext cx="6695466" cy="53154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A22750-9EB5-4C29-A60B-80DF29D15A59}"/>
              </a:ext>
            </a:extLst>
          </p:cNvPr>
          <p:cNvSpPr>
            <a:spLocks noGrp="1"/>
          </p:cNvSpPr>
          <p:nvPr>
            <p:ph type="body" sz="half" idx="2"/>
          </p:nvPr>
        </p:nvSpPr>
        <p:spPr>
          <a:xfrm>
            <a:off x="418744" y="2057400"/>
            <a:ext cx="4353281" cy="4445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22071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3E8A-07AC-47C4-B684-B8D79D029AD8}"/>
              </a:ext>
            </a:extLst>
          </p:cNvPr>
          <p:cNvSpPr>
            <a:spLocks noGrp="1"/>
          </p:cNvSpPr>
          <p:nvPr>
            <p:ph type="title"/>
          </p:nvPr>
        </p:nvSpPr>
        <p:spPr>
          <a:xfrm>
            <a:off x="296254" y="286285"/>
            <a:ext cx="4475771" cy="1679248"/>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7FEDD245-9031-4F18-99CB-11D1720BC907}"/>
              </a:ext>
            </a:extLst>
          </p:cNvPr>
          <p:cNvSpPr>
            <a:spLocks noGrp="1"/>
          </p:cNvSpPr>
          <p:nvPr>
            <p:ph type="pic" idx="1"/>
          </p:nvPr>
        </p:nvSpPr>
        <p:spPr>
          <a:xfrm>
            <a:off x="5183188" y="1170774"/>
            <a:ext cx="6712558" cy="54009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6FCC249-7625-4FF7-B596-68AB82CFE744}"/>
              </a:ext>
            </a:extLst>
          </p:cNvPr>
          <p:cNvSpPr>
            <a:spLocks noGrp="1"/>
          </p:cNvSpPr>
          <p:nvPr>
            <p:ph type="body" sz="half" idx="2"/>
          </p:nvPr>
        </p:nvSpPr>
        <p:spPr>
          <a:xfrm>
            <a:off x="296254" y="2057400"/>
            <a:ext cx="4475771" cy="45143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0273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0E696-6C24-4DB6-967B-83C1CE833B40}"/>
              </a:ext>
            </a:extLst>
          </p:cNvPr>
          <p:cNvSpPr>
            <a:spLocks noGrp="1"/>
          </p:cNvSpPr>
          <p:nvPr>
            <p:ph type="title"/>
          </p:nvPr>
        </p:nvSpPr>
        <p:spPr>
          <a:xfrm>
            <a:off x="358922" y="252993"/>
            <a:ext cx="8636009" cy="9092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84854E8-59BD-4C92-B4AB-7EB29E4EC956}"/>
              </a:ext>
            </a:extLst>
          </p:cNvPr>
          <p:cNvSpPr>
            <a:spLocks noGrp="1"/>
          </p:cNvSpPr>
          <p:nvPr>
            <p:ph type="body" idx="1"/>
          </p:nvPr>
        </p:nvSpPr>
        <p:spPr>
          <a:xfrm>
            <a:off x="358922" y="1300890"/>
            <a:ext cx="11485549" cy="51787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E77D6A37-A39D-4138-B021-8B0BAB90EE6F}"/>
              </a:ext>
            </a:extLst>
          </p:cNvPr>
          <p:cNvSpPr/>
          <p:nvPr userDrawn="1"/>
        </p:nvSpPr>
        <p:spPr>
          <a:xfrm>
            <a:off x="0" y="0"/>
            <a:ext cx="12192000" cy="2264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3FADC7D-E2FB-4690-A84A-8CA88CA4ED7B}"/>
              </a:ext>
            </a:extLst>
          </p:cNvPr>
          <p:cNvPicPr>
            <a:picLocks noChangeAspect="1"/>
          </p:cNvPicPr>
          <p:nvPr userDrawn="1"/>
        </p:nvPicPr>
        <p:blipFill>
          <a:blip r:embed="rId14"/>
          <a:stretch>
            <a:fillRect/>
          </a:stretch>
        </p:blipFill>
        <p:spPr>
          <a:xfrm>
            <a:off x="8994931" y="252994"/>
            <a:ext cx="2915057" cy="1047896"/>
          </a:xfrm>
          <a:prstGeom prst="rect">
            <a:avLst/>
          </a:prstGeom>
        </p:spPr>
      </p:pic>
      <p:sp>
        <p:nvSpPr>
          <p:cNvPr id="10" name="Rectangle 9">
            <a:extLst>
              <a:ext uri="{FF2B5EF4-FFF2-40B4-BE49-F238E27FC236}">
                <a16:creationId xmlns:a16="http://schemas.microsoft.com/office/drawing/2014/main" id="{91A1E73D-6284-4A0E-9093-13644386C71A}"/>
              </a:ext>
            </a:extLst>
          </p:cNvPr>
          <p:cNvSpPr/>
          <p:nvPr userDrawn="1"/>
        </p:nvSpPr>
        <p:spPr>
          <a:xfrm>
            <a:off x="0" y="6618271"/>
            <a:ext cx="12192000" cy="2264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3FECDFB-A607-42C0-A0AD-440BDD44B587}"/>
              </a:ext>
            </a:extLst>
          </p:cNvPr>
          <p:cNvSpPr/>
          <p:nvPr userDrawn="1"/>
        </p:nvSpPr>
        <p:spPr>
          <a:xfrm rot="5400000">
            <a:off x="8872894" y="3292758"/>
            <a:ext cx="6391805" cy="25922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91DAE32-E5C4-4CB1-8668-9D16C0FFEAC1}"/>
              </a:ext>
            </a:extLst>
          </p:cNvPr>
          <p:cNvSpPr/>
          <p:nvPr userDrawn="1"/>
        </p:nvSpPr>
        <p:spPr>
          <a:xfrm rot="5400000">
            <a:off x="-3069142" y="3292755"/>
            <a:ext cx="6391806" cy="25922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762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0" r:id="rId1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3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3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32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3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spinalconfusion.wordpress.com/2017/11/10/lateral-alif-is-a-true-single-position-strategy-for-lumbar-fusions/"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919C-2BC4-4D7E-B04A-F0F51C799A62}"/>
              </a:ext>
            </a:extLst>
          </p:cNvPr>
          <p:cNvSpPr>
            <a:spLocks noGrp="1"/>
          </p:cNvSpPr>
          <p:nvPr>
            <p:ph type="ctrTitle"/>
          </p:nvPr>
        </p:nvSpPr>
        <p:spPr>
          <a:xfrm>
            <a:off x="790354" y="1935126"/>
            <a:ext cx="10611292" cy="2456120"/>
          </a:xfrm>
        </p:spPr>
        <p:txBody>
          <a:bodyPr>
            <a:normAutofit/>
          </a:bodyPr>
          <a:lstStyle/>
          <a:p>
            <a:r>
              <a:rPr lang="en-US" dirty="0"/>
              <a:t>Outpatient Spinal Surgery Procedures</a:t>
            </a:r>
          </a:p>
        </p:txBody>
      </p:sp>
      <p:sp>
        <p:nvSpPr>
          <p:cNvPr id="3" name="Subtitle 2">
            <a:extLst>
              <a:ext uri="{FF2B5EF4-FFF2-40B4-BE49-F238E27FC236}">
                <a16:creationId xmlns:a16="http://schemas.microsoft.com/office/drawing/2014/main" id="{B84CF702-3277-4B06-B3C7-DC0588322EF7}"/>
              </a:ext>
            </a:extLst>
          </p:cNvPr>
          <p:cNvSpPr>
            <a:spLocks noGrp="1"/>
          </p:cNvSpPr>
          <p:nvPr>
            <p:ph type="subTitle" idx="1"/>
          </p:nvPr>
        </p:nvSpPr>
        <p:spPr>
          <a:xfrm>
            <a:off x="1524000" y="5879804"/>
            <a:ext cx="9144000" cy="611372"/>
          </a:xfrm>
        </p:spPr>
        <p:txBody>
          <a:bodyPr>
            <a:normAutofit/>
          </a:bodyPr>
          <a:lstStyle/>
          <a:p>
            <a:r>
              <a:rPr lang="en-US" sz="3200" dirty="0"/>
              <a:t>Lamon Willis</a:t>
            </a:r>
          </a:p>
        </p:txBody>
      </p:sp>
    </p:spTree>
    <p:extLst>
      <p:ext uri="{BB962C8B-B14F-4D97-AF65-F5344CB8AC3E}">
        <p14:creationId xmlns:p14="http://schemas.microsoft.com/office/powerpoint/2010/main" val="267987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8BA2-38A3-46DD-895D-47B5CEA66E33}"/>
              </a:ext>
            </a:extLst>
          </p:cNvPr>
          <p:cNvSpPr>
            <a:spLocks noGrp="1"/>
          </p:cNvSpPr>
          <p:nvPr>
            <p:ph type="title"/>
          </p:nvPr>
        </p:nvSpPr>
        <p:spPr/>
        <p:txBody>
          <a:bodyPr/>
          <a:lstStyle/>
          <a:p>
            <a:r>
              <a:rPr lang="en-US" dirty="0"/>
              <a:t>Anatomy Involved</a:t>
            </a:r>
          </a:p>
        </p:txBody>
      </p:sp>
      <p:pic>
        <p:nvPicPr>
          <p:cNvPr id="3" name="Picture 2">
            <a:extLst>
              <a:ext uri="{FF2B5EF4-FFF2-40B4-BE49-F238E27FC236}">
                <a16:creationId xmlns:a16="http://schemas.microsoft.com/office/drawing/2014/main" id="{D19EE7E9-18C4-471A-BE14-CF348757B92B}"/>
              </a:ext>
            </a:extLst>
          </p:cNvPr>
          <p:cNvPicPr>
            <a:picLocks noChangeAspect="1"/>
          </p:cNvPicPr>
          <p:nvPr/>
        </p:nvPicPr>
        <p:blipFill>
          <a:blip r:embed="rId2"/>
          <a:stretch>
            <a:fillRect/>
          </a:stretch>
        </p:blipFill>
        <p:spPr>
          <a:xfrm>
            <a:off x="3520966" y="1488543"/>
            <a:ext cx="4541105" cy="4121547"/>
          </a:xfrm>
          <a:prstGeom prst="rect">
            <a:avLst/>
          </a:prstGeom>
        </p:spPr>
      </p:pic>
      <p:sp>
        <p:nvSpPr>
          <p:cNvPr id="4" name="Arrow: Right 3">
            <a:extLst>
              <a:ext uri="{FF2B5EF4-FFF2-40B4-BE49-F238E27FC236}">
                <a16:creationId xmlns:a16="http://schemas.microsoft.com/office/drawing/2014/main" id="{35C65CE1-4C4E-414C-9A78-118A0E6505C7}"/>
              </a:ext>
            </a:extLst>
          </p:cNvPr>
          <p:cNvSpPr/>
          <p:nvPr/>
        </p:nvSpPr>
        <p:spPr>
          <a:xfrm>
            <a:off x="3144234" y="1488543"/>
            <a:ext cx="2322787" cy="662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Posterior/Dorsal</a:t>
            </a:r>
          </a:p>
        </p:txBody>
      </p:sp>
      <p:sp>
        <p:nvSpPr>
          <p:cNvPr id="5" name="Arrow: Right 4">
            <a:extLst>
              <a:ext uri="{FF2B5EF4-FFF2-40B4-BE49-F238E27FC236}">
                <a16:creationId xmlns:a16="http://schemas.microsoft.com/office/drawing/2014/main" id="{F78A7B05-0368-4280-8183-B6A720465444}"/>
              </a:ext>
            </a:extLst>
          </p:cNvPr>
          <p:cNvSpPr/>
          <p:nvPr/>
        </p:nvSpPr>
        <p:spPr>
          <a:xfrm rot="20810133">
            <a:off x="3099353" y="5502401"/>
            <a:ext cx="2322787" cy="662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Anterior/Ventral</a:t>
            </a:r>
          </a:p>
        </p:txBody>
      </p:sp>
      <p:sp>
        <p:nvSpPr>
          <p:cNvPr id="8" name="Arrow: Left 7">
            <a:extLst>
              <a:ext uri="{FF2B5EF4-FFF2-40B4-BE49-F238E27FC236}">
                <a16:creationId xmlns:a16="http://schemas.microsoft.com/office/drawing/2014/main" id="{FD10DC3F-C94C-44EA-BD96-1FA5C45AF772}"/>
              </a:ext>
            </a:extLst>
          </p:cNvPr>
          <p:cNvSpPr/>
          <p:nvPr/>
        </p:nvSpPr>
        <p:spPr>
          <a:xfrm rot="777522">
            <a:off x="6947831" y="4586086"/>
            <a:ext cx="2589958" cy="9693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Vertebral Body</a:t>
            </a:r>
          </a:p>
        </p:txBody>
      </p:sp>
    </p:spTree>
    <p:extLst>
      <p:ext uri="{BB962C8B-B14F-4D97-AF65-F5344CB8AC3E}">
        <p14:creationId xmlns:p14="http://schemas.microsoft.com/office/powerpoint/2010/main" val="42949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003E68-0D88-4239-8547-7A4386353FB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rPr>
              <a:t>Anatomy Involved</a:t>
            </a:r>
          </a:p>
        </p:txBody>
      </p:sp>
      <p:cxnSp>
        <p:nvCxnSpPr>
          <p:cNvPr id="10"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30FDB8-4C2E-4EDA-9871-806B66EAD003}"/>
              </a:ext>
            </a:extLst>
          </p:cNvPr>
          <p:cNvPicPr>
            <a:picLocks noChangeAspect="1"/>
          </p:cNvPicPr>
          <p:nvPr/>
        </p:nvPicPr>
        <p:blipFill>
          <a:blip r:embed="rId2"/>
          <a:stretch>
            <a:fillRect/>
          </a:stretch>
        </p:blipFill>
        <p:spPr>
          <a:xfrm>
            <a:off x="1861953" y="2310835"/>
            <a:ext cx="8031988" cy="4196714"/>
          </a:xfrm>
          <a:prstGeom prst="rect">
            <a:avLst/>
          </a:prstGeom>
        </p:spPr>
      </p:pic>
    </p:spTree>
    <p:extLst>
      <p:ext uri="{BB962C8B-B14F-4D97-AF65-F5344CB8AC3E}">
        <p14:creationId xmlns:p14="http://schemas.microsoft.com/office/powerpoint/2010/main" val="766825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1C95EA-3BFA-4B88-9C8D-8277E7450B85}"/>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rPr>
              <a:t>Anatomy Involved</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E2CC3A19-A945-448E-B9DD-A89920658878}"/>
              </a:ext>
            </a:extLst>
          </p:cNvPr>
          <p:cNvPicPr>
            <a:picLocks noGrp="1" noChangeAspect="1"/>
          </p:cNvPicPr>
          <p:nvPr>
            <p:ph idx="1"/>
          </p:nvPr>
        </p:nvPicPr>
        <p:blipFill>
          <a:blip r:embed="rId2"/>
          <a:stretch>
            <a:fillRect/>
          </a:stretch>
        </p:blipFill>
        <p:spPr>
          <a:xfrm>
            <a:off x="2480050" y="2310835"/>
            <a:ext cx="6851777" cy="4196714"/>
          </a:xfrm>
          <a:prstGeom prst="rect">
            <a:avLst/>
          </a:prstGeom>
        </p:spPr>
      </p:pic>
    </p:spTree>
    <p:extLst>
      <p:ext uri="{BB962C8B-B14F-4D97-AF65-F5344CB8AC3E}">
        <p14:creationId xmlns:p14="http://schemas.microsoft.com/office/powerpoint/2010/main" val="3835132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FEC5DB-326C-4618-ACAE-551C06188EF1}"/>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rPr>
              <a:t>Anatomy Involved</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2BC986EA-6E5C-4369-8B89-13B809A3D1FF}"/>
              </a:ext>
            </a:extLst>
          </p:cNvPr>
          <p:cNvPicPr>
            <a:picLocks noGrp="1" noChangeAspect="1"/>
          </p:cNvPicPr>
          <p:nvPr>
            <p:ph idx="1"/>
          </p:nvPr>
        </p:nvPicPr>
        <p:blipFill>
          <a:blip r:embed="rId2"/>
          <a:stretch>
            <a:fillRect/>
          </a:stretch>
        </p:blipFill>
        <p:spPr>
          <a:xfrm>
            <a:off x="2983685" y="2310835"/>
            <a:ext cx="5890124" cy="4196714"/>
          </a:xfrm>
          <a:prstGeom prst="rect">
            <a:avLst/>
          </a:prstGeom>
        </p:spPr>
      </p:pic>
    </p:spTree>
    <p:extLst>
      <p:ext uri="{BB962C8B-B14F-4D97-AF65-F5344CB8AC3E}">
        <p14:creationId xmlns:p14="http://schemas.microsoft.com/office/powerpoint/2010/main" val="895719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CAE4F6-D99F-474A-AE8B-2BAF5B10C2E9}"/>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rPr>
              <a:t>Anatomy Involved</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vertebral arch pedicle">
            <a:extLst>
              <a:ext uri="{FF2B5EF4-FFF2-40B4-BE49-F238E27FC236}">
                <a16:creationId xmlns:a16="http://schemas.microsoft.com/office/drawing/2014/main" id="{A061EC3A-F60A-423C-B2F8-A1A700FFA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653" y="2350903"/>
            <a:ext cx="5220694" cy="416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010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40444-D539-4669-8790-2F98D267E5DC}"/>
              </a:ext>
            </a:extLst>
          </p:cNvPr>
          <p:cNvSpPr>
            <a:spLocks noGrp="1"/>
          </p:cNvSpPr>
          <p:nvPr>
            <p:ph type="title"/>
          </p:nvPr>
        </p:nvSpPr>
        <p:spPr>
          <a:xfrm>
            <a:off x="801098" y="1396289"/>
            <a:ext cx="6387102" cy="1325563"/>
          </a:xfrm>
        </p:spPr>
        <p:txBody>
          <a:bodyPr vert="horz" lIns="91440" tIns="45720" rIns="91440" bIns="45720" rtlCol="0" anchor="ctr">
            <a:normAutofit/>
          </a:bodyPr>
          <a:lstStyle/>
          <a:p>
            <a:r>
              <a:rPr lang="en-US" dirty="0"/>
              <a:t>Anatomy Involved</a:t>
            </a:r>
          </a:p>
        </p:txBody>
      </p:sp>
      <p:sp>
        <p:nvSpPr>
          <p:cNvPr id="3" name="Content Placeholder 2">
            <a:extLst>
              <a:ext uri="{FF2B5EF4-FFF2-40B4-BE49-F238E27FC236}">
                <a16:creationId xmlns:a16="http://schemas.microsoft.com/office/drawing/2014/main" id="{54266010-ADB0-409D-B80E-69642B5C94FC}"/>
              </a:ext>
            </a:extLst>
          </p:cNvPr>
          <p:cNvSpPr>
            <a:spLocks noGrp="1"/>
          </p:cNvSpPr>
          <p:nvPr>
            <p:ph idx="1"/>
          </p:nvPr>
        </p:nvSpPr>
        <p:spPr>
          <a:xfrm>
            <a:off x="588580" y="2871982"/>
            <a:ext cx="6599620" cy="3476266"/>
          </a:xfrm>
        </p:spPr>
        <p:txBody>
          <a:bodyPr vert="horz" lIns="91440" tIns="45720" rIns="91440" bIns="45720" rtlCol="0" anchor="t">
            <a:normAutofit lnSpcReduction="10000"/>
          </a:bodyPr>
          <a:lstStyle/>
          <a:p>
            <a:pPr>
              <a:lnSpc>
                <a:spcPct val="90000"/>
              </a:lnSpc>
            </a:pPr>
            <a:r>
              <a:rPr lang="en-US" sz="2400" dirty="0"/>
              <a:t>Sensory or </a:t>
            </a:r>
            <a:r>
              <a:rPr lang="en-US" sz="2400" u="sng" dirty="0"/>
              <a:t>A</a:t>
            </a:r>
            <a:r>
              <a:rPr lang="en-US" sz="2400" dirty="0"/>
              <a:t>fferent neurons carry signals from the outer parts of your body (periphery) into the central nervous system. </a:t>
            </a:r>
          </a:p>
          <a:p>
            <a:pPr>
              <a:lnSpc>
                <a:spcPct val="90000"/>
              </a:lnSpc>
            </a:pPr>
            <a:r>
              <a:rPr lang="en-US" sz="2400" dirty="0"/>
              <a:t>Motor or </a:t>
            </a:r>
            <a:r>
              <a:rPr lang="en-US" sz="2400" u="sng" dirty="0"/>
              <a:t>E</a:t>
            </a:r>
            <a:r>
              <a:rPr lang="en-US" sz="2400" dirty="0"/>
              <a:t>fferent neurons (motoneurons) carry signals from the central nervous system to the outer parts (muscles, skin, glands) of your body. Interneurons connect various neurons within the brain and spinal cord.</a:t>
            </a:r>
          </a:p>
        </p:txBody>
      </p:sp>
      <p:sp>
        <p:nvSpPr>
          <p:cNvPr id="137" name="Rectangle 136">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sensory and motor neurons">
            <a:extLst>
              <a:ext uri="{FF2B5EF4-FFF2-40B4-BE49-F238E27FC236}">
                <a16:creationId xmlns:a16="http://schemas.microsoft.com/office/drawing/2014/main" id="{6A3E4225-F7A8-44E8-A61B-5DE3CAB0F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655" y="266141"/>
            <a:ext cx="4387491" cy="2917681"/>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Image result for sensory and motor neurons">
            <a:extLst>
              <a:ext uri="{FF2B5EF4-FFF2-40B4-BE49-F238E27FC236}">
                <a16:creationId xmlns:a16="http://schemas.microsoft.com/office/drawing/2014/main" id="{DC1D99A1-ACAC-497F-9F62-84413B500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345" y="3602107"/>
            <a:ext cx="4479026" cy="298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15100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A3CA-9D21-4F1A-B3DF-82B33B3406BD}"/>
              </a:ext>
            </a:extLst>
          </p:cNvPr>
          <p:cNvSpPr>
            <a:spLocks noGrp="1"/>
          </p:cNvSpPr>
          <p:nvPr>
            <p:ph type="title"/>
          </p:nvPr>
        </p:nvSpPr>
        <p:spPr/>
        <p:txBody>
          <a:bodyPr/>
          <a:lstStyle/>
          <a:p>
            <a:r>
              <a:rPr lang="en-US" dirty="0"/>
              <a:t>Common Disorders of Spine</a:t>
            </a:r>
          </a:p>
        </p:txBody>
      </p:sp>
      <p:sp>
        <p:nvSpPr>
          <p:cNvPr id="3" name="Content Placeholder 2">
            <a:extLst>
              <a:ext uri="{FF2B5EF4-FFF2-40B4-BE49-F238E27FC236}">
                <a16:creationId xmlns:a16="http://schemas.microsoft.com/office/drawing/2014/main" id="{F4F4442D-9DD6-4806-8EEA-706530B81078}"/>
              </a:ext>
            </a:extLst>
          </p:cNvPr>
          <p:cNvSpPr>
            <a:spLocks noGrp="1"/>
          </p:cNvSpPr>
          <p:nvPr>
            <p:ph sz="half" idx="1"/>
          </p:nvPr>
        </p:nvSpPr>
        <p:spPr/>
        <p:txBody>
          <a:bodyPr/>
          <a:lstStyle/>
          <a:p>
            <a:r>
              <a:rPr lang="en-US" dirty="0"/>
              <a:t>Back and Neck Pain</a:t>
            </a:r>
          </a:p>
          <a:p>
            <a:r>
              <a:rPr lang="en-US" dirty="0"/>
              <a:t>Herniated Discs, Lumbar &amp; Cervical</a:t>
            </a:r>
          </a:p>
          <a:p>
            <a:r>
              <a:rPr lang="en-US" dirty="0"/>
              <a:t>Degenerative Disc Disease</a:t>
            </a:r>
          </a:p>
          <a:p>
            <a:r>
              <a:rPr lang="en-US" dirty="0"/>
              <a:t>Pinched Nerve</a:t>
            </a:r>
          </a:p>
        </p:txBody>
      </p:sp>
      <p:sp>
        <p:nvSpPr>
          <p:cNvPr id="4" name="Content Placeholder 3">
            <a:extLst>
              <a:ext uri="{FF2B5EF4-FFF2-40B4-BE49-F238E27FC236}">
                <a16:creationId xmlns:a16="http://schemas.microsoft.com/office/drawing/2014/main" id="{EC03A467-2018-4EB5-A2E8-E7CE292B9AAD}"/>
              </a:ext>
            </a:extLst>
          </p:cNvPr>
          <p:cNvSpPr>
            <a:spLocks noGrp="1"/>
          </p:cNvSpPr>
          <p:nvPr>
            <p:ph sz="half" idx="2"/>
          </p:nvPr>
        </p:nvSpPr>
        <p:spPr/>
        <p:txBody>
          <a:bodyPr/>
          <a:lstStyle/>
          <a:p>
            <a:r>
              <a:rPr lang="en-US" dirty="0"/>
              <a:t>Spinal Stenosis</a:t>
            </a:r>
          </a:p>
          <a:p>
            <a:r>
              <a:rPr lang="en-US" dirty="0"/>
              <a:t>Scoliosis</a:t>
            </a:r>
          </a:p>
          <a:p>
            <a:r>
              <a:rPr lang="en-US" dirty="0"/>
              <a:t>Spondylolisthesis</a:t>
            </a:r>
          </a:p>
          <a:p>
            <a:r>
              <a:rPr lang="en-US" dirty="0"/>
              <a:t>Spinal Fractures</a:t>
            </a:r>
          </a:p>
          <a:p>
            <a:r>
              <a:rPr lang="en-US" dirty="0"/>
              <a:t>Spinal Cord Injuries</a:t>
            </a:r>
          </a:p>
        </p:txBody>
      </p:sp>
    </p:spTree>
    <p:extLst>
      <p:ext uri="{BB962C8B-B14F-4D97-AF65-F5344CB8AC3E}">
        <p14:creationId xmlns:p14="http://schemas.microsoft.com/office/powerpoint/2010/main" val="2632587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noAutofit/>
          </a:bodyPr>
          <a:lstStyle/>
          <a:p>
            <a:r>
              <a:rPr lang="en-US" sz="3700" dirty="0"/>
              <a:t>Principles of Spine Procedure Coding</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a:xfrm>
            <a:off x="212652" y="1265274"/>
            <a:ext cx="11727710" cy="5366261"/>
          </a:xfrm>
        </p:spPr>
        <p:style>
          <a:lnRef idx="0">
            <a:schemeClr val="accent1"/>
          </a:lnRef>
          <a:fillRef idx="3">
            <a:schemeClr val="accent1"/>
          </a:fillRef>
          <a:effectRef idx="3">
            <a:schemeClr val="accent1"/>
          </a:effectRef>
          <a:fontRef idx="minor">
            <a:schemeClr val="lt1"/>
          </a:fontRef>
        </p:style>
        <p:txBody>
          <a:bodyPr/>
          <a:lstStyle/>
          <a:p>
            <a:pPr marL="0" indent="0">
              <a:spcBef>
                <a:spcPts val="0"/>
              </a:spcBef>
              <a:spcAft>
                <a:spcPts val="0"/>
              </a:spcAft>
              <a:buNone/>
            </a:pPr>
            <a:r>
              <a:rPr lang="en-US" dirty="0"/>
              <a:t> </a:t>
            </a:r>
          </a:p>
        </p:txBody>
      </p:sp>
      <p:sp>
        <p:nvSpPr>
          <p:cNvPr id="5" name="Isosceles Triangle 4">
            <a:extLst>
              <a:ext uri="{FF2B5EF4-FFF2-40B4-BE49-F238E27FC236}">
                <a16:creationId xmlns:a16="http://schemas.microsoft.com/office/drawing/2014/main" id="{D90511CD-00DF-409C-AF3A-B8D10C184103}"/>
              </a:ext>
            </a:extLst>
          </p:cNvPr>
          <p:cNvSpPr/>
          <p:nvPr/>
        </p:nvSpPr>
        <p:spPr>
          <a:xfrm>
            <a:off x="2988444" y="1341830"/>
            <a:ext cx="6209413" cy="5248766"/>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FEE9B3E-7BB3-463A-89B6-5C22C48CC892}"/>
              </a:ext>
            </a:extLst>
          </p:cNvPr>
          <p:cNvSpPr txBox="1"/>
          <p:nvPr/>
        </p:nvSpPr>
        <p:spPr>
          <a:xfrm>
            <a:off x="4749902" y="1573889"/>
            <a:ext cx="2679405" cy="830997"/>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Bone Graft </a:t>
            </a:r>
          </a:p>
          <a:p>
            <a:pPr algn="ctr"/>
            <a:r>
              <a:rPr lang="en-US" sz="1600" dirty="0">
                <a:solidFill>
                  <a:schemeClr val="bg1"/>
                </a:solidFill>
                <a:latin typeface="Century Gothic" panose="020B0502020202020204" pitchFamily="34" charset="0"/>
              </a:rPr>
              <a:t>Allograft vs. Autograft Morselized vs. Structural</a:t>
            </a:r>
          </a:p>
        </p:txBody>
      </p:sp>
      <p:cxnSp>
        <p:nvCxnSpPr>
          <p:cNvPr id="9" name="Straight Connector 8">
            <a:extLst>
              <a:ext uri="{FF2B5EF4-FFF2-40B4-BE49-F238E27FC236}">
                <a16:creationId xmlns:a16="http://schemas.microsoft.com/office/drawing/2014/main" id="{E3580E09-40DA-4192-A261-FFA5A3D02A5C}"/>
              </a:ext>
            </a:extLst>
          </p:cNvPr>
          <p:cNvCxnSpPr>
            <a:cxnSpLocks/>
          </p:cNvCxnSpPr>
          <p:nvPr/>
        </p:nvCxnSpPr>
        <p:spPr>
          <a:xfrm>
            <a:off x="5380075" y="2452054"/>
            <a:ext cx="139286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7B6841-459C-498A-9170-20851A67B341}"/>
              </a:ext>
            </a:extLst>
          </p:cNvPr>
          <p:cNvSpPr txBox="1"/>
          <p:nvPr/>
        </p:nvSpPr>
        <p:spPr>
          <a:xfrm>
            <a:off x="4795283" y="2545614"/>
            <a:ext cx="2602820" cy="95410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Instrumentation </a:t>
            </a:r>
          </a:p>
          <a:p>
            <a:pPr algn="ctr"/>
            <a:r>
              <a:rPr lang="en-US" sz="1400" dirty="0">
                <a:solidFill>
                  <a:schemeClr val="bg1"/>
                </a:solidFill>
                <a:latin typeface="Century Gothic" panose="020B0502020202020204" pitchFamily="34" charset="0"/>
              </a:rPr>
              <a:t>Location: </a:t>
            </a:r>
          </a:p>
          <a:p>
            <a:pPr algn="ctr"/>
            <a:r>
              <a:rPr lang="en-US" sz="1400" dirty="0">
                <a:solidFill>
                  <a:schemeClr val="bg1"/>
                </a:solidFill>
                <a:latin typeface="Century Gothic" panose="020B0502020202020204" pitchFamily="34" charset="0"/>
              </a:rPr>
              <a:t>anterior vs. posterior vs. intervertebral </a:t>
            </a:r>
          </a:p>
        </p:txBody>
      </p:sp>
      <p:cxnSp>
        <p:nvCxnSpPr>
          <p:cNvPr id="12" name="Straight Connector 11">
            <a:extLst>
              <a:ext uri="{FF2B5EF4-FFF2-40B4-BE49-F238E27FC236}">
                <a16:creationId xmlns:a16="http://schemas.microsoft.com/office/drawing/2014/main" id="{C5A602FE-0A93-437D-8F1D-B4A72AE43DCA}"/>
              </a:ext>
            </a:extLst>
          </p:cNvPr>
          <p:cNvCxnSpPr>
            <a:cxnSpLocks/>
          </p:cNvCxnSpPr>
          <p:nvPr/>
        </p:nvCxnSpPr>
        <p:spPr>
          <a:xfrm>
            <a:off x="4795283" y="3511667"/>
            <a:ext cx="264041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D94D166-2595-4450-B39B-851DDA4F696B}"/>
              </a:ext>
            </a:extLst>
          </p:cNvPr>
          <p:cNvSpPr txBox="1"/>
          <p:nvPr/>
        </p:nvSpPr>
        <p:spPr>
          <a:xfrm>
            <a:off x="4127202" y="3661540"/>
            <a:ext cx="3976577" cy="984885"/>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Arthrodesis</a:t>
            </a:r>
          </a:p>
          <a:p>
            <a:pPr algn="ctr"/>
            <a:r>
              <a:rPr lang="en-US" sz="1400" dirty="0">
                <a:solidFill>
                  <a:schemeClr val="bg1"/>
                </a:solidFill>
                <a:latin typeface="Century Gothic" panose="020B0502020202020204" pitchFamily="34" charset="0"/>
              </a:rPr>
              <a:t>Approach: anterior vs. posterior vs.</a:t>
            </a:r>
          </a:p>
          <a:p>
            <a:pPr algn="ctr"/>
            <a:r>
              <a:rPr lang="en-US" sz="1400" dirty="0">
                <a:solidFill>
                  <a:schemeClr val="bg1"/>
                </a:solidFill>
                <a:latin typeface="Century Gothic" panose="020B0502020202020204" pitchFamily="34" charset="0"/>
              </a:rPr>
              <a:t>lateral extracavitary vs. pre-sacral</a:t>
            </a:r>
          </a:p>
          <a:p>
            <a:pPr algn="ctr"/>
            <a:r>
              <a:rPr lang="en-US" sz="1400" dirty="0">
                <a:solidFill>
                  <a:schemeClr val="bg1"/>
                </a:solidFill>
                <a:latin typeface="Century Gothic" panose="020B0502020202020204" pitchFamily="34" charset="0"/>
              </a:rPr>
              <a:t>Region: cervical vs. thoracic vs. lumbar </a:t>
            </a:r>
          </a:p>
        </p:txBody>
      </p:sp>
      <p:cxnSp>
        <p:nvCxnSpPr>
          <p:cNvPr id="19" name="Straight Connector 18">
            <a:extLst>
              <a:ext uri="{FF2B5EF4-FFF2-40B4-BE49-F238E27FC236}">
                <a16:creationId xmlns:a16="http://schemas.microsoft.com/office/drawing/2014/main" id="{967A675E-9927-4E21-9BB3-6DFB127BA039}"/>
              </a:ext>
            </a:extLst>
          </p:cNvPr>
          <p:cNvCxnSpPr>
            <a:cxnSpLocks/>
          </p:cNvCxnSpPr>
          <p:nvPr/>
        </p:nvCxnSpPr>
        <p:spPr>
          <a:xfrm>
            <a:off x="4019105" y="4853397"/>
            <a:ext cx="4153786" cy="24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7CFA16C-B045-464B-9B9D-684154F15CA1}"/>
              </a:ext>
            </a:extLst>
          </p:cNvPr>
          <p:cNvSpPr txBox="1"/>
          <p:nvPr/>
        </p:nvSpPr>
        <p:spPr>
          <a:xfrm>
            <a:off x="3645193" y="5082443"/>
            <a:ext cx="4901609" cy="1323439"/>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Decompression (e.g., laminectomy, discectomy, corpectomy, spine fracture repair) </a:t>
            </a:r>
          </a:p>
          <a:p>
            <a:pPr algn="ctr"/>
            <a:r>
              <a:rPr lang="en-US" sz="1600" dirty="0">
                <a:solidFill>
                  <a:schemeClr val="bg1"/>
                </a:solidFill>
                <a:latin typeface="Century Gothic" panose="020B0502020202020204" pitchFamily="34" charset="0"/>
              </a:rPr>
              <a:t>Approach: anterior vs. posterior vs. lateral extracavitary </a:t>
            </a:r>
          </a:p>
          <a:p>
            <a:pPr algn="ctr"/>
            <a:r>
              <a:rPr lang="en-US" sz="1600" dirty="0">
                <a:solidFill>
                  <a:schemeClr val="bg1"/>
                </a:solidFill>
                <a:latin typeface="Century Gothic" panose="020B0502020202020204" pitchFamily="34" charset="0"/>
              </a:rPr>
              <a:t>Region: cervical vs. thoracic vs. lumbar </a:t>
            </a:r>
          </a:p>
        </p:txBody>
      </p:sp>
      <p:sp>
        <p:nvSpPr>
          <p:cNvPr id="25" name="TextBox 24">
            <a:extLst>
              <a:ext uri="{FF2B5EF4-FFF2-40B4-BE49-F238E27FC236}">
                <a16:creationId xmlns:a16="http://schemas.microsoft.com/office/drawing/2014/main" id="{7913811A-01AF-4B1E-8B67-4685C2339DEA}"/>
              </a:ext>
            </a:extLst>
          </p:cNvPr>
          <p:cNvSpPr txBox="1"/>
          <p:nvPr/>
        </p:nvSpPr>
        <p:spPr>
          <a:xfrm>
            <a:off x="316194" y="3043758"/>
            <a:ext cx="3976577" cy="1200329"/>
          </a:xfrm>
          <a:prstGeom prst="rect">
            <a:avLst/>
          </a:prstGeom>
          <a:noFill/>
        </p:spPr>
        <p:txBody>
          <a:bodyPr wrap="square" rtlCol="0">
            <a:spAutoFit/>
          </a:bodyPr>
          <a:lstStyle/>
          <a:p>
            <a:r>
              <a:rPr lang="en-US" dirty="0">
                <a:solidFill>
                  <a:schemeClr val="bg1"/>
                </a:solidFill>
                <a:latin typeface="Century Gothic" panose="020B0502020202020204" pitchFamily="34" charset="0"/>
              </a:rPr>
              <a:t>There are many “inpatient only” procedures which would not be coded by OP coding staff related to spinal surgery coding.</a:t>
            </a:r>
          </a:p>
        </p:txBody>
      </p:sp>
    </p:spTree>
    <p:extLst>
      <p:ext uri="{BB962C8B-B14F-4D97-AF65-F5344CB8AC3E}">
        <p14:creationId xmlns:p14="http://schemas.microsoft.com/office/powerpoint/2010/main" val="1571782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Five Principles for Spine Coding</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marL="0" indent="0">
              <a:spcBef>
                <a:spcPts val="0"/>
              </a:spcBef>
              <a:spcAft>
                <a:spcPts val="0"/>
              </a:spcAft>
              <a:buNone/>
            </a:pPr>
            <a:r>
              <a:rPr lang="en-US" dirty="0"/>
              <a:t>1.	Choose standalone codes to describe 	decompression/discectomy</a:t>
            </a:r>
          </a:p>
        </p:txBody>
      </p:sp>
      <p:pic>
        <p:nvPicPr>
          <p:cNvPr id="5" name="Picture 4">
            <a:extLst>
              <a:ext uri="{FF2B5EF4-FFF2-40B4-BE49-F238E27FC236}">
                <a16:creationId xmlns:a16="http://schemas.microsoft.com/office/drawing/2014/main" id="{AB19F34F-D9C8-4FA0-B077-7CFEA8DB1D34}"/>
              </a:ext>
            </a:extLst>
          </p:cNvPr>
          <p:cNvPicPr>
            <a:picLocks noChangeAspect="1"/>
          </p:cNvPicPr>
          <p:nvPr/>
        </p:nvPicPr>
        <p:blipFill>
          <a:blip r:embed="rId3"/>
          <a:stretch>
            <a:fillRect/>
          </a:stretch>
        </p:blipFill>
        <p:spPr>
          <a:xfrm>
            <a:off x="1360856" y="2554835"/>
            <a:ext cx="9172575" cy="4076700"/>
          </a:xfrm>
          <a:prstGeom prst="rect">
            <a:avLst/>
          </a:prstGeom>
        </p:spPr>
      </p:pic>
    </p:spTree>
    <p:extLst>
      <p:ext uri="{BB962C8B-B14F-4D97-AF65-F5344CB8AC3E}">
        <p14:creationId xmlns:p14="http://schemas.microsoft.com/office/powerpoint/2010/main" val="2279940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Five Principles for Spine Coding</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normAutofit fontScale="85000" lnSpcReduction="10000"/>
          </a:bodyPr>
          <a:lstStyle/>
          <a:p>
            <a:pPr marL="0" indent="0" fontAlgn="base">
              <a:lnSpc>
                <a:spcPct val="120000"/>
              </a:lnSpc>
              <a:spcBef>
                <a:spcPts val="0"/>
              </a:spcBef>
              <a:spcAft>
                <a:spcPts val="0"/>
              </a:spcAft>
              <a:buNone/>
            </a:pPr>
            <a:r>
              <a:rPr lang="en-US" dirty="0"/>
              <a:t>2. 	Was a fusion (arthrodesis) performed?</a:t>
            </a:r>
          </a:p>
          <a:p>
            <a:pPr fontAlgn="base">
              <a:lnSpc>
                <a:spcPct val="120000"/>
              </a:lnSpc>
              <a:spcBef>
                <a:spcPts val="0"/>
              </a:spcBef>
              <a:spcAft>
                <a:spcPts val="0"/>
              </a:spcAft>
            </a:pPr>
            <a:r>
              <a:rPr lang="en-US" dirty="0"/>
              <a:t>If the answer is “no,” go to principle No. 5.</a:t>
            </a:r>
          </a:p>
          <a:p>
            <a:pPr fontAlgn="base">
              <a:lnSpc>
                <a:spcPct val="120000"/>
              </a:lnSpc>
              <a:spcBef>
                <a:spcPts val="0"/>
              </a:spcBef>
              <a:spcAft>
                <a:spcPts val="0"/>
              </a:spcAft>
            </a:pPr>
            <a:r>
              <a:rPr lang="en-US" dirty="0"/>
              <a:t>If the answer is “yes,” choose the standalone CPT for the fusion (synonymous with “arthrodesis,” or the joining of two or more vertebrae).</a:t>
            </a:r>
          </a:p>
          <a:p>
            <a:pPr fontAlgn="base">
              <a:lnSpc>
                <a:spcPct val="120000"/>
              </a:lnSpc>
              <a:spcBef>
                <a:spcPts val="0"/>
              </a:spcBef>
              <a:spcAft>
                <a:spcPts val="0"/>
              </a:spcAft>
            </a:pPr>
            <a:r>
              <a:rPr lang="en-US" dirty="0"/>
              <a:t>Fusion is the merging of adjacent parts; therefore, coding a single fusion segment (22612 Arthrodesis, posterior or posterolateral technique, single level; lumbar (with lateral transverse technique, when performed)) involves two adjacent vertebral segments (L4 and L5).</a:t>
            </a:r>
          </a:p>
          <a:p>
            <a:pPr marL="0" indent="0">
              <a:spcBef>
                <a:spcPts val="0"/>
              </a:spcBef>
              <a:spcAft>
                <a:spcPts val="0"/>
              </a:spcAft>
              <a:buNone/>
            </a:pPr>
            <a:endParaRPr lang="en-US" dirty="0"/>
          </a:p>
        </p:txBody>
      </p:sp>
    </p:spTree>
    <p:extLst>
      <p:ext uri="{BB962C8B-B14F-4D97-AF65-F5344CB8AC3E}">
        <p14:creationId xmlns:p14="http://schemas.microsoft.com/office/powerpoint/2010/main" val="175754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A7C9-8A7D-46F9-AB6A-747BA045F5B2}"/>
              </a:ext>
            </a:extLst>
          </p:cNvPr>
          <p:cNvSpPr>
            <a:spLocks noGrp="1"/>
          </p:cNvSpPr>
          <p:nvPr>
            <p:ph type="title"/>
          </p:nvPr>
        </p:nvSpPr>
        <p:spPr/>
        <p:txBody>
          <a:bodyPr/>
          <a:lstStyle/>
          <a:p>
            <a:endParaRPr lang="en-US" dirty="0"/>
          </a:p>
        </p:txBody>
      </p:sp>
      <p:pic>
        <p:nvPicPr>
          <p:cNvPr id="3" name="Spine Anatomy Video Spinal Anatomy, Spine Components and Sources[720, Mp4]">
            <a:hlinkClick r:id="" action="ppaction://media"/>
            <a:extLst>
              <a:ext uri="{FF2B5EF4-FFF2-40B4-BE49-F238E27FC236}">
                <a16:creationId xmlns:a16="http://schemas.microsoft.com/office/drawing/2014/main" id="{4B7F71DD-4160-4595-BD07-5D8B97D1DE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1431" y="252992"/>
            <a:ext cx="11621718" cy="5844779"/>
          </a:xfrm>
          <a:prstGeom prst="rect">
            <a:avLst/>
          </a:prstGeom>
        </p:spPr>
      </p:pic>
    </p:spTree>
    <p:extLst>
      <p:ext uri="{BB962C8B-B14F-4D97-AF65-F5344CB8AC3E}">
        <p14:creationId xmlns:p14="http://schemas.microsoft.com/office/powerpoint/2010/main" val="62586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Five Principles for Spine Coding</a:t>
            </a:r>
          </a:p>
        </p:txBody>
      </p:sp>
      <p:pic>
        <p:nvPicPr>
          <p:cNvPr id="4" name="Picture 3">
            <a:extLst>
              <a:ext uri="{FF2B5EF4-FFF2-40B4-BE49-F238E27FC236}">
                <a16:creationId xmlns:a16="http://schemas.microsoft.com/office/drawing/2014/main" id="{C40B35AB-899D-42DF-8243-60C90573042B}"/>
              </a:ext>
            </a:extLst>
          </p:cNvPr>
          <p:cNvPicPr>
            <a:picLocks noChangeAspect="1"/>
          </p:cNvPicPr>
          <p:nvPr/>
        </p:nvPicPr>
        <p:blipFill>
          <a:blip r:embed="rId3"/>
          <a:stretch>
            <a:fillRect/>
          </a:stretch>
        </p:blipFill>
        <p:spPr>
          <a:xfrm>
            <a:off x="316194" y="1543160"/>
            <a:ext cx="11503571" cy="2794924"/>
          </a:xfrm>
          <a:prstGeom prst="rect">
            <a:avLst/>
          </a:prstGeom>
        </p:spPr>
      </p:pic>
    </p:spTree>
    <p:extLst>
      <p:ext uri="{BB962C8B-B14F-4D97-AF65-F5344CB8AC3E}">
        <p14:creationId xmlns:p14="http://schemas.microsoft.com/office/powerpoint/2010/main" val="1364229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Five Principles for Spine Coding</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marL="0" indent="0">
              <a:spcBef>
                <a:spcPts val="0"/>
              </a:spcBef>
              <a:spcAft>
                <a:spcPts val="0"/>
              </a:spcAft>
              <a:buNone/>
            </a:pPr>
            <a:r>
              <a:rPr lang="en-US" dirty="0"/>
              <a:t>3.	Choose the appropriate add-on bone graft 	code with fusion.</a:t>
            </a:r>
          </a:p>
          <a:p>
            <a:pPr marL="0" indent="0">
              <a:spcBef>
                <a:spcPts val="0"/>
              </a:spcBef>
              <a:spcAft>
                <a:spcPts val="0"/>
              </a:spcAft>
              <a:buNone/>
            </a:pPr>
            <a:endParaRPr lang="en-US" dirty="0"/>
          </a:p>
        </p:txBody>
      </p:sp>
      <p:pic>
        <p:nvPicPr>
          <p:cNvPr id="4" name="Picture 3">
            <a:extLst>
              <a:ext uri="{FF2B5EF4-FFF2-40B4-BE49-F238E27FC236}">
                <a16:creationId xmlns:a16="http://schemas.microsoft.com/office/drawing/2014/main" id="{F5D1D093-0B14-4A9E-AE2E-02F2ECC71D70}"/>
              </a:ext>
            </a:extLst>
          </p:cNvPr>
          <p:cNvPicPr>
            <a:picLocks noChangeAspect="1"/>
          </p:cNvPicPr>
          <p:nvPr/>
        </p:nvPicPr>
        <p:blipFill>
          <a:blip r:embed="rId3"/>
          <a:stretch>
            <a:fillRect/>
          </a:stretch>
        </p:blipFill>
        <p:spPr>
          <a:xfrm>
            <a:off x="668299" y="2755494"/>
            <a:ext cx="10887111" cy="2188646"/>
          </a:xfrm>
          <a:prstGeom prst="rect">
            <a:avLst/>
          </a:prstGeom>
        </p:spPr>
      </p:pic>
    </p:spTree>
    <p:extLst>
      <p:ext uri="{BB962C8B-B14F-4D97-AF65-F5344CB8AC3E}">
        <p14:creationId xmlns:p14="http://schemas.microsoft.com/office/powerpoint/2010/main" val="4128690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Five Principles for Spine Coding</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marL="0" indent="0" fontAlgn="base">
              <a:buNone/>
            </a:pPr>
            <a:r>
              <a:rPr lang="en-US" dirty="0"/>
              <a:t>4.	Was instrumentation used in the fusion?</a:t>
            </a:r>
          </a:p>
          <a:p>
            <a:pPr fontAlgn="base"/>
            <a:r>
              <a:rPr lang="en-US" dirty="0"/>
              <a:t>If the answer is “no,” go to principle No. 5.</a:t>
            </a:r>
          </a:p>
          <a:p>
            <a:pPr fontAlgn="base"/>
            <a:r>
              <a:rPr lang="en-US" dirty="0"/>
              <a:t>If the answer is “yes,” choose the appropriate add-on code(s) for the instrumentation, also known as hardware. </a:t>
            </a:r>
          </a:p>
          <a:p>
            <a:pPr fontAlgn="base"/>
            <a:r>
              <a:rPr lang="en-US" dirty="0"/>
              <a:t>Review the operative note to determine where the instrument was used, and whether it was non-segmental, segmental, or intervertebral.</a:t>
            </a:r>
          </a:p>
          <a:p>
            <a:pPr fontAlgn="base"/>
            <a:endParaRPr lang="en-US" dirty="0"/>
          </a:p>
          <a:p>
            <a:pPr marL="0" indent="0">
              <a:spcBef>
                <a:spcPts val="0"/>
              </a:spcBef>
              <a:spcAft>
                <a:spcPts val="0"/>
              </a:spcAft>
              <a:buNone/>
            </a:pPr>
            <a:endParaRPr lang="en-US" dirty="0"/>
          </a:p>
        </p:txBody>
      </p:sp>
    </p:spTree>
    <p:extLst>
      <p:ext uri="{BB962C8B-B14F-4D97-AF65-F5344CB8AC3E}">
        <p14:creationId xmlns:p14="http://schemas.microsoft.com/office/powerpoint/2010/main" val="4083769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Five Principles for Spine Coding</a:t>
            </a:r>
          </a:p>
        </p:txBody>
      </p:sp>
      <p:pic>
        <p:nvPicPr>
          <p:cNvPr id="4" name="Picture 3">
            <a:extLst>
              <a:ext uri="{FF2B5EF4-FFF2-40B4-BE49-F238E27FC236}">
                <a16:creationId xmlns:a16="http://schemas.microsoft.com/office/drawing/2014/main" id="{636A3993-937D-42DF-BB27-0C8B4C07C902}"/>
              </a:ext>
            </a:extLst>
          </p:cNvPr>
          <p:cNvPicPr>
            <a:picLocks noChangeAspect="1"/>
          </p:cNvPicPr>
          <p:nvPr/>
        </p:nvPicPr>
        <p:blipFill>
          <a:blip r:embed="rId2"/>
          <a:stretch>
            <a:fillRect/>
          </a:stretch>
        </p:blipFill>
        <p:spPr>
          <a:xfrm>
            <a:off x="419606" y="1889604"/>
            <a:ext cx="11352788" cy="3607428"/>
          </a:xfrm>
          <a:prstGeom prst="rect">
            <a:avLst/>
          </a:prstGeom>
        </p:spPr>
      </p:pic>
    </p:spTree>
    <p:extLst>
      <p:ext uri="{BB962C8B-B14F-4D97-AF65-F5344CB8AC3E}">
        <p14:creationId xmlns:p14="http://schemas.microsoft.com/office/powerpoint/2010/main" val="133897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Five Principles for Spine Coding</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normAutofit/>
          </a:bodyPr>
          <a:lstStyle/>
          <a:p>
            <a:pPr marL="0" indent="0" fontAlgn="base">
              <a:spcBef>
                <a:spcPts val="0"/>
              </a:spcBef>
              <a:spcAft>
                <a:spcPts val="0"/>
              </a:spcAft>
              <a:buNone/>
            </a:pPr>
            <a:r>
              <a:rPr lang="en-US" dirty="0"/>
              <a:t>5.	Were other procedures performed in 	addition to decompression?</a:t>
            </a:r>
          </a:p>
          <a:p>
            <a:pPr fontAlgn="base">
              <a:spcBef>
                <a:spcPts val="0"/>
              </a:spcBef>
              <a:spcAft>
                <a:spcPts val="0"/>
              </a:spcAft>
            </a:pPr>
            <a:r>
              <a:rPr lang="en-US" sz="3400" dirty="0"/>
              <a:t>If the answer is “no,” your coding is complete.</a:t>
            </a:r>
          </a:p>
          <a:p>
            <a:pPr fontAlgn="base">
              <a:spcBef>
                <a:spcPts val="0"/>
              </a:spcBef>
              <a:spcAft>
                <a:spcPts val="0"/>
              </a:spcAft>
            </a:pPr>
            <a:r>
              <a:rPr lang="en-US" sz="3400" dirty="0"/>
              <a:t>If the answer is “yes,” code for the other procedures.  </a:t>
            </a:r>
          </a:p>
          <a:p>
            <a:pPr lvl="1" fontAlgn="base">
              <a:spcBef>
                <a:spcPts val="0"/>
              </a:spcBef>
              <a:spcAft>
                <a:spcPts val="0"/>
              </a:spcAft>
            </a:pPr>
            <a:r>
              <a:rPr lang="en-US" sz="3200" dirty="0"/>
              <a:t>Examples include:</a:t>
            </a:r>
          </a:p>
          <a:p>
            <a:pPr lvl="2" fontAlgn="base">
              <a:spcBef>
                <a:spcPts val="0"/>
              </a:spcBef>
              <a:spcAft>
                <a:spcPts val="0"/>
              </a:spcAft>
            </a:pPr>
            <a:r>
              <a:rPr lang="en-US" dirty="0"/>
              <a:t>Use of an operating microscope for microdissection (+69990 </a:t>
            </a:r>
            <a:r>
              <a:rPr lang="en-US" i="1" dirty="0"/>
              <a:t>Microsurgical techniques, requiring use of operating microscope (List separately in addition to code for primary procedure)</a:t>
            </a:r>
            <a:r>
              <a:rPr lang="en-US" dirty="0"/>
              <a:t>)</a:t>
            </a:r>
          </a:p>
          <a:p>
            <a:pPr fontAlgn="base">
              <a:spcBef>
                <a:spcPts val="0"/>
              </a:spcBef>
              <a:spcAft>
                <a:spcPts val="0"/>
              </a:spcAft>
            </a:pPr>
            <a:endParaRPr lang="en-US" sz="3400" dirty="0"/>
          </a:p>
          <a:p>
            <a:pPr marL="0" indent="0">
              <a:spcBef>
                <a:spcPts val="0"/>
              </a:spcBef>
              <a:spcAft>
                <a:spcPts val="0"/>
              </a:spcAft>
              <a:buNone/>
            </a:pPr>
            <a:endParaRPr lang="en-US" dirty="0"/>
          </a:p>
        </p:txBody>
      </p:sp>
    </p:spTree>
    <p:extLst>
      <p:ext uri="{BB962C8B-B14F-4D97-AF65-F5344CB8AC3E}">
        <p14:creationId xmlns:p14="http://schemas.microsoft.com/office/powerpoint/2010/main" val="1976765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Five Principles for Spine Coding</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normAutofit/>
          </a:bodyPr>
          <a:lstStyle/>
          <a:p>
            <a:pPr lvl="1" fontAlgn="base">
              <a:spcBef>
                <a:spcPts val="0"/>
              </a:spcBef>
              <a:spcAft>
                <a:spcPts val="0"/>
              </a:spcAft>
            </a:pPr>
            <a:r>
              <a:rPr lang="en-US" sz="3000" dirty="0"/>
              <a:t>Bone marrow harvest in a separate surgical exposure such as from the iliac crest, for the autograft (38220 </a:t>
            </a:r>
            <a:r>
              <a:rPr lang="en-US" sz="3000" i="1" dirty="0"/>
              <a:t>Bone marrow; aspiration only</a:t>
            </a:r>
            <a:r>
              <a:rPr lang="en-US" sz="3000" dirty="0"/>
              <a:t>)</a:t>
            </a:r>
          </a:p>
          <a:p>
            <a:pPr lvl="1" fontAlgn="base">
              <a:spcBef>
                <a:spcPts val="0"/>
              </a:spcBef>
              <a:spcAft>
                <a:spcPts val="0"/>
              </a:spcAft>
            </a:pPr>
            <a:r>
              <a:rPr lang="en-US" sz="3000" dirty="0"/>
              <a:t>Use of a stereotactic navigation system for pedicle screw placement (+61783 </a:t>
            </a:r>
            <a:r>
              <a:rPr lang="en-US" sz="3000" i="1" dirty="0"/>
              <a:t>Stereotactic computer-assisted (navigational) procedure; spinal (List separately in addition to code for primary procedure)</a:t>
            </a:r>
            <a:r>
              <a:rPr lang="en-US" sz="3000" dirty="0"/>
              <a:t>)</a:t>
            </a:r>
          </a:p>
          <a:p>
            <a:pPr fontAlgn="base">
              <a:spcBef>
                <a:spcPts val="0"/>
              </a:spcBef>
              <a:spcAft>
                <a:spcPts val="0"/>
              </a:spcAft>
            </a:pPr>
            <a:endParaRPr lang="en-US" sz="3400" dirty="0"/>
          </a:p>
          <a:p>
            <a:pPr marL="0" indent="0">
              <a:spcBef>
                <a:spcPts val="0"/>
              </a:spcBef>
              <a:spcAft>
                <a:spcPts val="0"/>
              </a:spcAft>
              <a:buNone/>
            </a:pPr>
            <a:endParaRPr lang="en-US" dirty="0"/>
          </a:p>
        </p:txBody>
      </p:sp>
    </p:spTree>
    <p:extLst>
      <p:ext uri="{BB962C8B-B14F-4D97-AF65-F5344CB8AC3E}">
        <p14:creationId xmlns:p14="http://schemas.microsoft.com/office/powerpoint/2010/main" val="2038988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normAutofit/>
          </a:bodyPr>
          <a:lstStyle/>
          <a:p>
            <a:r>
              <a:rPr lang="en-US" sz="3700" dirty="0"/>
              <a:t>Principles of Spine Procedure Coding</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a:spcBef>
                <a:spcPts val="0"/>
              </a:spcBef>
              <a:spcAft>
                <a:spcPts val="0"/>
              </a:spcAft>
            </a:pPr>
            <a:r>
              <a:rPr lang="en-US" dirty="0"/>
              <a:t>Any other procedures performed? Examples:   </a:t>
            </a:r>
          </a:p>
          <a:p>
            <a:pPr lvl="1">
              <a:spcBef>
                <a:spcPts val="0"/>
              </a:spcBef>
              <a:spcAft>
                <a:spcPts val="0"/>
              </a:spcAft>
            </a:pPr>
            <a:r>
              <a:rPr lang="en-US" dirty="0"/>
              <a:t>Microdissection (+69990) </a:t>
            </a:r>
          </a:p>
          <a:p>
            <a:pPr lvl="1">
              <a:spcBef>
                <a:spcPts val="0"/>
              </a:spcBef>
              <a:spcAft>
                <a:spcPts val="0"/>
              </a:spcAft>
            </a:pPr>
            <a:r>
              <a:rPr lang="en-US" dirty="0"/>
              <a:t>Stereotactic navigational planning (+61783) </a:t>
            </a:r>
          </a:p>
          <a:p>
            <a:pPr lvl="1">
              <a:spcBef>
                <a:spcPts val="0"/>
              </a:spcBef>
              <a:spcAft>
                <a:spcPts val="0"/>
              </a:spcAft>
            </a:pPr>
            <a:r>
              <a:rPr lang="en-US" dirty="0"/>
              <a:t>Bone marrow aspirate (38220) through a separate needle puncture site (e.g., via iliac crest for cervical procedure) or documented separate skin/fascial incision</a:t>
            </a:r>
          </a:p>
        </p:txBody>
      </p:sp>
    </p:spTree>
    <p:extLst>
      <p:ext uri="{BB962C8B-B14F-4D97-AF65-F5344CB8AC3E}">
        <p14:creationId xmlns:p14="http://schemas.microsoft.com/office/powerpoint/2010/main" val="357456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Cervical Spinal Procedures</a:t>
            </a:r>
          </a:p>
        </p:txBody>
      </p:sp>
      <p:pic>
        <p:nvPicPr>
          <p:cNvPr id="4" name="Picture 3">
            <a:extLst>
              <a:ext uri="{FF2B5EF4-FFF2-40B4-BE49-F238E27FC236}">
                <a16:creationId xmlns:a16="http://schemas.microsoft.com/office/drawing/2014/main" id="{9C40FF39-03D7-46FB-A483-30EDE4D8B656}"/>
              </a:ext>
            </a:extLst>
          </p:cNvPr>
          <p:cNvPicPr>
            <a:picLocks noChangeAspect="1"/>
          </p:cNvPicPr>
          <p:nvPr/>
        </p:nvPicPr>
        <p:blipFill>
          <a:blip r:embed="rId2"/>
          <a:stretch>
            <a:fillRect/>
          </a:stretch>
        </p:blipFill>
        <p:spPr>
          <a:xfrm>
            <a:off x="295939" y="1531087"/>
            <a:ext cx="11600122" cy="4848447"/>
          </a:xfrm>
          <a:prstGeom prst="rect">
            <a:avLst/>
          </a:prstGeom>
        </p:spPr>
      </p:pic>
    </p:spTree>
    <p:extLst>
      <p:ext uri="{BB962C8B-B14F-4D97-AF65-F5344CB8AC3E}">
        <p14:creationId xmlns:p14="http://schemas.microsoft.com/office/powerpoint/2010/main" val="1220763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Cervical Spinal Procedures</a:t>
            </a:r>
          </a:p>
        </p:txBody>
      </p:sp>
      <p:pic>
        <p:nvPicPr>
          <p:cNvPr id="3" name="Picture 2">
            <a:extLst>
              <a:ext uri="{FF2B5EF4-FFF2-40B4-BE49-F238E27FC236}">
                <a16:creationId xmlns:a16="http://schemas.microsoft.com/office/drawing/2014/main" id="{9E819A8F-90A8-48A7-8513-62F17130ABC7}"/>
              </a:ext>
            </a:extLst>
          </p:cNvPr>
          <p:cNvPicPr>
            <a:picLocks noChangeAspect="1"/>
          </p:cNvPicPr>
          <p:nvPr/>
        </p:nvPicPr>
        <p:blipFill>
          <a:blip r:embed="rId2"/>
          <a:stretch>
            <a:fillRect/>
          </a:stretch>
        </p:blipFill>
        <p:spPr>
          <a:xfrm>
            <a:off x="316194" y="1519680"/>
            <a:ext cx="11599944" cy="4455818"/>
          </a:xfrm>
          <a:prstGeom prst="rect">
            <a:avLst/>
          </a:prstGeom>
        </p:spPr>
      </p:pic>
    </p:spTree>
    <p:extLst>
      <p:ext uri="{BB962C8B-B14F-4D97-AF65-F5344CB8AC3E}">
        <p14:creationId xmlns:p14="http://schemas.microsoft.com/office/powerpoint/2010/main" val="3911150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Cervical Spinal Procedures</a:t>
            </a:r>
          </a:p>
        </p:txBody>
      </p:sp>
      <p:pic>
        <p:nvPicPr>
          <p:cNvPr id="4" name="Picture 3">
            <a:extLst>
              <a:ext uri="{FF2B5EF4-FFF2-40B4-BE49-F238E27FC236}">
                <a16:creationId xmlns:a16="http://schemas.microsoft.com/office/drawing/2014/main" id="{F72E710F-C041-4811-A59E-F0C272B29B54}"/>
              </a:ext>
            </a:extLst>
          </p:cNvPr>
          <p:cNvPicPr>
            <a:picLocks noChangeAspect="1"/>
          </p:cNvPicPr>
          <p:nvPr/>
        </p:nvPicPr>
        <p:blipFill>
          <a:blip r:embed="rId2"/>
          <a:stretch>
            <a:fillRect/>
          </a:stretch>
        </p:blipFill>
        <p:spPr>
          <a:xfrm>
            <a:off x="438149" y="1989173"/>
            <a:ext cx="11416189" cy="1923607"/>
          </a:xfrm>
          <a:prstGeom prst="rect">
            <a:avLst/>
          </a:prstGeom>
        </p:spPr>
      </p:pic>
    </p:spTree>
    <p:extLst>
      <p:ext uri="{BB962C8B-B14F-4D97-AF65-F5344CB8AC3E}">
        <p14:creationId xmlns:p14="http://schemas.microsoft.com/office/powerpoint/2010/main" val="2537439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9A69EA-E84C-4AB3-9328-D33F7B0F462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Anatomy Involved</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A7FF0B7-EB04-4F87-814F-085334B32986}"/>
              </a:ext>
            </a:extLst>
          </p:cNvPr>
          <p:cNvPicPr>
            <a:picLocks noChangeAspect="1"/>
          </p:cNvPicPr>
          <p:nvPr/>
        </p:nvPicPr>
        <p:blipFill>
          <a:blip r:embed="rId2"/>
          <a:stretch>
            <a:fillRect/>
          </a:stretch>
        </p:blipFill>
        <p:spPr>
          <a:xfrm>
            <a:off x="977423" y="2426818"/>
            <a:ext cx="4164204" cy="3997637"/>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CF8A7B3-0D02-41C3-B026-4871C0CB03C7}"/>
              </a:ext>
            </a:extLst>
          </p:cNvPr>
          <p:cNvPicPr>
            <a:picLocks noChangeAspect="1"/>
          </p:cNvPicPr>
          <p:nvPr/>
        </p:nvPicPr>
        <p:blipFill>
          <a:blip r:embed="rId3"/>
          <a:stretch>
            <a:fillRect/>
          </a:stretch>
        </p:blipFill>
        <p:spPr>
          <a:xfrm>
            <a:off x="6445073" y="2857060"/>
            <a:ext cx="5455917" cy="3137153"/>
          </a:xfrm>
          <a:prstGeom prst="rect">
            <a:avLst/>
          </a:prstGeom>
        </p:spPr>
      </p:pic>
    </p:spTree>
    <p:extLst>
      <p:ext uri="{BB962C8B-B14F-4D97-AF65-F5344CB8AC3E}">
        <p14:creationId xmlns:p14="http://schemas.microsoft.com/office/powerpoint/2010/main" val="3822323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Cervical Spinal Procedures</a:t>
            </a:r>
          </a:p>
        </p:txBody>
      </p:sp>
      <p:pic>
        <p:nvPicPr>
          <p:cNvPr id="3" name="Picture 2">
            <a:extLst>
              <a:ext uri="{FF2B5EF4-FFF2-40B4-BE49-F238E27FC236}">
                <a16:creationId xmlns:a16="http://schemas.microsoft.com/office/drawing/2014/main" id="{51D98CDC-AD48-401A-8DA5-D5676DD88D2F}"/>
              </a:ext>
            </a:extLst>
          </p:cNvPr>
          <p:cNvPicPr>
            <a:picLocks noChangeAspect="1"/>
          </p:cNvPicPr>
          <p:nvPr/>
        </p:nvPicPr>
        <p:blipFill>
          <a:blip r:embed="rId2"/>
          <a:stretch>
            <a:fillRect/>
          </a:stretch>
        </p:blipFill>
        <p:spPr>
          <a:xfrm>
            <a:off x="346718" y="1417410"/>
            <a:ext cx="11498564" cy="4664413"/>
          </a:xfrm>
          <a:prstGeom prst="rect">
            <a:avLst/>
          </a:prstGeom>
        </p:spPr>
      </p:pic>
    </p:spTree>
    <p:extLst>
      <p:ext uri="{BB962C8B-B14F-4D97-AF65-F5344CB8AC3E}">
        <p14:creationId xmlns:p14="http://schemas.microsoft.com/office/powerpoint/2010/main" val="2085572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Cervical Spinal Procedures</a:t>
            </a:r>
          </a:p>
        </p:txBody>
      </p:sp>
      <p:pic>
        <p:nvPicPr>
          <p:cNvPr id="3" name="Picture 2">
            <a:extLst>
              <a:ext uri="{FF2B5EF4-FFF2-40B4-BE49-F238E27FC236}">
                <a16:creationId xmlns:a16="http://schemas.microsoft.com/office/drawing/2014/main" id="{6053F4D7-B47B-40A6-B8BB-A08D4D66DD1C}"/>
              </a:ext>
            </a:extLst>
          </p:cNvPr>
          <p:cNvPicPr>
            <a:picLocks noChangeAspect="1"/>
          </p:cNvPicPr>
          <p:nvPr/>
        </p:nvPicPr>
        <p:blipFill>
          <a:blip r:embed="rId2"/>
          <a:stretch>
            <a:fillRect/>
          </a:stretch>
        </p:blipFill>
        <p:spPr>
          <a:xfrm>
            <a:off x="278695" y="2340836"/>
            <a:ext cx="11634609" cy="2208028"/>
          </a:xfrm>
          <a:prstGeom prst="rect">
            <a:avLst/>
          </a:prstGeom>
        </p:spPr>
      </p:pic>
    </p:spTree>
    <p:extLst>
      <p:ext uri="{BB962C8B-B14F-4D97-AF65-F5344CB8AC3E}">
        <p14:creationId xmlns:p14="http://schemas.microsoft.com/office/powerpoint/2010/main" val="3797607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0073-38E0-4526-8264-B01393B18072}"/>
              </a:ext>
            </a:extLst>
          </p:cNvPr>
          <p:cNvSpPr>
            <a:spLocks noGrp="1"/>
          </p:cNvSpPr>
          <p:nvPr>
            <p:ph type="title"/>
          </p:nvPr>
        </p:nvSpPr>
        <p:spPr/>
        <p:txBody>
          <a:bodyPr/>
          <a:lstStyle/>
          <a:p>
            <a:r>
              <a:rPr lang="en-US" dirty="0"/>
              <a:t>Example</a:t>
            </a:r>
          </a:p>
        </p:txBody>
      </p:sp>
      <p:pic>
        <p:nvPicPr>
          <p:cNvPr id="4" name="Content Placeholder 3">
            <a:extLst>
              <a:ext uri="{FF2B5EF4-FFF2-40B4-BE49-F238E27FC236}">
                <a16:creationId xmlns:a16="http://schemas.microsoft.com/office/drawing/2014/main" id="{66770A1B-A69E-446D-9589-835AD780B3CC}"/>
              </a:ext>
            </a:extLst>
          </p:cNvPr>
          <p:cNvPicPr>
            <a:picLocks noGrp="1" noChangeAspect="1"/>
          </p:cNvPicPr>
          <p:nvPr>
            <p:ph idx="1"/>
          </p:nvPr>
        </p:nvPicPr>
        <p:blipFill>
          <a:blip r:embed="rId2"/>
          <a:stretch>
            <a:fillRect/>
          </a:stretch>
        </p:blipFill>
        <p:spPr>
          <a:xfrm>
            <a:off x="627611" y="1501227"/>
            <a:ext cx="11017988" cy="4384565"/>
          </a:xfrm>
          <a:prstGeom prst="rect">
            <a:avLst/>
          </a:prstGeom>
        </p:spPr>
      </p:pic>
    </p:spTree>
    <p:extLst>
      <p:ext uri="{BB962C8B-B14F-4D97-AF65-F5344CB8AC3E}">
        <p14:creationId xmlns:p14="http://schemas.microsoft.com/office/powerpoint/2010/main" val="2045206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0073-38E0-4526-8264-B01393B18072}"/>
              </a:ext>
            </a:extLst>
          </p:cNvPr>
          <p:cNvSpPr>
            <a:spLocks noGrp="1"/>
          </p:cNvSpPr>
          <p:nvPr>
            <p:ph type="title"/>
          </p:nvPr>
        </p:nvSpPr>
        <p:spPr/>
        <p:txBody>
          <a:bodyPr/>
          <a:lstStyle/>
          <a:p>
            <a:r>
              <a:rPr lang="en-US" dirty="0"/>
              <a:t>Example</a:t>
            </a:r>
          </a:p>
        </p:txBody>
      </p:sp>
      <p:pic>
        <p:nvPicPr>
          <p:cNvPr id="6" name="Picture 5">
            <a:extLst>
              <a:ext uri="{FF2B5EF4-FFF2-40B4-BE49-F238E27FC236}">
                <a16:creationId xmlns:a16="http://schemas.microsoft.com/office/drawing/2014/main" id="{B1DC984F-1922-4907-8554-829EA6BB90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8143" y="1506559"/>
            <a:ext cx="9906077" cy="2729110"/>
          </a:xfrm>
          <a:prstGeom prst="rect">
            <a:avLst/>
          </a:prstGeom>
          <a:noFill/>
          <a:ln>
            <a:noFill/>
          </a:ln>
        </p:spPr>
      </p:pic>
    </p:spTree>
    <p:extLst>
      <p:ext uri="{BB962C8B-B14F-4D97-AF65-F5344CB8AC3E}">
        <p14:creationId xmlns:p14="http://schemas.microsoft.com/office/powerpoint/2010/main" val="661618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0073-38E0-4526-8264-B01393B18072}"/>
              </a:ext>
            </a:extLst>
          </p:cNvPr>
          <p:cNvSpPr>
            <a:spLocks noGrp="1"/>
          </p:cNvSpPr>
          <p:nvPr>
            <p:ph type="title"/>
          </p:nvPr>
        </p:nvSpPr>
        <p:spPr>
          <a:xfrm>
            <a:off x="316194" y="226465"/>
            <a:ext cx="8678737" cy="935764"/>
          </a:xfrm>
        </p:spPr>
        <p:txBody>
          <a:bodyPr/>
          <a:lstStyle/>
          <a:p>
            <a:r>
              <a:rPr lang="en-US" dirty="0"/>
              <a:t>Example</a:t>
            </a:r>
          </a:p>
        </p:txBody>
      </p:sp>
      <p:pic>
        <p:nvPicPr>
          <p:cNvPr id="4" name="Picture 3">
            <a:extLst>
              <a:ext uri="{FF2B5EF4-FFF2-40B4-BE49-F238E27FC236}">
                <a16:creationId xmlns:a16="http://schemas.microsoft.com/office/drawing/2014/main" id="{4C7B61C5-510A-47A3-A063-AB861A7CD6C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14067" y="1267332"/>
            <a:ext cx="8163865" cy="5184918"/>
          </a:xfrm>
          <a:prstGeom prst="rect">
            <a:avLst/>
          </a:prstGeom>
          <a:noFill/>
          <a:ln>
            <a:noFill/>
          </a:ln>
        </p:spPr>
      </p:pic>
    </p:spTree>
    <p:extLst>
      <p:ext uri="{BB962C8B-B14F-4D97-AF65-F5344CB8AC3E}">
        <p14:creationId xmlns:p14="http://schemas.microsoft.com/office/powerpoint/2010/main" val="2935831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0073-38E0-4526-8264-B01393B18072}"/>
              </a:ext>
            </a:extLst>
          </p:cNvPr>
          <p:cNvSpPr>
            <a:spLocks noGrp="1"/>
          </p:cNvSpPr>
          <p:nvPr>
            <p:ph type="title"/>
          </p:nvPr>
        </p:nvSpPr>
        <p:spPr/>
        <p:txBody>
          <a:bodyPr/>
          <a:lstStyle/>
          <a:p>
            <a:r>
              <a:rPr lang="en-US" dirty="0"/>
              <a:t>Example</a:t>
            </a:r>
          </a:p>
        </p:txBody>
      </p:sp>
      <p:pic>
        <p:nvPicPr>
          <p:cNvPr id="4" name="Picture 3">
            <a:extLst>
              <a:ext uri="{FF2B5EF4-FFF2-40B4-BE49-F238E27FC236}">
                <a16:creationId xmlns:a16="http://schemas.microsoft.com/office/drawing/2014/main" id="{4C7B61C5-510A-47A3-A063-AB861A7CD6C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95722" y="1277842"/>
            <a:ext cx="8163865" cy="5184918"/>
          </a:xfrm>
          <a:prstGeom prst="rect">
            <a:avLst/>
          </a:prstGeom>
          <a:noFill/>
          <a:ln>
            <a:noFill/>
          </a:ln>
        </p:spPr>
      </p:pic>
      <p:pic>
        <p:nvPicPr>
          <p:cNvPr id="5" name="Picture 4">
            <a:extLst>
              <a:ext uri="{FF2B5EF4-FFF2-40B4-BE49-F238E27FC236}">
                <a16:creationId xmlns:a16="http://schemas.microsoft.com/office/drawing/2014/main" id="{CE405AD0-7F32-4002-B2E6-52881C76E427}"/>
              </a:ext>
            </a:extLst>
          </p:cNvPr>
          <p:cNvPicPr>
            <a:picLocks noChangeAspect="1"/>
          </p:cNvPicPr>
          <p:nvPr/>
        </p:nvPicPr>
        <p:blipFill>
          <a:blip r:embed="rId3"/>
          <a:stretch>
            <a:fillRect/>
          </a:stretch>
        </p:blipFill>
        <p:spPr>
          <a:xfrm>
            <a:off x="416108" y="1897884"/>
            <a:ext cx="3145561" cy="3062231"/>
          </a:xfrm>
          <a:prstGeom prst="rect">
            <a:avLst/>
          </a:prstGeom>
        </p:spPr>
      </p:pic>
    </p:spTree>
    <p:extLst>
      <p:ext uri="{BB962C8B-B14F-4D97-AF65-F5344CB8AC3E}">
        <p14:creationId xmlns:p14="http://schemas.microsoft.com/office/powerpoint/2010/main" val="1896507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0073-38E0-4526-8264-B01393B18072}"/>
              </a:ext>
            </a:extLst>
          </p:cNvPr>
          <p:cNvSpPr>
            <a:spLocks noGrp="1"/>
          </p:cNvSpPr>
          <p:nvPr>
            <p:ph type="title"/>
          </p:nvPr>
        </p:nvSpPr>
        <p:spPr/>
        <p:txBody>
          <a:bodyPr/>
          <a:lstStyle/>
          <a:p>
            <a:r>
              <a:rPr lang="en-US" dirty="0"/>
              <a:t>Example</a:t>
            </a:r>
          </a:p>
        </p:txBody>
      </p:sp>
      <p:pic>
        <p:nvPicPr>
          <p:cNvPr id="4" name="Picture 3">
            <a:extLst>
              <a:ext uri="{FF2B5EF4-FFF2-40B4-BE49-F238E27FC236}">
                <a16:creationId xmlns:a16="http://schemas.microsoft.com/office/drawing/2014/main" id="{4C7B61C5-510A-47A3-A063-AB861A7CD6C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95722" y="1277842"/>
            <a:ext cx="8163865" cy="5184918"/>
          </a:xfrm>
          <a:prstGeom prst="rect">
            <a:avLst/>
          </a:prstGeom>
          <a:noFill/>
          <a:ln>
            <a:noFill/>
          </a:ln>
        </p:spPr>
      </p:pic>
      <p:pic>
        <p:nvPicPr>
          <p:cNvPr id="5" name="Picture 4">
            <a:extLst>
              <a:ext uri="{FF2B5EF4-FFF2-40B4-BE49-F238E27FC236}">
                <a16:creationId xmlns:a16="http://schemas.microsoft.com/office/drawing/2014/main" id="{CE405AD0-7F32-4002-B2E6-52881C76E427}"/>
              </a:ext>
            </a:extLst>
          </p:cNvPr>
          <p:cNvPicPr>
            <a:picLocks noChangeAspect="1"/>
          </p:cNvPicPr>
          <p:nvPr/>
        </p:nvPicPr>
        <p:blipFill>
          <a:blip r:embed="rId3"/>
          <a:stretch>
            <a:fillRect/>
          </a:stretch>
        </p:blipFill>
        <p:spPr>
          <a:xfrm>
            <a:off x="416108" y="1897884"/>
            <a:ext cx="3145561" cy="3062231"/>
          </a:xfrm>
          <a:prstGeom prst="rect">
            <a:avLst/>
          </a:prstGeom>
        </p:spPr>
      </p:pic>
    </p:spTree>
    <p:extLst>
      <p:ext uri="{BB962C8B-B14F-4D97-AF65-F5344CB8AC3E}">
        <p14:creationId xmlns:p14="http://schemas.microsoft.com/office/powerpoint/2010/main" val="1922408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0BEE-E9F5-42FB-82C5-0F21FD93731D}"/>
              </a:ext>
            </a:extLst>
          </p:cNvPr>
          <p:cNvSpPr>
            <a:spLocks noGrp="1"/>
          </p:cNvSpPr>
          <p:nvPr>
            <p:ph type="title"/>
          </p:nvPr>
        </p:nvSpPr>
        <p:spPr/>
        <p:txBody>
          <a:bodyPr/>
          <a:lstStyle/>
          <a:p>
            <a:r>
              <a:rPr lang="en-US" dirty="0"/>
              <a:t>Example - Coding Results</a:t>
            </a:r>
          </a:p>
        </p:txBody>
      </p:sp>
      <p:sp>
        <p:nvSpPr>
          <p:cNvPr id="3" name="Content Placeholder 2">
            <a:extLst>
              <a:ext uri="{FF2B5EF4-FFF2-40B4-BE49-F238E27FC236}">
                <a16:creationId xmlns:a16="http://schemas.microsoft.com/office/drawing/2014/main" id="{38BEA396-75EB-4C8F-B510-D41928B33110}"/>
              </a:ext>
            </a:extLst>
          </p:cNvPr>
          <p:cNvSpPr>
            <a:spLocks noGrp="1"/>
          </p:cNvSpPr>
          <p:nvPr>
            <p:ph idx="1"/>
          </p:nvPr>
        </p:nvSpPr>
        <p:spPr/>
        <p:txBody>
          <a:bodyPr>
            <a:normAutofit/>
          </a:bodyPr>
          <a:lstStyle/>
          <a:p>
            <a:r>
              <a:rPr lang="en-US" sz="2400" dirty="0"/>
              <a:t>22551 Arthrodesis, anterior interbody, including disc space preparation, discectomy, osteophytectomy and decompression of spinal cord and/or nerve roots; cervical below C2</a:t>
            </a:r>
          </a:p>
          <a:p>
            <a:r>
              <a:rPr lang="en-US" sz="2400" dirty="0"/>
              <a:t>22552 Arthrodesis, anterior interbody, including disc space preparation, discectomy, osteophytectomy and decompression of spinal cord and/or nerve roots; cervical below C2, each additional interspace (List separately in addition to code for separate procedure)</a:t>
            </a:r>
          </a:p>
          <a:p>
            <a:pPr>
              <a:spcBef>
                <a:spcPts val="0"/>
              </a:spcBef>
              <a:spcAft>
                <a:spcPts val="0"/>
              </a:spcAft>
            </a:pPr>
            <a:r>
              <a:rPr lang="en-US" sz="2400" dirty="0"/>
              <a:t>22845 Anterior instrumentation 2-3 vertebral segments</a:t>
            </a:r>
          </a:p>
          <a:p>
            <a:pPr>
              <a:spcBef>
                <a:spcPts val="0"/>
              </a:spcBef>
              <a:spcAft>
                <a:spcPts val="0"/>
              </a:spcAft>
            </a:pPr>
            <a:r>
              <a:rPr lang="en-US" sz="2400" dirty="0"/>
              <a:t>22853 x 2 Insertion of interbody biomechanical device with integral anterior instrumentation for device anchoring, when performed , to intervertebral disc space; in conjunction with interbody arthrodesis, each interspace</a:t>
            </a:r>
          </a:p>
          <a:p>
            <a:pPr>
              <a:spcBef>
                <a:spcPts val="0"/>
              </a:spcBef>
              <a:spcAft>
                <a:spcPts val="0"/>
              </a:spcAft>
            </a:pPr>
            <a:r>
              <a:rPr lang="en-US" sz="2400" dirty="0"/>
              <a:t>20930 Allograft for spine surgery only, morselized</a:t>
            </a:r>
          </a:p>
          <a:p>
            <a:pPr>
              <a:spcBef>
                <a:spcPts val="0"/>
              </a:spcBef>
              <a:spcAft>
                <a:spcPts val="0"/>
              </a:spcAft>
            </a:pPr>
            <a:r>
              <a:rPr lang="en-US" sz="2400" dirty="0"/>
              <a:t>20936 Autograft spine surgery local from same incision</a:t>
            </a:r>
          </a:p>
        </p:txBody>
      </p:sp>
    </p:spTree>
    <p:extLst>
      <p:ext uri="{BB962C8B-B14F-4D97-AF65-F5344CB8AC3E}">
        <p14:creationId xmlns:p14="http://schemas.microsoft.com/office/powerpoint/2010/main" val="3222521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9BD4-D0A0-4FB4-96C5-8D3F201CB9FD}"/>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rPr>
              <a:t>Example</a:t>
            </a:r>
          </a:p>
        </p:txBody>
      </p:sp>
      <p:pic>
        <p:nvPicPr>
          <p:cNvPr id="7" name="Content Placeholder 3">
            <a:extLst>
              <a:ext uri="{FF2B5EF4-FFF2-40B4-BE49-F238E27FC236}">
                <a16:creationId xmlns:a16="http://schemas.microsoft.com/office/drawing/2014/main" id="{D7D2FF2E-41AC-4923-9227-A7F11EDCE08C}"/>
              </a:ext>
            </a:extLst>
          </p:cNvPr>
          <p:cNvPicPr>
            <a:picLocks noChangeAspect="1"/>
          </p:cNvPicPr>
          <p:nvPr/>
        </p:nvPicPr>
        <p:blipFill>
          <a:blip r:embed="rId2"/>
          <a:stretch>
            <a:fillRect/>
          </a:stretch>
        </p:blipFill>
        <p:spPr>
          <a:xfrm>
            <a:off x="3586654" y="1250236"/>
            <a:ext cx="7910835" cy="5260706"/>
          </a:xfrm>
          <a:prstGeom prst="rect">
            <a:avLst/>
          </a:prstGeom>
        </p:spPr>
      </p:pic>
    </p:spTree>
    <p:extLst>
      <p:ext uri="{BB962C8B-B14F-4D97-AF65-F5344CB8AC3E}">
        <p14:creationId xmlns:p14="http://schemas.microsoft.com/office/powerpoint/2010/main" val="610596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2F28-38EE-482F-BAB8-F56B197B31A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rPr>
              <a:t>Example</a:t>
            </a:r>
          </a:p>
        </p:txBody>
      </p:sp>
      <p:pic>
        <p:nvPicPr>
          <p:cNvPr id="4" name="Picture 3">
            <a:extLst>
              <a:ext uri="{FF2B5EF4-FFF2-40B4-BE49-F238E27FC236}">
                <a16:creationId xmlns:a16="http://schemas.microsoft.com/office/drawing/2014/main" id="{66409B1A-70B2-4C86-8BE2-AA306C8D5328}"/>
              </a:ext>
            </a:extLst>
          </p:cNvPr>
          <p:cNvPicPr>
            <a:picLocks noChangeAspect="1"/>
          </p:cNvPicPr>
          <p:nvPr/>
        </p:nvPicPr>
        <p:blipFill>
          <a:blip r:embed="rId2"/>
          <a:stretch>
            <a:fillRect/>
          </a:stretch>
        </p:blipFill>
        <p:spPr>
          <a:xfrm>
            <a:off x="3494975" y="331191"/>
            <a:ext cx="8421689" cy="6526809"/>
          </a:xfrm>
          <a:prstGeom prst="rect">
            <a:avLst/>
          </a:prstGeom>
        </p:spPr>
      </p:pic>
    </p:spTree>
    <p:extLst>
      <p:ext uri="{BB962C8B-B14F-4D97-AF65-F5344CB8AC3E}">
        <p14:creationId xmlns:p14="http://schemas.microsoft.com/office/powerpoint/2010/main" val="1266107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9A69EA-E84C-4AB3-9328-D33F7B0F462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Anatomy Involved</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ED5BB3-6E9A-4ECF-A2B5-0D307B19E598}"/>
              </a:ext>
            </a:extLst>
          </p:cNvPr>
          <p:cNvPicPr>
            <a:picLocks noChangeAspect="1"/>
          </p:cNvPicPr>
          <p:nvPr/>
        </p:nvPicPr>
        <p:blipFill>
          <a:blip r:embed="rId2"/>
          <a:stretch>
            <a:fillRect/>
          </a:stretch>
        </p:blipFill>
        <p:spPr>
          <a:xfrm>
            <a:off x="331567" y="2870700"/>
            <a:ext cx="5455917" cy="3109873"/>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A67F0A0-E7B0-4AA6-8B6F-6B310C58050F}"/>
              </a:ext>
            </a:extLst>
          </p:cNvPr>
          <p:cNvPicPr>
            <a:picLocks noChangeAspect="1"/>
          </p:cNvPicPr>
          <p:nvPr/>
        </p:nvPicPr>
        <p:blipFill>
          <a:blip r:embed="rId3"/>
          <a:stretch>
            <a:fillRect/>
          </a:stretch>
        </p:blipFill>
        <p:spPr>
          <a:xfrm>
            <a:off x="6445073" y="2884340"/>
            <a:ext cx="5455917" cy="3082592"/>
          </a:xfrm>
          <a:prstGeom prst="rect">
            <a:avLst/>
          </a:prstGeom>
        </p:spPr>
      </p:pic>
    </p:spTree>
    <p:extLst>
      <p:ext uri="{BB962C8B-B14F-4D97-AF65-F5344CB8AC3E}">
        <p14:creationId xmlns:p14="http://schemas.microsoft.com/office/powerpoint/2010/main" val="2168864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BAF3-D0C7-488A-840A-E6110B968BB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Example</a:t>
            </a:r>
          </a:p>
        </p:txBody>
      </p:sp>
      <p:pic>
        <p:nvPicPr>
          <p:cNvPr id="6" name="Picture 5">
            <a:extLst>
              <a:ext uri="{FF2B5EF4-FFF2-40B4-BE49-F238E27FC236}">
                <a16:creationId xmlns:a16="http://schemas.microsoft.com/office/drawing/2014/main" id="{189B6B75-54BD-4181-960F-69D1BBA88573}"/>
              </a:ext>
            </a:extLst>
          </p:cNvPr>
          <p:cNvPicPr>
            <a:picLocks noChangeAspect="1"/>
          </p:cNvPicPr>
          <p:nvPr/>
        </p:nvPicPr>
        <p:blipFill>
          <a:blip r:embed="rId2"/>
          <a:stretch>
            <a:fillRect/>
          </a:stretch>
        </p:blipFill>
        <p:spPr>
          <a:xfrm>
            <a:off x="331567" y="2522885"/>
            <a:ext cx="5455917" cy="3805502"/>
          </a:xfrm>
          <a:prstGeom prst="rect">
            <a:avLst/>
          </a:prstGeom>
        </p:spPr>
      </p:pic>
      <p:pic>
        <p:nvPicPr>
          <p:cNvPr id="5" name="Picture 4">
            <a:extLst>
              <a:ext uri="{FF2B5EF4-FFF2-40B4-BE49-F238E27FC236}">
                <a16:creationId xmlns:a16="http://schemas.microsoft.com/office/drawing/2014/main" id="{0A773D3F-123C-48E0-B876-836A1DEC6F2E}"/>
              </a:ext>
            </a:extLst>
          </p:cNvPr>
          <p:cNvPicPr>
            <a:picLocks noChangeAspect="1"/>
          </p:cNvPicPr>
          <p:nvPr/>
        </p:nvPicPr>
        <p:blipFill>
          <a:blip r:embed="rId3"/>
          <a:stretch>
            <a:fillRect/>
          </a:stretch>
        </p:blipFill>
        <p:spPr>
          <a:xfrm>
            <a:off x="6445073" y="2645644"/>
            <a:ext cx="5455917" cy="3559985"/>
          </a:xfrm>
          <a:prstGeom prst="rect">
            <a:avLst/>
          </a:prstGeom>
        </p:spPr>
      </p:pic>
    </p:spTree>
    <p:extLst>
      <p:ext uri="{BB962C8B-B14F-4D97-AF65-F5344CB8AC3E}">
        <p14:creationId xmlns:p14="http://schemas.microsoft.com/office/powerpoint/2010/main" val="767370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B7FF-72C6-4C98-89B9-BB5B872F4291}"/>
              </a:ext>
            </a:extLst>
          </p:cNvPr>
          <p:cNvSpPr>
            <a:spLocks noGrp="1"/>
          </p:cNvSpPr>
          <p:nvPr>
            <p:ph type="title"/>
          </p:nvPr>
        </p:nvSpPr>
        <p:spPr/>
        <p:txBody>
          <a:bodyPr/>
          <a:lstStyle/>
          <a:p>
            <a:r>
              <a:rPr lang="en-US" dirty="0"/>
              <a:t>Other Example</a:t>
            </a:r>
          </a:p>
        </p:txBody>
      </p:sp>
      <p:pic>
        <p:nvPicPr>
          <p:cNvPr id="5" name="Picture 4">
            <a:extLst>
              <a:ext uri="{FF2B5EF4-FFF2-40B4-BE49-F238E27FC236}">
                <a16:creationId xmlns:a16="http://schemas.microsoft.com/office/drawing/2014/main" id="{05A39024-8F1F-46D8-B0FA-4824396E8679}"/>
              </a:ext>
            </a:extLst>
          </p:cNvPr>
          <p:cNvPicPr>
            <a:picLocks noChangeAspect="1"/>
          </p:cNvPicPr>
          <p:nvPr/>
        </p:nvPicPr>
        <p:blipFill>
          <a:blip r:embed="rId2"/>
          <a:stretch>
            <a:fillRect/>
          </a:stretch>
        </p:blipFill>
        <p:spPr>
          <a:xfrm>
            <a:off x="4855720" y="1250731"/>
            <a:ext cx="6980528" cy="5250730"/>
          </a:xfrm>
          <a:prstGeom prst="rect">
            <a:avLst/>
          </a:prstGeom>
        </p:spPr>
      </p:pic>
      <p:sp>
        <p:nvSpPr>
          <p:cNvPr id="6" name="TextBox 5">
            <a:extLst>
              <a:ext uri="{FF2B5EF4-FFF2-40B4-BE49-F238E27FC236}">
                <a16:creationId xmlns:a16="http://schemas.microsoft.com/office/drawing/2014/main" id="{0C0103BA-C562-48C6-8364-73C14F394B0B}"/>
              </a:ext>
            </a:extLst>
          </p:cNvPr>
          <p:cNvSpPr txBox="1"/>
          <p:nvPr/>
        </p:nvSpPr>
        <p:spPr>
          <a:xfrm>
            <a:off x="450345" y="1767006"/>
            <a:ext cx="4615641" cy="3323987"/>
          </a:xfrm>
          <a:prstGeom prst="rect">
            <a:avLst/>
          </a:prstGeom>
          <a:noFill/>
        </p:spPr>
        <p:txBody>
          <a:bodyPr wrap="square" rtlCol="0">
            <a:spAutoFit/>
          </a:bodyPr>
          <a:lstStyle/>
          <a:p>
            <a:r>
              <a:rPr lang="en-US" sz="3200" b="1" dirty="0">
                <a:latin typeface="Century Gothic" panose="020B0502020202020204" pitchFamily="34" charset="0"/>
              </a:rPr>
              <a:t>Description:</a:t>
            </a:r>
            <a:br>
              <a:rPr lang="en-US" sz="3200" dirty="0">
                <a:latin typeface="Century Gothic" panose="020B0502020202020204" pitchFamily="34" charset="0"/>
              </a:rPr>
            </a:br>
            <a:r>
              <a:rPr lang="en-US" sz="3200" dirty="0">
                <a:latin typeface="Century Gothic" panose="020B0502020202020204" pitchFamily="34" charset="0"/>
              </a:rPr>
              <a:t>Discectomy, corpectomy, foraminotomy, graft and hardware placed. </a:t>
            </a:r>
            <a:br>
              <a:rPr lang="en-US" dirty="0"/>
            </a:br>
            <a:endParaRPr lang="en-US" dirty="0"/>
          </a:p>
        </p:txBody>
      </p:sp>
    </p:spTree>
    <p:extLst>
      <p:ext uri="{BB962C8B-B14F-4D97-AF65-F5344CB8AC3E}">
        <p14:creationId xmlns:p14="http://schemas.microsoft.com/office/powerpoint/2010/main" val="1184081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Lumbar Spinal Procedures</a:t>
            </a:r>
          </a:p>
        </p:txBody>
      </p:sp>
      <p:pic>
        <p:nvPicPr>
          <p:cNvPr id="3" name="Picture 2">
            <a:extLst>
              <a:ext uri="{FF2B5EF4-FFF2-40B4-BE49-F238E27FC236}">
                <a16:creationId xmlns:a16="http://schemas.microsoft.com/office/drawing/2014/main" id="{FA346521-EE31-41C9-B960-1F7C20CA7391}"/>
              </a:ext>
            </a:extLst>
          </p:cNvPr>
          <p:cNvPicPr>
            <a:picLocks noChangeAspect="1"/>
          </p:cNvPicPr>
          <p:nvPr/>
        </p:nvPicPr>
        <p:blipFill>
          <a:blip r:embed="rId2"/>
          <a:stretch>
            <a:fillRect/>
          </a:stretch>
        </p:blipFill>
        <p:spPr>
          <a:xfrm>
            <a:off x="302627" y="1542052"/>
            <a:ext cx="11586746" cy="4475976"/>
          </a:xfrm>
          <a:prstGeom prst="rect">
            <a:avLst/>
          </a:prstGeom>
        </p:spPr>
      </p:pic>
    </p:spTree>
    <p:extLst>
      <p:ext uri="{BB962C8B-B14F-4D97-AF65-F5344CB8AC3E}">
        <p14:creationId xmlns:p14="http://schemas.microsoft.com/office/powerpoint/2010/main" val="824144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Lumbar Spinal Procedures</a:t>
            </a:r>
          </a:p>
        </p:txBody>
      </p:sp>
      <p:pic>
        <p:nvPicPr>
          <p:cNvPr id="3" name="Picture 2">
            <a:extLst>
              <a:ext uri="{FF2B5EF4-FFF2-40B4-BE49-F238E27FC236}">
                <a16:creationId xmlns:a16="http://schemas.microsoft.com/office/drawing/2014/main" id="{8DD982F7-D28A-4485-8DE8-2FDFD393D2E6}"/>
              </a:ext>
            </a:extLst>
          </p:cNvPr>
          <p:cNvPicPr>
            <a:picLocks noChangeAspect="1"/>
          </p:cNvPicPr>
          <p:nvPr/>
        </p:nvPicPr>
        <p:blipFill>
          <a:blip r:embed="rId2"/>
          <a:stretch>
            <a:fillRect/>
          </a:stretch>
        </p:blipFill>
        <p:spPr>
          <a:xfrm>
            <a:off x="278993" y="1500961"/>
            <a:ext cx="11634013" cy="4432005"/>
          </a:xfrm>
          <a:prstGeom prst="rect">
            <a:avLst/>
          </a:prstGeom>
        </p:spPr>
      </p:pic>
    </p:spTree>
    <p:extLst>
      <p:ext uri="{BB962C8B-B14F-4D97-AF65-F5344CB8AC3E}">
        <p14:creationId xmlns:p14="http://schemas.microsoft.com/office/powerpoint/2010/main" val="1639008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Lumbar Spinal Procedures</a:t>
            </a:r>
          </a:p>
        </p:txBody>
      </p:sp>
      <p:pic>
        <p:nvPicPr>
          <p:cNvPr id="4" name="Picture 3">
            <a:extLst>
              <a:ext uri="{FF2B5EF4-FFF2-40B4-BE49-F238E27FC236}">
                <a16:creationId xmlns:a16="http://schemas.microsoft.com/office/drawing/2014/main" id="{F9D78ECB-D6E9-4482-A616-01E57260EFBD}"/>
              </a:ext>
            </a:extLst>
          </p:cNvPr>
          <p:cNvPicPr>
            <a:picLocks noChangeAspect="1"/>
          </p:cNvPicPr>
          <p:nvPr/>
        </p:nvPicPr>
        <p:blipFill>
          <a:blip r:embed="rId2"/>
          <a:stretch>
            <a:fillRect/>
          </a:stretch>
        </p:blipFill>
        <p:spPr>
          <a:xfrm>
            <a:off x="619125" y="1326110"/>
            <a:ext cx="10953750" cy="5305425"/>
          </a:xfrm>
          <a:prstGeom prst="rect">
            <a:avLst/>
          </a:prstGeom>
        </p:spPr>
      </p:pic>
    </p:spTree>
    <p:extLst>
      <p:ext uri="{BB962C8B-B14F-4D97-AF65-F5344CB8AC3E}">
        <p14:creationId xmlns:p14="http://schemas.microsoft.com/office/powerpoint/2010/main" val="750979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Lumbar Spinal Procedures</a:t>
            </a:r>
          </a:p>
        </p:txBody>
      </p:sp>
      <p:pic>
        <p:nvPicPr>
          <p:cNvPr id="3" name="Picture 2">
            <a:extLst>
              <a:ext uri="{FF2B5EF4-FFF2-40B4-BE49-F238E27FC236}">
                <a16:creationId xmlns:a16="http://schemas.microsoft.com/office/drawing/2014/main" id="{80BE9D01-7BFA-46AF-B680-38E2FE98722B}"/>
              </a:ext>
            </a:extLst>
          </p:cNvPr>
          <p:cNvPicPr>
            <a:picLocks noChangeAspect="1"/>
          </p:cNvPicPr>
          <p:nvPr/>
        </p:nvPicPr>
        <p:blipFill>
          <a:blip r:embed="rId2"/>
          <a:stretch>
            <a:fillRect/>
          </a:stretch>
        </p:blipFill>
        <p:spPr>
          <a:xfrm>
            <a:off x="283238" y="1635862"/>
            <a:ext cx="11625523" cy="4360901"/>
          </a:xfrm>
          <a:prstGeom prst="rect">
            <a:avLst/>
          </a:prstGeom>
        </p:spPr>
      </p:pic>
    </p:spTree>
    <p:extLst>
      <p:ext uri="{BB962C8B-B14F-4D97-AF65-F5344CB8AC3E}">
        <p14:creationId xmlns:p14="http://schemas.microsoft.com/office/powerpoint/2010/main" val="167477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76DD-3DC0-444B-BC19-32B5DB2ADDAE}"/>
              </a:ext>
            </a:extLst>
          </p:cNvPr>
          <p:cNvSpPr>
            <a:spLocks noGrp="1"/>
          </p:cNvSpPr>
          <p:nvPr>
            <p:ph type="title"/>
          </p:nvPr>
        </p:nvSpPr>
        <p:spPr/>
        <p:txBody>
          <a:bodyPr/>
          <a:lstStyle/>
          <a:p>
            <a:r>
              <a:rPr lang="en-US" dirty="0"/>
              <a:t>Lumbar Spinal Procedures</a:t>
            </a:r>
          </a:p>
        </p:txBody>
      </p:sp>
      <p:pic>
        <p:nvPicPr>
          <p:cNvPr id="2050" name="Picture 2" descr="Related image">
            <a:extLst>
              <a:ext uri="{FF2B5EF4-FFF2-40B4-BE49-F238E27FC236}">
                <a16:creationId xmlns:a16="http://schemas.microsoft.com/office/drawing/2014/main" id="{E2DFCB33-4BB7-4104-BEAF-03A894129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50" y="1311224"/>
            <a:ext cx="7705725" cy="5124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BC2982-C9F0-4B97-AC1C-59E9E543CB7A}"/>
              </a:ext>
            </a:extLst>
          </p:cNvPr>
          <p:cNvSpPr txBox="1"/>
          <p:nvPr/>
        </p:nvSpPr>
        <p:spPr>
          <a:xfrm>
            <a:off x="485422" y="1490133"/>
            <a:ext cx="3273778" cy="4801314"/>
          </a:xfrm>
          <a:prstGeom prst="rect">
            <a:avLst/>
          </a:prstGeom>
          <a:noFill/>
        </p:spPr>
        <p:txBody>
          <a:bodyPr wrap="square" rtlCol="0">
            <a:spAutoFit/>
          </a:bodyPr>
          <a:lstStyle/>
          <a:p>
            <a:r>
              <a:rPr lang="en-US" dirty="0">
                <a:latin typeface="Century Gothic" panose="020B0502020202020204" pitchFamily="34" charset="0"/>
              </a:rPr>
              <a:t>The left part of the figure consists of a postoperative lateral plain film of one of the patients included in this study and who had received combined anterior interbody fusion and posterior percutaneous fixation.</a:t>
            </a:r>
          </a:p>
          <a:p>
            <a:endParaRPr lang="en-US" dirty="0">
              <a:latin typeface="Century Gothic" panose="020B0502020202020204" pitchFamily="34" charset="0"/>
            </a:endParaRPr>
          </a:p>
          <a:p>
            <a:r>
              <a:rPr lang="en-US" dirty="0">
                <a:latin typeface="Century Gothic" panose="020B0502020202020204" pitchFamily="34" charset="0"/>
              </a:rPr>
              <a:t>The right part of the figure shows the surgical wound for the anterior fusion, while the lower right part of the figure shows the small stab incisions created during the posterior fixation</a:t>
            </a:r>
          </a:p>
        </p:txBody>
      </p:sp>
    </p:spTree>
    <p:extLst>
      <p:ext uri="{BB962C8B-B14F-4D97-AF65-F5344CB8AC3E}">
        <p14:creationId xmlns:p14="http://schemas.microsoft.com/office/powerpoint/2010/main" val="3001432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AC09-E6F8-4B42-A25F-9E3FE60174B1}"/>
              </a:ext>
            </a:extLst>
          </p:cNvPr>
          <p:cNvSpPr>
            <a:spLocks noGrp="1"/>
          </p:cNvSpPr>
          <p:nvPr>
            <p:ph type="title"/>
          </p:nvPr>
        </p:nvSpPr>
        <p:spPr/>
        <p:txBody>
          <a:bodyPr/>
          <a:lstStyle/>
          <a:p>
            <a:r>
              <a:rPr lang="en-US" dirty="0"/>
              <a:t>Lumbar Spinal Procedures</a:t>
            </a:r>
          </a:p>
        </p:txBody>
      </p:sp>
      <p:pic>
        <p:nvPicPr>
          <p:cNvPr id="4" name="Picture 2" descr="Related image">
            <a:extLst>
              <a:ext uri="{FF2B5EF4-FFF2-40B4-BE49-F238E27FC236}">
                <a16:creationId xmlns:a16="http://schemas.microsoft.com/office/drawing/2014/main" id="{1130EBA6-CDFD-4E55-BC95-AEED39AEB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005" y="1684107"/>
            <a:ext cx="4185954" cy="2354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extLst>
              <a:ext uri="{FF2B5EF4-FFF2-40B4-BE49-F238E27FC236}">
                <a16:creationId xmlns:a16="http://schemas.microsoft.com/office/drawing/2014/main" id="{971DF141-5342-4DA2-816E-6E964C96C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005" y="4038706"/>
            <a:ext cx="4185954" cy="2354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60024AC-F2DC-48D0-A032-B7E64A332FD9}"/>
              </a:ext>
            </a:extLst>
          </p:cNvPr>
          <p:cNvPicPr>
            <a:picLocks noChangeAspect="1"/>
          </p:cNvPicPr>
          <p:nvPr/>
        </p:nvPicPr>
        <p:blipFill>
          <a:blip r:embed="rId4"/>
          <a:stretch>
            <a:fillRect/>
          </a:stretch>
        </p:blipFill>
        <p:spPr>
          <a:xfrm>
            <a:off x="308481" y="1859386"/>
            <a:ext cx="7387524" cy="4358639"/>
          </a:xfrm>
          <a:prstGeom prst="rect">
            <a:avLst/>
          </a:prstGeom>
        </p:spPr>
      </p:pic>
    </p:spTree>
    <p:extLst>
      <p:ext uri="{BB962C8B-B14F-4D97-AF65-F5344CB8AC3E}">
        <p14:creationId xmlns:p14="http://schemas.microsoft.com/office/powerpoint/2010/main" val="3136327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Lumbar Spinal Procedures</a:t>
            </a:r>
          </a:p>
        </p:txBody>
      </p:sp>
      <p:pic>
        <p:nvPicPr>
          <p:cNvPr id="3" name="Picture 2">
            <a:extLst>
              <a:ext uri="{FF2B5EF4-FFF2-40B4-BE49-F238E27FC236}">
                <a16:creationId xmlns:a16="http://schemas.microsoft.com/office/drawing/2014/main" id="{532D8E6A-BCE8-4692-BD99-73EE06A5F950}"/>
              </a:ext>
            </a:extLst>
          </p:cNvPr>
          <p:cNvPicPr>
            <a:picLocks noChangeAspect="1"/>
          </p:cNvPicPr>
          <p:nvPr/>
        </p:nvPicPr>
        <p:blipFill>
          <a:blip r:embed="rId3"/>
          <a:stretch>
            <a:fillRect/>
          </a:stretch>
        </p:blipFill>
        <p:spPr>
          <a:xfrm>
            <a:off x="1934483" y="1295098"/>
            <a:ext cx="8323034" cy="5209490"/>
          </a:xfrm>
          <a:prstGeom prst="rect">
            <a:avLst/>
          </a:prstGeom>
        </p:spPr>
      </p:pic>
    </p:spTree>
    <p:extLst>
      <p:ext uri="{BB962C8B-B14F-4D97-AF65-F5344CB8AC3E}">
        <p14:creationId xmlns:p14="http://schemas.microsoft.com/office/powerpoint/2010/main" val="3830375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77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216237-DEE6-47EC-8315-83123EA5F279}"/>
              </a:ext>
            </a:extLst>
          </p:cNvPr>
          <p:cNvSpPr>
            <a:spLocks noGrp="1"/>
          </p:cNvSpPr>
          <p:nvPr>
            <p:ph type="title"/>
          </p:nvPr>
        </p:nvSpPr>
        <p:spPr>
          <a:xfrm>
            <a:off x="483476" y="1487272"/>
            <a:ext cx="2954234"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rPr>
              <a:t>Lumbar Spinal Procedures</a:t>
            </a:r>
          </a:p>
        </p:txBody>
      </p:sp>
      <p:pic>
        <p:nvPicPr>
          <p:cNvPr id="4104" name="Picture 8" descr="Banners and Alerts and Inbox 32171 messages 7 unread">
            <a:extLst>
              <a:ext uri="{FF2B5EF4-FFF2-40B4-BE49-F238E27FC236}">
                <a16:creationId xmlns:a16="http://schemas.microsoft.com/office/drawing/2014/main" id="{3C1F707A-0BF5-4318-AD89-C5AE1A64D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27893"/>
            <a:ext cx="7188199" cy="24619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344D41F-AD51-46D5-ABA1-5B88493E24C4}"/>
              </a:ext>
            </a:extLst>
          </p:cNvPr>
          <p:cNvSpPr>
            <a:spLocks noGrp="1"/>
          </p:cNvSpPr>
          <p:nvPr>
            <p:ph idx="1"/>
          </p:nvPr>
        </p:nvSpPr>
        <p:spPr>
          <a:xfrm>
            <a:off x="4038600" y="4884873"/>
            <a:ext cx="7188199" cy="1292090"/>
          </a:xfrm>
        </p:spPr>
        <p:txBody>
          <a:bodyPr vert="horz" lIns="91440" tIns="45720" rIns="91440" bIns="45720" rtlCol="0">
            <a:normAutofit/>
          </a:bodyPr>
          <a:lstStyle/>
          <a:p>
            <a:pPr>
              <a:lnSpc>
                <a:spcPct val="90000"/>
              </a:lnSpc>
            </a:pPr>
            <a:r>
              <a:rPr lang="en-US" sz="1800" dirty="0"/>
              <a:t>Physicians have preferences as to which procedure they believe is more successful (see blog URL below): </a:t>
            </a:r>
          </a:p>
          <a:p>
            <a:pPr lvl="1">
              <a:lnSpc>
                <a:spcPct val="90000"/>
              </a:lnSpc>
            </a:pPr>
            <a:r>
              <a:rPr lang="en-US" sz="1600" dirty="0">
                <a:hlinkClick r:id="rId3"/>
              </a:rPr>
              <a:t>https://spinalconfusion.wordpress.com/2017/11/10/lateral-alif-is-a-true-single-position-strategy-for-lumbar-fusions/</a:t>
            </a:r>
            <a:endParaRPr lang="en-US" sz="1600" dirty="0"/>
          </a:p>
          <a:p>
            <a:pPr marL="0">
              <a:lnSpc>
                <a:spcPct val="90000"/>
              </a:lnSpc>
            </a:pPr>
            <a:endParaRPr lang="en-US" sz="1800" dirty="0">
              <a:latin typeface="+mn-lt"/>
            </a:endParaRPr>
          </a:p>
        </p:txBody>
      </p:sp>
    </p:spTree>
    <p:extLst>
      <p:ext uri="{BB962C8B-B14F-4D97-AF65-F5344CB8AC3E}">
        <p14:creationId xmlns:p14="http://schemas.microsoft.com/office/powerpoint/2010/main" val="165333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rPr>
              <a:t>Anatomy Involved</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718BE-6C22-4432-9D2E-25F6FC6D906E}"/>
              </a:ext>
            </a:extLst>
          </p:cNvPr>
          <p:cNvPicPr>
            <a:picLocks noChangeAspect="1"/>
          </p:cNvPicPr>
          <p:nvPr/>
        </p:nvPicPr>
        <p:blipFill>
          <a:blip r:embed="rId2"/>
          <a:stretch>
            <a:fillRect/>
          </a:stretch>
        </p:blipFill>
        <p:spPr>
          <a:xfrm>
            <a:off x="2314801" y="2509911"/>
            <a:ext cx="7507298" cy="3997637"/>
          </a:xfrm>
          <a:prstGeom prst="rect">
            <a:avLst/>
          </a:prstGeom>
        </p:spPr>
      </p:pic>
    </p:spTree>
    <p:extLst>
      <p:ext uri="{BB962C8B-B14F-4D97-AF65-F5344CB8AC3E}">
        <p14:creationId xmlns:p14="http://schemas.microsoft.com/office/powerpoint/2010/main" val="165378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Lumbar Spinal Procedures</a:t>
            </a:r>
          </a:p>
        </p:txBody>
      </p:sp>
      <p:pic>
        <p:nvPicPr>
          <p:cNvPr id="3" name="Picture 2">
            <a:extLst>
              <a:ext uri="{FF2B5EF4-FFF2-40B4-BE49-F238E27FC236}">
                <a16:creationId xmlns:a16="http://schemas.microsoft.com/office/drawing/2014/main" id="{CC2106FC-4A6C-47DC-B15D-564B71511C56}"/>
              </a:ext>
            </a:extLst>
          </p:cNvPr>
          <p:cNvPicPr>
            <a:picLocks noChangeAspect="1"/>
          </p:cNvPicPr>
          <p:nvPr/>
        </p:nvPicPr>
        <p:blipFill>
          <a:blip r:embed="rId2"/>
          <a:stretch>
            <a:fillRect/>
          </a:stretch>
        </p:blipFill>
        <p:spPr>
          <a:xfrm>
            <a:off x="344241" y="2260680"/>
            <a:ext cx="11503517" cy="1959160"/>
          </a:xfrm>
          <a:prstGeom prst="rect">
            <a:avLst/>
          </a:prstGeom>
        </p:spPr>
      </p:pic>
    </p:spTree>
    <p:extLst>
      <p:ext uri="{BB962C8B-B14F-4D97-AF65-F5344CB8AC3E}">
        <p14:creationId xmlns:p14="http://schemas.microsoft.com/office/powerpoint/2010/main" val="919405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Lumbar Spinal Procedures</a:t>
            </a:r>
          </a:p>
        </p:txBody>
      </p:sp>
      <p:pic>
        <p:nvPicPr>
          <p:cNvPr id="3" name="Picture 2">
            <a:extLst>
              <a:ext uri="{FF2B5EF4-FFF2-40B4-BE49-F238E27FC236}">
                <a16:creationId xmlns:a16="http://schemas.microsoft.com/office/drawing/2014/main" id="{A685E9A6-BEBA-4CC8-B9E1-0D9CC6466148}"/>
              </a:ext>
            </a:extLst>
          </p:cNvPr>
          <p:cNvPicPr>
            <a:picLocks noChangeAspect="1"/>
          </p:cNvPicPr>
          <p:nvPr/>
        </p:nvPicPr>
        <p:blipFill>
          <a:blip r:embed="rId2"/>
          <a:stretch>
            <a:fillRect/>
          </a:stretch>
        </p:blipFill>
        <p:spPr>
          <a:xfrm>
            <a:off x="725400" y="1241346"/>
            <a:ext cx="10741200" cy="5262599"/>
          </a:xfrm>
          <a:prstGeom prst="rect">
            <a:avLst/>
          </a:prstGeom>
        </p:spPr>
      </p:pic>
    </p:spTree>
    <p:extLst>
      <p:ext uri="{BB962C8B-B14F-4D97-AF65-F5344CB8AC3E}">
        <p14:creationId xmlns:p14="http://schemas.microsoft.com/office/powerpoint/2010/main" val="3405779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Lumbar Spinal Procedures</a:t>
            </a:r>
          </a:p>
        </p:txBody>
      </p:sp>
      <p:pic>
        <p:nvPicPr>
          <p:cNvPr id="3" name="Picture 2">
            <a:extLst>
              <a:ext uri="{FF2B5EF4-FFF2-40B4-BE49-F238E27FC236}">
                <a16:creationId xmlns:a16="http://schemas.microsoft.com/office/drawing/2014/main" id="{D9C11710-AEBA-484D-B4BD-EB93DFD31D4C}"/>
              </a:ext>
            </a:extLst>
          </p:cNvPr>
          <p:cNvPicPr>
            <a:picLocks noChangeAspect="1"/>
          </p:cNvPicPr>
          <p:nvPr/>
        </p:nvPicPr>
        <p:blipFill>
          <a:blip r:embed="rId2"/>
          <a:stretch>
            <a:fillRect/>
          </a:stretch>
        </p:blipFill>
        <p:spPr>
          <a:xfrm>
            <a:off x="316194" y="1996595"/>
            <a:ext cx="11597175" cy="2864810"/>
          </a:xfrm>
          <a:prstGeom prst="rect">
            <a:avLst/>
          </a:prstGeom>
        </p:spPr>
      </p:pic>
    </p:spTree>
    <p:extLst>
      <p:ext uri="{BB962C8B-B14F-4D97-AF65-F5344CB8AC3E}">
        <p14:creationId xmlns:p14="http://schemas.microsoft.com/office/powerpoint/2010/main" val="2654061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a:xfrm>
            <a:off x="316194" y="226465"/>
            <a:ext cx="8678737" cy="935764"/>
          </a:xfrm>
        </p:spPr>
        <p:txBody>
          <a:bodyPr/>
          <a:lstStyle/>
          <a:p>
            <a:r>
              <a:rPr lang="en-US" dirty="0"/>
              <a:t>Thoracic Spinal Procedures</a:t>
            </a:r>
          </a:p>
        </p:txBody>
      </p:sp>
      <p:pic>
        <p:nvPicPr>
          <p:cNvPr id="3" name="Picture 2">
            <a:extLst>
              <a:ext uri="{FF2B5EF4-FFF2-40B4-BE49-F238E27FC236}">
                <a16:creationId xmlns:a16="http://schemas.microsoft.com/office/drawing/2014/main" id="{46AA3856-4B4E-4632-8E66-E13F2999F83E}"/>
              </a:ext>
            </a:extLst>
          </p:cNvPr>
          <p:cNvPicPr>
            <a:picLocks noChangeAspect="1"/>
          </p:cNvPicPr>
          <p:nvPr/>
        </p:nvPicPr>
        <p:blipFill>
          <a:blip r:embed="rId2"/>
          <a:stretch>
            <a:fillRect/>
          </a:stretch>
        </p:blipFill>
        <p:spPr>
          <a:xfrm>
            <a:off x="344740" y="1303928"/>
            <a:ext cx="11502520" cy="2949095"/>
          </a:xfrm>
          <a:prstGeom prst="rect">
            <a:avLst/>
          </a:prstGeom>
        </p:spPr>
      </p:pic>
      <p:sp>
        <p:nvSpPr>
          <p:cNvPr id="4" name="TextBox 3">
            <a:extLst>
              <a:ext uri="{FF2B5EF4-FFF2-40B4-BE49-F238E27FC236}">
                <a16:creationId xmlns:a16="http://schemas.microsoft.com/office/drawing/2014/main" id="{FED87072-9A58-41C4-AA47-E6AC45A8FC64}"/>
              </a:ext>
            </a:extLst>
          </p:cNvPr>
          <p:cNvSpPr txBox="1"/>
          <p:nvPr/>
        </p:nvSpPr>
        <p:spPr>
          <a:xfrm>
            <a:off x="344740" y="4316054"/>
            <a:ext cx="11502520"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u="sng" dirty="0">
                <a:latin typeface="Century Gothic" panose="020B0502020202020204" pitchFamily="34" charset="0"/>
              </a:rPr>
              <a:t>NOTE</a:t>
            </a:r>
            <a:r>
              <a:rPr lang="en-US" sz="2400" dirty="0">
                <a:latin typeface="Century Gothic" panose="020B0502020202020204" pitchFamily="34" charset="0"/>
              </a:rPr>
              <a:t>:  There is no thoracic laminotomy or laminoplasty procedures in CPT.  If your documentation details a thoracic laminotomy, an unlisted code would be used.</a:t>
            </a:r>
          </a:p>
          <a:p>
            <a:pPr marL="342900" indent="-342900">
              <a:buFont typeface="Arial" panose="020B0604020202020204" pitchFamily="34" charset="0"/>
              <a:buChar char="•"/>
            </a:pPr>
            <a:r>
              <a:rPr lang="en-US" sz="2400" b="1" u="sng" dirty="0">
                <a:latin typeface="Century Gothic" panose="020B0502020202020204" pitchFamily="34" charset="0"/>
              </a:rPr>
              <a:t>NOTE</a:t>
            </a:r>
            <a:r>
              <a:rPr lang="en-US" sz="2400" b="1" dirty="0">
                <a:latin typeface="Century Gothic" panose="020B0502020202020204" pitchFamily="34" charset="0"/>
              </a:rPr>
              <a:t>:  </a:t>
            </a:r>
            <a:r>
              <a:rPr lang="en-US" sz="2400" dirty="0">
                <a:latin typeface="Century Gothic" panose="020B0502020202020204" pitchFamily="34" charset="0"/>
              </a:rPr>
              <a:t>Modifier -50 </a:t>
            </a:r>
            <a:r>
              <a:rPr lang="en-US" sz="2400" b="1" u="sng" dirty="0">
                <a:latin typeface="Century Gothic" panose="020B0502020202020204" pitchFamily="34" charset="0"/>
              </a:rPr>
              <a:t>should not</a:t>
            </a:r>
            <a:r>
              <a:rPr lang="en-US" sz="2400" dirty="0">
                <a:latin typeface="Century Gothic" panose="020B0502020202020204" pitchFamily="34" charset="0"/>
              </a:rPr>
              <a:t> be utilized as the description states </a:t>
            </a:r>
            <a:r>
              <a:rPr lang="en-US" sz="2400" b="1" u="sng" dirty="0">
                <a:latin typeface="Century Gothic" panose="020B0502020202020204" pitchFamily="34" charset="0"/>
              </a:rPr>
              <a:t>unilateral or bilateral</a:t>
            </a:r>
            <a:r>
              <a:rPr lang="en-US" sz="2400" dirty="0">
                <a:latin typeface="Century Gothic" panose="020B0502020202020204" pitchFamily="34" charset="0"/>
              </a:rPr>
              <a:t>.</a:t>
            </a:r>
          </a:p>
          <a:p>
            <a:pPr marL="342900" indent="-342900">
              <a:buFont typeface="Arial" panose="020B0604020202020204" pitchFamily="34" charset="0"/>
              <a:buChar char="•"/>
            </a:pPr>
            <a:r>
              <a:rPr lang="en-US" sz="2400" b="1" u="sng" dirty="0">
                <a:latin typeface="Century Gothic" panose="020B0502020202020204" pitchFamily="34" charset="0"/>
              </a:rPr>
              <a:t>NOTE</a:t>
            </a:r>
            <a:r>
              <a:rPr lang="en-US" sz="2400" dirty="0">
                <a:latin typeface="Century Gothic" panose="020B0502020202020204" pitchFamily="34" charset="0"/>
              </a:rPr>
              <a:t>:  Most other thoracic spinal procedures are </a:t>
            </a:r>
            <a:r>
              <a:rPr lang="en-US" sz="2400" b="1" u="sng" dirty="0">
                <a:latin typeface="Century Gothic" panose="020B0502020202020204" pitchFamily="34" charset="0"/>
              </a:rPr>
              <a:t>inpatient only</a:t>
            </a:r>
            <a:r>
              <a:rPr lang="en-US" sz="2400" dirty="0">
                <a:latin typeface="Century Gothic" panose="020B0502020202020204" pitchFamily="34" charset="0"/>
              </a:rPr>
              <a:t>.</a:t>
            </a:r>
          </a:p>
        </p:txBody>
      </p:sp>
    </p:spTree>
    <p:extLst>
      <p:ext uri="{BB962C8B-B14F-4D97-AF65-F5344CB8AC3E}">
        <p14:creationId xmlns:p14="http://schemas.microsoft.com/office/powerpoint/2010/main" val="1129355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Common Diagnoses &amp; Surgery</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a:spcBef>
                <a:spcPts val="0"/>
              </a:spcBef>
              <a:spcAft>
                <a:spcPts val="0"/>
              </a:spcAft>
            </a:pPr>
            <a:r>
              <a:rPr lang="en-US" dirty="0"/>
              <a:t>Stenosis/Spondylosis</a:t>
            </a:r>
          </a:p>
        </p:txBody>
      </p:sp>
      <p:pic>
        <p:nvPicPr>
          <p:cNvPr id="6" name="Picture 5">
            <a:extLst>
              <a:ext uri="{FF2B5EF4-FFF2-40B4-BE49-F238E27FC236}">
                <a16:creationId xmlns:a16="http://schemas.microsoft.com/office/drawing/2014/main" id="{B0E8A69D-F13A-4087-BEDC-ED9B661186A7}"/>
              </a:ext>
            </a:extLst>
          </p:cNvPr>
          <p:cNvPicPr>
            <a:picLocks noChangeAspect="1"/>
          </p:cNvPicPr>
          <p:nvPr/>
        </p:nvPicPr>
        <p:blipFill>
          <a:blip r:embed="rId2"/>
          <a:stretch>
            <a:fillRect/>
          </a:stretch>
        </p:blipFill>
        <p:spPr>
          <a:xfrm>
            <a:off x="316193" y="2197417"/>
            <a:ext cx="11572889" cy="3562252"/>
          </a:xfrm>
          <a:prstGeom prst="rect">
            <a:avLst/>
          </a:prstGeom>
        </p:spPr>
      </p:pic>
    </p:spTree>
    <p:extLst>
      <p:ext uri="{BB962C8B-B14F-4D97-AF65-F5344CB8AC3E}">
        <p14:creationId xmlns:p14="http://schemas.microsoft.com/office/powerpoint/2010/main" val="279964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Common Diagnoses &amp; Surgery</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a:spcBef>
                <a:spcPts val="0"/>
              </a:spcBef>
              <a:spcAft>
                <a:spcPts val="0"/>
              </a:spcAft>
            </a:pPr>
            <a:r>
              <a:rPr lang="en-US" dirty="0"/>
              <a:t>Stenosis/Spondylosis</a:t>
            </a:r>
          </a:p>
        </p:txBody>
      </p:sp>
      <p:pic>
        <p:nvPicPr>
          <p:cNvPr id="6" name="Picture 5">
            <a:extLst>
              <a:ext uri="{FF2B5EF4-FFF2-40B4-BE49-F238E27FC236}">
                <a16:creationId xmlns:a16="http://schemas.microsoft.com/office/drawing/2014/main" id="{722C4452-D4CC-4346-9476-9355698F9643}"/>
              </a:ext>
            </a:extLst>
          </p:cNvPr>
          <p:cNvPicPr>
            <a:picLocks noChangeAspect="1"/>
          </p:cNvPicPr>
          <p:nvPr/>
        </p:nvPicPr>
        <p:blipFill>
          <a:blip r:embed="rId3"/>
          <a:stretch>
            <a:fillRect/>
          </a:stretch>
        </p:blipFill>
        <p:spPr>
          <a:xfrm>
            <a:off x="331064" y="2196467"/>
            <a:ext cx="11397487" cy="3268911"/>
          </a:xfrm>
          <a:prstGeom prst="rect">
            <a:avLst/>
          </a:prstGeom>
        </p:spPr>
      </p:pic>
    </p:spTree>
    <p:extLst>
      <p:ext uri="{BB962C8B-B14F-4D97-AF65-F5344CB8AC3E}">
        <p14:creationId xmlns:p14="http://schemas.microsoft.com/office/powerpoint/2010/main" val="1246564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Common Diagnoses &amp; Surgery</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a:spcBef>
                <a:spcPts val="0"/>
              </a:spcBef>
              <a:spcAft>
                <a:spcPts val="0"/>
              </a:spcAft>
            </a:pPr>
            <a:r>
              <a:rPr lang="en-US" dirty="0"/>
              <a:t>Stenosis/Spondylosis</a:t>
            </a:r>
          </a:p>
        </p:txBody>
      </p:sp>
      <p:pic>
        <p:nvPicPr>
          <p:cNvPr id="5" name="Picture 4">
            <a:extLst>
              <a:ext uri="{FF2B5EF4-FFF2-40B4-BE49-F238E27FC236}">
                <a16:creationId xmlns:a16="http://schemas.microsoft.com/office/drawing/2014/main" id="{4721013A-9CD5-4F56-B25B-C33AE310A6A7}"/>
              </a:ext>
            </a:extLst>
          </p:cNvPr>
          <p:cNvPicPr>
            <a:picLocks noChangeAspect="1"/>
          </p:cNvPicPr>
          <p:nvPr/>
        </p:nvPicPr>
        <p:blipFill>
          <a:blip r:embed="rId3"/>
          <a:stretch>
            <a:fillRect/>
          </a:stretch>
        </p:blipFill>
        <p:spPr>
          <a:xfrm>
            <a:off x="1485241" y="2776537"/>
            <a:ext cx="2924834" cy="652463"/>
          </a:xfrm>
          <a:prstGeom prst="rect">
            <a:avLst/>
          </a:prstGeom>
        </p:spPr>
      </p:pic>
      <p:sp>
        <p:nvSpPr>
          <p:cNvPr id="9" name="TextBox 8">
            <a:extLst>
              <a:ext uri="{FF2B5EF4-FFF2-40B4-BE49-F238E27FC236}">
                <a16:creationId xmlns:a16="http://schemas.microsoft.com/office/drawing/2014/main" id="{2BEC7BB1-8F0C-4391-A069-0D6A899300AF}"/>
              </a:ext>
            </a:extLst>
          </p:cNvPr>
          <p:cNvSpPr txBox="1"/>
          <p:nvPr/>
        </p:nvSpPr>
        <p:spPr>
          <a:xfrm>
            <a:off x="309100" y="3876106"/>
            <a:ext cx="5213333" cy="2308324"/>
          </a:xfrm>
          <a:prstGeom prst="rect">
            <a:avLst/>
          </a:prstGeom>
          <a:noFill/>
        </p:spPr>
        <p:txBody>
          <a:bodyPr wrap="square" rtlCol="0">
            <a:spAutoFit/>
          </a:bodyPr>
          <a:lstStyle/>
          <a:p>
            <a:r>
              <a:rPr lang="en-US" sz="2400" b="1" u="sng" dirty="0">
                <a:latin typeface="Century Gothic" panose="020B0502020202020204" pitchFamily="34" charset="0"/>
              </a:rPr>
              <a:t>NOTE</a:t>
            </a:r>
            <a:r>
              <a:rPr lang="en-US" sz="2400" dirty="0">
                <a:latin typeface="Century Gothic" panose="020B0502020202020204" pitchFamily="34" charset="0"/>
              </a:rPr>
              <a:t>:  CPT Assistant, December 2012 supports the use of 63045-63048 for procedures to address stenosis and the use of 63020-63035 for procedures to treat disc disease.</a:t>
            </a:r>
          </a:p>
        </p:txBody>
      </p:sp>
      <p:pic>
        <p:nvPicPr>
          <p:cNvPr id="10" name="Picture 9">
            <a:extLst>
              <a:ext uri="{FF2B5EF4-FFF2-40B4-BE49-F238E27FC236}">
                <a16:creationId xmlns:a16="http://schemas.microsoft.com/office/drawing/2014/main" id="{2BA4E727-AB2D-4632-901C-18A43A75C8A8}"/>
              </a:ext>
            </a:extLst>
          </p:cNvPr>
          <p:cNvPicPr>
            <a:picLocks noChangeAspect="1"/>
          </p:cNvPicPr>
          <p:nvPr/>
        </p:nvPicPr>
        <p:blipFill>
          <a:blip r:embed="rId4"/>
          <a:stretch>
            <a:fillRect/>
          </a:stretch>
        </p:blipFill>
        <p:spPr>
          <a:xfrm>
            <a:off x="5615976" y="1703784"/>
            <a:ext cx="6347675" cy="4364831"/>
          </a:xfrm>
          <a:prstGeom prst="rect">
            <a:avLst/>
          </a:prstGeom>
        </p:spPr>
      </p:pic>
    </p:spTree>
    <p:extLst>
      <p:ext uri="{BB962C8B-B14F-4D97-AF65-F5344CB8AC3E}">
        <p14:creationId xmlns:p14="http://schemas.microsoft.com/office/powerpoint/2010/main" val="2338923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Common Diagnoses &amp; Surgery</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a:spcBef>
                <a:spcPts val="0"/>
              </a:spcBef>
              <a:spcAft>
                <a:spcPts val="0"/>
              </a:spcAft>
            </a:pPr>
            <a:r>
              <a:rPr lang="en-US" dirty="0"/>
              <a:t>Disc Disease</a:t>
            </a:r>
          </a:p>
        </p:txBody>
      </p:sp>
      <p:pic>
        <p:nvPicPr>
          <p:cNvPr id="5" name="Picture 4">
            <a:extLst>
              <a:ext uri="{FF2B5EF4-FFF2-40B4-BE49-F238E27FC236}">
                <a16:creationId xmlns:a16="http://schemas.microsoft.com/office/drawing/2014/main" id="{D5D576DA-DE39-47A7-A987-1CC732FE83F0}"/>
              </a:ext>
            </a:extLst>
          </p:cNvPr>
          <p:cNvPicPr>
            <a:picLocks noChangeAspect="1"/>
          </p:cNvPicPr>
          <p:nvPr/>
        </p:nvPicPr>
        <p:blipFill>
          <a:blip r:embed="rId2"/>
          <a:stretch>
            <a:fillRect/>
          </a:stretch>
        </p:blipFill>
        <p:spPr>
          <a:xfrm>
            <a:off x="5620702" y="1446120"/>
            <a:ext cx="5832158" cy="5083836"/>
          </a:xfrm>
          <a:prstGeom prst="rect">
            <a:avLst/>
          </a:prstGeom>
        </p:spPr>
      </p:pic>
      <p:pic>
        <p:nvPicPr>
          <p:cNvPr id="8" name="Picture 7">
            <a:extLst>
              <a:ext uri="{FF2B5EF4-FFF2-40B4-BE49-F238E27FC236}">
                <a16:creationId xmlns:a16="http://schemas.microsoft.com/office/drawing/2014/main" id="{791AE580-8DAE-4E47-97A5-F0D3ED27C3C8}"/>
              </a:ext>
            </a:extLst>
          </p:cNvPr>
          <p:cNvPicPr>
            <a:picLocks noChangeAspect="1"/>
          </p:cNvPicPr>
          <p:nvPr/>
        </p:nvPicPr>
        <p:blipFill>
          <a:blip r:embed="rId3"/>
          <a:stretch>
            <a:fillRect/>
          </a:stretch>
        </p:blipFill>
        <p:spPr>
          <a:xfrm>
            <a:off x="1653540" y="2056447"/>
            <a:ext cx="2586990" cy="4317250"/>
          </a:xfrm>
          <a:prstGeom prst="rect">
            <a:avLst/>
          </a:prstGeom>
        </p:spPr>
      </p:pic>
    </p:spTree>
    <p:extLst>
      <p:ext uri="{BB962C8B-B14F-4D97-AF65-F5344CB8AC3E}">
        <p14:creationId xmlns:p14="http://schemas.microsoft.com/office/powerpoint/2010/main" val="2412462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Common Diagnoses &amp; Surgery</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a:spcBef>
                <a:spcPts val="0"/>
              </a:spcBef>
              <a:spcAft>
                <a:spcPts val="0"/>
              </a:spcAft>
            </a:pPr>
            <a:r>
              <a:rPr lang="en-US" dirty="0"/>
              <a:t>Disc Disease</a:t>
            </a:r>
          </a:p>
        </p:txBody>
      </p:sp>
      <p:pic>
        <p:nvPicPr>
          <p:cNvPr id="4" name="Picture 3">
            <a:extLst>
              <a:ext uri="{FF2B5EF4-FFF2-40B4-BE49-F238E27FC236}">
                <a16:creationId xmlns:a16="http://schemas.microsoft.com/office/drawing/2014/main" id="{28B54283-39E7-4595-8734-D7DB535E093F}"/>
              </a:ext>
            </a:extLst>
          </p:cNvPr>
          <p:cNvPicPr>
            <a:picLocks noChangeAspect="1"/>
          </p:cNvPicPr>
          <p:nvPr/>
        </p:nvPicPr>
        <p:blipFill>
          <a:blip r:embed="rId2"/>
          <a:stretch>
            <a:fillRect/>
          </a:stretch>
        </p:blipFill>
        <p:spPr>
          <a:xfrm>
            <a:off x="953657" y="3422956"/>
            <a:ext cx="2414476" cy="543257"/>
          </a:xfrm>
          <a:prstGeom prst="rect">
            <a:avLst/>
          </a:prstGeom>
        </p:spPr>
      </p:pic>
      <p:pic>
        <p:nvPicPr>
          <p:cNvPr id="6" name="Picture 5">
            <a:extLst>
              <a:ext uri="{FF2B5EF4-FFF2-40B4-BE49-F238E27FC236}">
                <a16:creationId xmlns:a16="http://schemas.microsoft.com/office/drawing/2014/main" id="{F78C3889-512F-4D71-A60A-9367EE2FE80C}"/>
              </a:ext>
            </a:extLst>
          </p:cNvPr>
          <p:cNvPicPr>
            <a:picLocks noChangeAspect="1"/>
          </p:cNvPicPr>
          <p:nvPr/>
        </p:nvPicPr>
        <p:blipFill>
          <a:blip r:embed="rId3"/>
          <a:stretch>
            <a:fillRect/>
          </a:stretch>
        </p:blipFill>
        <p:spPr>
          <a:xfrm>
            <a:off x="4005595" y="1300890"/>
            <a:ext cx="7499719" cy="5231285"/>
          </a:xfrm>
          <a:prstGeom prst="rect">
            <a:avLst/>
          </a:prstGeom>
        </p:spPr>
      </p:pic>
    </p:spTree>
    <p:extLst>
      <p:ext uri="{BB962C8B-B14F-4D97-AF65-F5344CB8AC3E}">
        <p14:creationId xmlns:p14="http://schemas.microsoft.com/office/powerpoint/2010/main" val="1599218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Other Laminectomy Codes</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a:spcBef>
                <a:spcPts val="0"/>
              </a:spcBef>
              <a:spcAft>
                <a:spcPts val="0"/>
              </a:spcAft>
            </a:pPr>
            <a:r>
              <a:rPr lang="en-US" dirty="0"/>
              <a:t>Transpedicular Approach</a:t>
            </a:r>
          </a:p>
        </p:txBody>
      </p:sp>
      <p:pic>
        <p:nvPicPr>
          <p:cNvPr id="5" name="Picture 4">
            <a:extLst>
              <a:ext uri="{FF2B5EF4-FFF2-40B4-BE49-F238E27FC236}">
                <a16:creationId xmlns:a16="http://schemas.microsoft.com/office/drawing/2014/main" id="{CC49B0D6-E0CF-462A-A060-995BA8EBB28A}"/>
              </a:ext>
            </a:extLst>
          </p:cNvPr>
          <p:cNvPicPr>
            <a:picLocks noChangeAspect="1"/>
          </p:cNvPicPr>
          <p:nvPr/>
        </p:nvPicPr>
        <p:blipFill>
          <a:blip r:embed="rId2"/>
          <a:stretch>
            <a:fillRect/>
          </a:stretch>
        </p:blipFill>
        <p:spPr>
          <a:xfrm>
            <a:off x="1163063" y="3745777"/>
            <a:ext cx="1028700" cy="440871"/>
          </a:xfrm>
          <a:prstGeom prst="rect">
            <a:avLst/>
          </a:prstGeom>
        </p:spPr>
      </p:pic>
      <p:pic>
        <p:nvPicPr>
          <p:cNvPr id="7" name="Picture 6">
            <a:extLst>
              <a:ext uri="{FF2B5EF4-FFF2-40B4-BE49-F238E27FC236}">
                <a16:creationId xmlns:a16="http://schemas.microsoft.com/office/drawing/2014/main" id="{56889745-21FB-47F0-B2CE-2042BEEAB8E5}"/>
              </a:ext>
            </a:extLst>
          </p:cNvPr>
          <p:cNvPicPr>
            <a:picLocks noChangeAspect="1"/>
          </p:cNvPicPr>
          <p:nvPr/>
        </p:nvPicPr>
        <p:blipFill>
          <a:blip r:embed="rId3"/>
          <a:stretch>
            <a:fillRect/>
          </a:stretch>
        </p:blipFill>
        <p:spPr>
          <a:xfrm>
            <a:off x="2908318" y="1990659"/>
            <a:ext cx="8245235" cy="4359161"/>
          </a:xfrm>
          <a:prstGeom prst="rect">
            <a:avLst/>
          </a:prstGeom>
        </p:spPr>
      </p:pic>
    </p:spTree>
    <p:extLst>
      <p:ext uri="{BB962C8B-B14F-4D97-AF65-F5344CB8AC3E}">
        <p14:creationId xmlns:p14="http://schemas.microsoft.com/office/powerpoint/2010/main" val="276885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9A69EA-E84C-4AB3-9328-D33F7B0F462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Anatomy Involved</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FB18638-23AD-41B0-8C5F-4CC0F95BA553}"/>
              </a:ext>
            </a:extLst>
          </p:cNvPr>
          <p:cNvPicPr>
            <a:picLocks noChangeAspect="1"/>
          </p:cNvPicPr>
          <p:nvPr/>
        </p:nvPicPr>
        <p:blipFill>
          <a:blip r:embed="rId2"/>
          <a:stretch>
            <a:fillRect/>
          </a:stretch>
        </p:blipFill>
        <p:spPr>
          <a:xfrm>
            <a:off x="331567" y="2857060"/>
            <a:ext cx="5455917" cy="3137153"/>
          </a:xfrm>
          <a:prstGeom prst="rect">
            <a:avLst/>
          </a:prstGeom>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050" name="Picture 2" descr="Spinal discs consist of two parts: The outer portion of the disc (annulus fibrosus) and the inner core (nucleus pulposus).">
            <a:extLst>
              <a:ext uri="{FF2B5EF4-FFF2-40B4-BE49-F238E27FC236}">
                <a16:creationId xmlns:a16="http://schemas.microsoft.com/office/drawing/2014/main" id="{95329CD9-0263-4140-B5FF-1318DFBB2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073" y="2891160"/>
            <a:ext cx="5455917" cy="306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286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A294-8E55-46A1-87B8-1269AD293B84}"/>
              </a:ext>
            </a:extLst>
          </p:cNvPr>
          <p:cNvSpPr>
            <a:spLocks noGrp="1"/>
          </p:cNvSpPr>
          <p:nvPr>
            <p:ph type="title"/>
          </p:nvPr>
        </p:nvSpPr>
        <p:spPr/>
        <p:txBody>
          <a:bodyPr/>
          <a:lstStyle/>
          <a:p>
            <a:r>
              <a:rPr lang="en-US" dirty="0"/>
              <a:t>Other Laminectomy Codes</a:t>
            </a:r>
          </a:p>
        </p:txBody>
      </p:sp>
      <p:sp>
        <p:nvSpPr>
          <p:cNvPr id="3" name="Content Placeholder 2">
            <a:extLst>
              <a:ext uri="{FF2B5EF4-FFF2-40B4-BE49-F238E27FC236}">
                <a16:creationId xmlns:a16="http://schemas.microsoft.com/office/drawing/2014/main" id="{E9F73582-10BE-42E5-B2B2-B84BA456F798}"/>
              </a:ext>
            </a:extLst>
          </p:cNvPr>
          <p:cNvSpPr>
            <a:spLocks noGrp="1"/>
          </p:cNvSpPr>
          <p:nvPr>
            <p:ph idx="1"/>
          </p:nvPr>
        </p:nvSpPr>
        <p:spPr/>
        <p:txBody>
          <a:bodyPr/>
          <a:lstStyle/>
          <a:p>
            <a:pPr>
              <a:spcBef>
                <a:spcPts val="0"/>
              </a:spcBef>
              <a:spcAft>
                <a:spcPts val="0"/>
              </a:spcAft>
            </a:pPr>
            <a:r>
              <a:rPr lang="en-US" dirty="0"/>
              <a:t>Transpedicular Approach</a:t>
            </a:r>
          </a:p>
        </p:txBody>
      </p:sp>
      <p:pic>
        <p:nvPicPr>
          <p:cNvPr id="4" name="Picture 3">
            <a:extLst>
              <a:ext uri="{FF2B5EF4-FFF2-40B4-BE49-F238E27FC236}">
                <a16:creationId xmlns:a16="http://schemas.microsoft.com/office/drawing/2014/main" id="{0A724135-5D7B-4F8D-AA06-B3482C2A6E3A}"/>
              </a:ext>
            </a:extLst>
          </p:cNvPr>
          <p:cNvPicPr>
            <a:picLocks noChangeAspect="1"/>
          </p:cNvPicPr>
          <p:nvPr/>
        </p:nvPicPr>
        <p:blipFill>
          <a:blip r:embed="rId2"/>
          <a:stretch>
            <a:fillRect/>
          </a:stretch>
        </p:blipFill>
        <p:spPr>
          <a:xfrm>
            <a:off x="1204913" y="3429000"/>
            <a:ext cx="1387660" cy="724897"/>
          </a:xfrm>
          <a:prstGeom prst="rect">
            <a:avLst/>
          </a:prstGeom>
        </p:spPr>
      </p:pic>
      <p:pic>
        <p:nvPicPr>
          <p:cNvPr id="5" name="Picture 4">
            <a:extLst>
              <a:ext uri="{FF2B5EF4-FFF2-40B4-BE49-F238E27FC236}">
                <a16:creationId xmlns:a16="http://schemas.microsoft.com/office/drawing/2014/main" id="{B9AAD086-762F-46A6-8BDB-B31486E0431C}"/>
              </a:ext>
            </a:extLst>
          </p:cNvPr>
          <p:cNvPicPr>
            <a:picLocks noChangeAspect="1"/>
          </p:cNvPicPr>
          <p:nvPr/>
        </p:nvPicPr>
        <p:blipFill>
          <a:blip r:embed="rId3"/>
          <a:stretch>
            <a:fillRect/>
          </a:stretch>
        </p:blipFill>
        <p:spPr>
          <a:xfrm>
            <a:off x="3208326" y="1844431"/>
            <a:ext cx="7429340" cy="4285556"/>
          </a:xfrm>
          <a:prstGeom prst="rect">
            <a:avLst/>
          </a:prstGeom>
        </p:spPr>
      </p:pic>
    </p:spTree>
    <p:extLst>
      <p:ext uri="{BB962C8B-B14F-4D97-AF65-F5344CB8AC3E}">
        <p14:creationId xmlns:p14="http://schemas.microsoft.com/office/powerpoint/2010/main" val="251106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D635DD-A3C5-4A3A-9DB4-DC599A2F375B}"/>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rPr>
              <a:t>Anatomy Involved</a:t>
            </a:r>
          </a:p>
        </p:txBody>
      </p:sp>
      <p:cxnSp>
        <p:nvCxnSpPr>
          <p:cNvPr id="10"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262E30A-784C-4B60-AC13-8AFF58D976F4}"/>
              </a:ext>
            </a:extLst>
          </p:cNvPr>
          <p:cNvPicPr>
            <a:picLocks noChangeAspect="1"/>
          </p:cNvPicPr>
          <p:nvPr/>
        </p:nvPicPr>
        <p:blipFill>
          <a:blip r:embed="rId2"/>
          <a:stretch>
            <a:fillRect/>
          </a:stretch>
        </p:blipFill>
        <p:spPr>
          <a:xfrm>
            <a:off x="2514995" y="2509911"/>
            <a:ext cx="7106910" cy="3997637"/>
          </a:xfrm>
          <a:prstGeom prst="rect">
            <a:avLst/>
          </a:prstGeom>
        </p:spPr>
      </p:pic>
    </p:spTree>
    <p:extLst>
      <p:ext uri="{BB962C8B-B14F-4D97-AF65-F5344CB8AC3E}">
        <p14:creationId xmlns:p14="http://schemas.microsoft.com/office/powerpoint/2010/main" val="328961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8EA9A1-9659-41BB-889B-68D64C1D33F0}"/>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rPr>
              <a:t>Anatomy Involved</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98" name="Picture 2" descr="Image result for lumbar vertebrae veritas">
            <a:extLst>
              <a:ext uri="{FF2B5EF4-FFF2-40B4-BE49-F238E27FC236}">
                <a16:creationId xmlns:a16="http://schemas.microsoft.com/office/drawing/2014/main" id="{87841789-B37E-4E57-AA03-E0E24BDF7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177" y="2509911"/>
            <a:ext cx="7614546"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17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003E68-0D88-4239-8547-7A4386353FBC}"/>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rPr>
              <a:t>Anatomy Involved</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9B2B694-C8AC-480B-A520-E339F7A539BF}"/>
              </a:ext>
            </a:extLst>
          </p:cNvPr>
          <p:cNvPicPr>
            <a:picLocks noChangeAspect="1"/>
          </p:cNvPicPr>
          <p:nvPr/>
        </p:nvPicPr>
        <p:blipFill>
          <a:blip r:embed="rId2"/>
          <a:stretch>
            <a:fillRect/>
          </a:stretch>
        </p:blipFill>
        <p:spPr>
          <a:xfrm>
            <a:off x="5251555" y="1262795"/>
            <a:ext cx="6266208" cy="5294944"/>
          </a:xfrm>
          <a:prstGeom prst="rect">
            <a:avLst/>
          </a:prstGeom>
        </p:spPr>
      </p:pic>
    </p:spTree>
    <p:extLst>
      <p:ext uri="{BB962C8B-B14F-4D97-AF65-F5344CB8AC3E}">
        <p14:creationId xmlns:p14="http://schemas.microsoft.com/office/powerpoint/2010/main" val="3488204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1299</Words>
  <Application>Microsoft Office PowerPoint</Application>
  <PresentationFormat>Widescreen</PresentationFormat>
  <Paragraphs>183</Paragraphs>
  <Slides>60</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Century Gothic</vt:lpstr>
      <vt:lpstr>Office Theme</vt:lpstr>
      <vt:lpstr>Outpatient Spinal Surgery Procedures</vt:lpstr>
      <vt:lpstr>PowerPoint Presentation</vt:lpstr>
      <vt:lpstr>Anatomy Involved</vt:lpstr>
      <vt:lpstr>Anatomy Involved</vt:lpstr>
      <vt:lpstr>Anatomy Involved</vt:lpstr>
      <vt:lpstr>Anatomy Involved</vt:lpstr>
      <vt:lpstr>Anatomy Involved</vt:lpstr>
      <vt:lpstr>Anatomy Involved</vt:lpstr>
      <vt:lpstr>Anatomy Involved</vt:lpstr>
      <vt:lpstr>Anatomy Involved</vt:lpstr>
      <vt:lpstr>Anatomy Involved</vt:lpstr>
      <vt:lpstr>Anatomy Involved</vt:lpstr>
      <vt:lpstr>Anatomy Involved</vt:lpstr>
      <vt:lpstr>Anatomy Involved</vt:lpstr>
      <vt:lpstr>Anatomy Involved</vt:lpstr>
      <vt:lpstr>Common Disorders of Spine</vt:lpstr>
      <vt:lpstr>Principles of Spine Procedure Coding</vt:lpstr>
      <vt:lpstr>Five Principles for Spine Coding</vt:lpstr>
      <vt:lpstr>Five Principles for Spine Coding</vt:lpstr>
      <vt:lpstr>Five Principles for Spine Coding</vt:lpstr>
      <vt:lpstr>Five Principles for Spine Coding</vt:lpstr>
      <vt:lpstr>Five Principles for Spine Coding</vt:lpstr>
      <vt:lpstr>Five Principles for Spine Coding</vt:lpstr>
      <vt:lpstr>Five Principles for Spine Coding</vt:lpstr>
      <vt:lpstr>Five Principles for Spine Coding</vt:lpstr>
      <vt:lpstr>Principles of Spine Procedure Coding</vt:lpstr>
      <vt:lpstr>Cervical Spinal Procedures</vt:lpstr>
      <vt:lpstr>Cervical Spinal Procedures</vt:lpstr>
      <vt:lpstr>Cervical Spinal Procedures</vt:lpstr>
      <vt:lpstr>Cervical Spinal Procedures</vt:lpstr>
      <vt:lpstr>Cervical Spinal Procedures</vt:lpstr>
      <vt:lpstr>Example</vt:lpstr>
      <vt:lpstr>Example</vt:lpstr>
      <vt:lpstr>Example</vt:lpstr>
      <vt:lpstr>Example</vt:lpstr>
      <vt:lpstr>Example</vt:lpstr>
      <vt:lpstr>Example - Coding Results</vt:lpstr>
      <vt:lpstr>Example</vt:lpstr>
      <vt:lpstr>Example</vt:lpstr>
      <vt:lpstr>Example</vt:lpstr>
      <vt:lpstr>Other Example</vt:lpstr>
      <vt:lpstr>Lumbar Spinal Procedures</vt:lpstr>
      <vt:lpstr>Lumbar Spinal Procedures</vt:lpstr>
      <vt:lpstr>Lumbar Spinal Procedures</vt:lpstr>
      <vt:lpstr>Lumbar Spinal Procedures</vt:lpstr>
      <vt:lpstr>Lumbar Spinal Procedures</vt:lpstr>
      <vt:lpstr>Lumbar Spinal Procedures</vt:lpstr>
      <vt:lpstr>Lumbar Spinal Procedures</vt:lpstr>
      <vt:lpstr>Lumbar Spinal Procedures</vt:lpstr>
      <vt:lpstr>Lumbar Spinal Procedures</vt:lpstr>
      <vt:lpstr>Lumbar Spinal Procedures</vt:lpstr>
      <vt:lpstr>Lumbar Spinal Procedures</vt:lpstr>
      <vt:lpstr>Thoracic Spinal Procedures</vt:lpstr>
      <vt:lpstr>Common Diagnoses &amp; Surgery</vt:lpstr>
      <vt:lpstr>Common Diagnoses &amp; Surgery</vt:lpstr>
      <vt:lpstr>Common Diagnoses &amp; Surgery</vt:lpstr>
      <vt:lpstr>Common Diagnoses &amp; Surgery</vt:lpstr>
      <vt:lpstr>Common Diagnoses &amp; Surgery</vt:lpstr>
      <vt:lpstr>Other Laminectomy Codes</vt:lpstr>
      <vt:lpstr>Other Laminectomy Codes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Outpatient Spinal Surgery Procedures</dc:title>
  <dc:creator>Lamon Willis</dc:creator>
  <cp:lastModifiedBy>Lamon Willis</cp:lastModifiedBy>
  <cp:revision>3</cp:revision>
  <dcterms:created xsi:type="dcterms:W3CDTF">2019-03-07T21:33:37Z</dcterms:created>
  <dcterms:modified xsi:type="dcterms:W3CDTF">2019-03-07T21:47:02Z</dcterms:modified>
</cp:coreProperties>
</file>