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88" r:id="rId3"/>
    <p:sldId id="309" r:id="rId4"/>
    <p:sldId id="296" r:id="rId5"/>
    <p:sldId id="285" r:id="rId6"/>
    <p:sldId id="287" r:id="rId7"/>
    <p:sldId id="289" r:id="rId8"/>
    <p:sldId id="290" r:id="rId9"/>
    <p:sldId id="293" r:id="rId10"/>
    <p:sldId id="291" r:id="rId11"/>
    <p:sldId id="294" r:id="rId12"/>
    <p:sldId id="295" r:id="rId13"/>
    <p:sldId id="284" r:id="rId14"/>
    <p:sldId id="286" r:id="rId15"/>
    <p:sldId id="297" r:id="rId16"/>
    <p:sldId id="298" r:id="rId17"/>
    <p:sldId id="299" r:id="rId18"/>
    <p:sldId id="300" r:id="rId19"/>
    <p:sldId id="301" r:id="rId20"/>
    <p:sldId id="302" r:id="rId21"/>
    <p:sldId id="303" r:id="rId22"/>
    <p:sldId id="304" r:id="rId23"/>
    <p:sldId id="305" r:id="rId24"/>
    <p:sldId id="261" r:id="rId25"/>
    <p:sldId id="265" r:id="rId26"/>
    <p:sldId id="266" r:id="rId27"/>
    <p:sldId id="267" r:id="rId28"/>
    <p:sldId id="268" r:id="rId29"/>
    <p:sldId id="269" r:id="rId30"/>
    <p:sldId id="272" r:id="rId31"/>
    <p:sldId id="273" r:id="rId32"/>
    <p:sldId id="270" r:id="rId33"/>
    <p:sldId id="271" r:id="rId34"/>
    <p:sldId id="276" r:id="rId35"/>
    <p:sldId id="277" r:id="rId36"/>
    <p:sldId id="278" r:id="rId37"/>
    <p:sldId id="279" r:id="rId38"/>
    <p:sldId id="280" r:id="rId39"/>
    <p:sldId id="28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0958" autoAdjust="0"/>
  </p:normalViewPr>
  <p:slideViewPr>
    <p:cSldViewPr snapToGrid="0">
      <p:cViewPr varScale="1">
        <p:scale>
          <a:sx n="90" d="100"/>
          <a:sy n="90" d="100"/>
        </p:scale>
        <p:origin x="1278"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1B25-2E0E-40D4-AC06-D51AD644FC05}" type="datetimeFigureOut">
              <a:rPr lang="en-US" smtClean="0"/>
              <a:t>3/6/2019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24492-A865-48BC-A615-2C418F20F075}" type="slidenum">
              <a:rPr lang="en-US" smtClean="0"/>
              <a:t>‹#›</a:t>
            </a:fld>
            <a:endParaRPr lang="en-US" dirty="0"/>
          </a:p>
        </p:txBody>
      </p:sp>
    </p:spTree>
    <p:extLst>
      <p:ext uri="{BB962C8B-B14F-4D97-AF65-F5344CB8AC3E}">
        <p14:creationId xmlns:p14="http://schemas.microsoft.com/office/powerpoint/2010/main" val="421531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24492-A865-48BC-A615-2C418F20F075}" type="slidenum">
              <a:rPr lang="en-US" smtClean="0"/>
              <a:t>2</a:t>
            </a:fld>
            <a:endParaRPr lang="en-US" dirty="0"/>
          </a:p>
        </p:txBody>
      </p:sp>
    </p:spTree>
    <p:extLst>
      <p:ext uri="{BB962C8B-B14F-4D97-AF65-F5344CB8AC3E}">
        <p14:creationId xmlns:p14="http://schemas.microsoft.com/office/powerpoint/2010/main" val="472382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62E5-4E83-4961-BC06-3373163033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7C5D40-32A6-4855-A099-7B7195B99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3310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A3F0-196D-4D2C-B06F-3625C7D197C9}"/>
              </a:ext>
            </a:extLst>
          </p:cNvPr>
          <p:cNvSpPr>
            <a:spLocks noGrp="1"/>
          </p:cNvSpPr>
          <p:nvPr>
            <p:ph type="title"/>
          </p:nvPr>
        </p:nvSpPr>
        <p:spPr>
          <a:xfrm>
            <a:off x="358922" y="301658"/>
            <a:ext cx="8636009" cy="860570"/>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10FD77D-36AA-4F53-8B60-92BF877F31E3}"/>
              </a:ext>
            </a:extLst>
          </p:cNvPr>
          <p:cNvSpPr>
            <a:spLocks noGrp="1"/>
          </p:cNvSpPr>
          <p:nvPr>
            <p:ph type="body" orient="vert" idx="1"/>
          </p:nvPr>
        </p:nvSpPr>
        <p:spPr/>
        <p:txBody>
          <a:bodyPr vert="eaVert"/>
          <a:lstStyle>
            <a:lvl1pPr>
              <a:spcBef>
                <a:spcPts val="0"/>
              </a:spcBef>
              <a:spcAft>
                <a:spcPts val="0"/>
              </a:spcAft>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024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A05746-C518-4509-BCB1-26385C7814BD}"/>
              </a:ext>
            </a:extLst>
          </p:cNvPr>
          <p:cNvSpPr>
            <a:spLocks noGrp="1"/>
          </p:cNvSpPr>
          <p:nvPr>
            <p:ph type="title" orient="vert"/>
          </p:nvPr>
        </p:nvSpPr>
        <p:spPr>
          <a:xfrm>
            <a:off x="8724899" y="1272619"/>
            <a:ext cx="3124593" cy="4904344"/>
          </a:xfrm>
        </p:spPr>
        <p:txBody>
          <a:bodyPr vert="eaVert"/>
          <a:lstStyle>
            <a:lvl1pPr>
              <a:lnSpc>
                <a:spcPct val="100000"/>
              </a:lnSpc>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0472FF90-7B7E-49BD-9C3A-19FBDDB4782B}"/>
              </a:ext>
            </a:extLst>
          </p:cNvPr>
          <p:cNvSpPr>
            <a:spLocks noGrp="1"/>
          </p:cNvSpPr>
          <p:nvPr>
            <p:ph type="body" orient="vert" idx="1"/>
          </p:nvPr>
        </p:nvSpPr>
        <p:spPr>
          <a:xfrm>
            <a:off x="838200" y="365125"/>
            <a:ext cx="7734300" cy="5811838"/>
          </a:xfrm>
        </p:spPr>
        <p:txBody>
          <a:bodyPr vert="eaVert"/>
          <a:lstStyle>
            <a:lvl1pPr>
              <a:spcBef>
                <a:spcPts val="0"/>
              </a:spcBef>
              <a:spcAft>
                <a:spcPts val="0"/>
              </a:spcAft>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731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9FC-B89F-4EB7-92CE-791A27747919}"/>
              </a:ext>
            </a:extLst>
          </p:cNvPr>
          <p:cNvSpPr>
            <a:spLocks noGrp="1"/>
          </p:cNvSpPr>
          <p:nvPr>
            <p:ph type="title"/>
          </p:nvPr>
        </p:nvSpPr>
        <p:spPr>
          <a:xfrm>
            <a:off x="358922" y="311085"/>
            <a:ext cx="8636009" cy="85114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ACED5BD-1F1E-47C5-9B07-37BB7D0CCEF5}"/>
              </a:ext>
            </a:extLst>
          </p:cNvPr>
          <p:cNvSpPr>
            <a:spLocks noGrp="1"/>
          </p:cNvSpPr>
          <p:nvPr>
            <p:ph idx="1"/>
          </p:nvPr>
        </p:nvSpPr>
        <p:spPr/>
        <p:txBody>
          <a:bodyPr/>
          <a:lstStyle>
            <a:lvl1pPr>
              <a:spcBef>
                <a:spcPts val="0"/>
              </a:spcBef>
              <a:spcAft>
                <a:spcPts val="0"/>
              </a:spcAft>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470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3263-453F-4556-8D24-981456B5150A}"/>
              </a:ext>
            </a:extLst>
          </p:cNvPr>
          <p:cNvSpPr>
            <a:spLocks noGrp="1"/>
          </p:cNvSpPr>
          <p:nvPr>
            <p:ph type="title"/>
          </p:nvPr>
        </p:nvSpPr>
        <p:spPr>
          <a:xfrm>
            <a:off x="316194" y="320511"/>
            <a:ext cx="8678737" cy="84171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1C114F-AF7A-48FB-8AAF-B27E27D77972}"/>
              </a:ext>
            </a:extLst>
          </p:cNvPr>
          <p:cNvSpPr>
            <a:spLocks noGrp="1"/>
          </p:cNvSpPr>
          <p:nvPr>
            <p:ph idx="1"/>
          </p:nvPr>
        </p:nvSpPr>
        <p:spPr>
          <a:xfrm>
            <a:off x="316194" y="1300890"/>
            <a:ext cx="11553914" cy="533064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sz="3000"/>
            </a:lvl3pPr>
            <a:lvl4pPr>
              <a:lnSpc>
                <a:spcPct val="100000"/>
              </a:lnSpc>
              <a:spcBef>
                <a:spcPts val="0"/>
              </a:spcBef>
              <a:spcAft>
                <a:spcPts val="0"/>
              </a:spcAft>
              <a:defRPr sz="2800"/>
            </a:lvl4pPr>
            <a:lvl5pPr>
              <a:lnSpc>
                <a:spcPct val="100000"/>
              </a:lnSpc>
              <a:spcBef>
                <a:spcPts val="0"/>
              </a:spcBef>
              <a:spcAft>
                <a:spcPts val="0"/>
              </a:spcAft>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338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8D30-D363-499F-A8D2-492240F88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204344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A9CB-9276-4DED-9895-24DC5ECA5985}"/>
              </a:ext>
            </a:extLst>
          </p:cNvPr>
          <p:cNvSpPr>
            <a:spLocks noGrp="1"/>
          </p:cNvSpPr>
          <p:nvPr>
            <p:ph type="title"/>
          </p:nvPr>
        </p:nvSpPr>
        <p:spPr>
          <a:xfrm>
            <a:off x="358922" y="282804"/>
            <a:ext cx="8636009" cy="87942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5554910-4DC6-45FB-A33C-2F237039FFCD}"/>
              </a:ext>
            </a:extLst>
          </p:cNvPr>
          <p:cNvSpPr>
            <a:spLocks noGrp="1"/>
          </p:cNvSpPr>
          <p:nvPr>
            <p:ph sz="half" idx="1"/>
          </p:nvPr>
        </p:nvSpPr>
        <p:spPr>
          <a:xfrm>
            <a:off x="838200" y="1825625"/>
            <a:ext cx="5181600" cy="4351338"/>
          </a:xfrm>
        </p:spPr>
        <p:txBody>
          <a:bodyPr/>
          <a:lstStyle>
            <a:lvl1pPr>
              <a:spcBef>
                <a:spcPts val="0"/>
              </a:spcBef>
              <a:spcAft>
                <a:spcPts val="0"/>
              </a:spcAft>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2E0997-3D90-4983-A0F4-DAE4955B5C26}"/>
              </a:ext>
            </a:extLst>
          </p:cNvPr>
          <p:cNvSpPr>
            <a:spLocks noGrp="1"/>
          </p:cNvSpPr>
          <p:nvPr>
            <p:ph sz="half" idx="2"/>
          </p:nvPr>
        </p:nvSpPr>
        <p:spPr>
          <a:xfrm>
            <a:off x="6172200" y="1825625"/>
            <a:ext cx="5181600" cy="4351338"/>
          </a:xfrm>
        </p:spPr>
        <p:txBody>
          <a:bodyPr/>
          <a:lstStyle>
            <a:lvl1pPr>
              <a:spcBef>
                <a:spcPts val="0"/>
              </a:spcBef>
              <a:spcAft>
                <a:spcPts val="0"/>
              </a:spcAft>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333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F9DC-D7B9-40F2-B5A9-7ABBBFD77803}"/>
              </a:ext>
            </a:extLst>
          </p:cNvPr>
          <p:cNvSpPr>
            <a:spLocks noGrp="1"/>
          </p:cNvSpPr>
          <p:nvPr>
            <p:ph type="title"/>
          </p:nvPr>
        </p:nvSpPr>
        <p:spPr>
          <a:xfrm>
            <a:off x="316194" y="339365"/>
            <a:ext cx="8691073" cy="125376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282219A-AC97-4500-B530-1382CF5FBA39}"/>
              </a:ext>
            </a:extLst>
          </p:cNvPr>
          <p:cNvSpPr>
            <a:spLocks noGrp="1"/>
          </p:cNvSpPr>
          <p:nvPr>
            <p:ph type="body" idx="1"/>
          </p:nvPr>
        </p:nvSpPr>
        <p:spPr>
          <a:xfrm>
            <a:off x="316194" y="1681162"/>
            <a:ext cx="5681381" cy="9160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04033C-2391-40DB-BCA8-9A97397E0696}"/>
              </a:ext>
            </a:extLst>
          </p:cNvPr>
          <p:cNvSpPr>
            <a:spLocks noGrp="1"/>
          </p:cNvSpPr>
          <p:nvPr>
            <p:ph sz="half" idx="2"/>
          </p:nvPr>
        </p:nvSpPr>
        <p:spPr>
          <a:xfrm>
            <a:off x="316194" y="2505074"/>
            <a:ext cx="5681381" cy="4096551"/>
          </a:xfrm>
        </p:spPr>
        <p:txBody>
          <a:bodyPr/>
          <a:lstStyle>
            <a:lvl1pPr>
              <a:spcBef>
                <a:spcPts val="0"/>
              </a:spcBef>
              <a:spcAft>
                <a:spcPts val="0"/>
              </a:spcAft>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939A0A-CAFA-4261-9819-2A4666605A1E}"/>
              </a:ext>
            </a:extLst>
          </p:cNvPr>
          <p:cNvSpPr>
            <a:spLocks noGrp="1"/>
          </p:cNvSpPr>
          <p:nvPr>
            <p:ph type="body" sz="quarter" idx="3"/>
          </p:nvPr>
        </p:nvSpPr>
        <p:spPr>
          <a:xfrm>
            <a:off x="6172199" y="1681162"/>
            <a:ext cx="5703607" cy="9160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3B6CDE-9699-4767-95FF-A785CFB937F9}"/>
              </a:ext>
            </a:extLst>
          </p:cNvPr>
          <p:cNvSpPr>
            <a:spLocks noGrp="1"/>
          </p:cNvSpPr>
          <p:nvPr>
            <p:ph sz="quarter" idx="4"/>
          </p:nvPr>
        </p:nvSpPr>
        <p:spPr>
          <a:xfrm>
            <a:off x="6172199" y="2505075"/>
            <a:ext cx="5703607" cy="4096550"/>
          </a:xfrm>
        </p:spPr>
        <p:txBody>
          <a:bodyPr/>
          <a:lstStyle>
            <a:lvl1pPr>
              <a:spcBef>
                <a:spcPts val="0"/>
              </a:spcBef>
              <a:spcAft>
                <a:spcPts val="0"/>
              </a:spcAft>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04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5802-2465-4178-9F21-B76B9472B891}"/>
              </a:ext>
            </a:extLst>
          </p:cNvPr>
          <p:cNvSpPr>
            <a:spLocks noGrp="1"/>
          </p:cNvSpPr>
          <p:nvPr>
            <p:ph type="title"/>
          </p:nvPr>
        </p:nvSpPr>
        <p:spPr>
          <a:xfrm>
            <a:off x="358922" y="282804"/>
            <a:ext cx="8636009" cy="879424"/>
          </a:xfrm>
        </p:spPr>
        <p:txBody>
          <a:bodyPr/>
          <a:lstStyle/>
          <a:p>
            <a:r>
              <a:rPr lang="en-US" dirty="0"/>
              <a:t>Click to edit Master title style</a:t>
            </a:r>
          </a:p>
        </p:txBody>
      </p:sp>
    </p:spTree>
    <p:extLst>
      <p:ext uri="{BB962C8B-B14F-4D97-AF65-F5344CB8AC3E}">
        <p14:creationId xmlns:p14="http://schemas.microsoft.com/office/powerpoint/2010/main" val="426959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B68C4-A08D-41BC-A845-C3E7D76438B9}"/>
              </a:ext>
            </a:extLst>
          </p:cNvPr>
          <p:cNvSpPr>
            <a:spLocks noGrp="1"/>
          </p:cNvSpPr>
          <p:nvPr>
            <p:ph type="dt" sz="half" idx="10"/>
          </p:nvPr>
        </p:nvSpPr>
        <p:spPr>
          <a:xfrm>
            <a:off x="498835" y="6173787"/>
            <a:ext cx="2743200" cy="365125"/>
          </a:xfrm>
          <a:prstGeom prst="rect">
            <a:avLst/>
          </a:prstGeom>
        </p:spPr>
        <p:txBody>
          <a:bodyPr/>
          <a:lstStyle>
            <a:lvl1pPr>
              <a:defRPr>
                <a:latin typeface="Century Gothic" panose="020B0502020202020204" pitchFamily="34" charset="0"/>
              </a:defRPr>
            </a:lvl1pPr>
          </a:lstStyle>
          <a:p>
            <a:fld id="{D6AD3A6E-2727-4517-A75B-2F6A2A90BA14}" type="datetimeFigureOut">
              <a:rPr lang="en-US" smtClean="0"/>
              <a:pPr/>
              <a:t>3/6/2019</a:t>
            </a:fld>
            <a:endParaRPr lang="en-US" dirty="0"/>
          </a:p>
        </p:txBody>
      </p:sp>
      <p:sp>
        <p:nvSpPr>
          <p:cNvPr id="3" name="Footer Placeholder 2">
            <a:extLst>
              <a:ext uri="{FF2B5EF4-FFF2-40B4-BE49-F238E27FC236}">
                <a16:creationId xmlns:a16="http://schemas.microsoft.com/office/drawing/2014/main" id="{E06DD64F-5A42-48B5-930F-C044246923F3}"/>
              </a:ext>
            </a:extLst>
          </p:cNvPr>
          <p:cNvSpPr>
            <a:spLocks noGrp="1"/>
          </p:cNvSpPr>
          <p:nvPr>
            <p:ph type="ftr" sz="quarter" idx="11"/>
          </p:nvPr>
        </p:nvSpPr>
        <p:spPr>
          <a:xfrm>
            <a:off x="4038600" y="6173787"/>
            <a:ext cx="4114800" cy="365125"/>
          </a:xfrm>
          <a:prstGeom prst="rect">
            <a:avLst/>
          </a:prstGeom>
        </p:spPr>
        <p:txBody>
          <a:bodyPr/>
          <a:lstStyle>
            <a:lvl1pPr>
              <a:defRPr>
                <a:latin typeface="Century Gothic" panose="020B0502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17E2D79C-243E-4C19-AC82-2BF8C4A3281A}"/>
              </a:ext>
            </a:extLst>
          </p:cNvPr>
          <p:cNvSpPr>
            <a:spLocks noGrp="1"/>
          </p:cNvSpPr>
          <p:nvPr>
            <p:ph type="sldNum" sz="quarter" idx="12"/>
          </p:nvPr>
        </p:nvSpPr>
        <p:spPr>
          <a:xfrm>
            <a:off x="8949965" y="6173787"/>
            <a:ext cx="2743200" cy="365125"/>
          </a:xfrm>
          <a:prstGeom prst="rect">
            <a:avLst/>
          </a:prstGeom>
        </p:spPr>
        <p:txBody>
          <a:bodyPr/>
          <a:lstStyle>
            <a:lvl1pPr>
              <a:defRPr>
                <a:latin typeface="Century Gothic" panose="020B0502020202020204" pitchFamily="34" charset="0"/>
              </a:defRPr>
            </a:lvl1pPr>
          </a:lstStyle>
          <a:p>
            <a:fld id="{1C755008-9F4B-4E60-8AA8-C1B277697C3B}" type="slidenum">
              <a:rPr lang="en-US" smtClean="0"/>
              <a:pPr/>
              <a:t>‹#›</a:t>
            </a:fld>
            <a:endParaRPr lang="en-US" dirty="0"/>
          </a:p>
        </p:txBody>
      </p:sp>
    </p:spTree>
    <p:extLst>
      <p:ext uri="{BB962C8B-B14F-4D97-AF65-F5344CB8AC3E}">
        <p14:creationId xmlns:p14="http://schemas.microsoft.com/office/powerpoint/2010/main" val="116095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AB18-19B0-4FA5-9D0D-C1A662521732}"/>
              </a:ext>
            </a:extLst>
          </p:cNvPr>
          <p:cNvSpPr>
            <a:spLocks noGrp="1"/>
          </p:cNvSpPr>
          <p:nvPr>
            <p:ph type="title"/>
          </p:nvPr>
        </p:nvSpPr>
        <p:spPr>
          <a:xfrm>
            <a:off x="418744" y="354650"/>
            <a:ext cx="4353281" cy="1619430"/>
          </a:xfrm>
        </p:spPr>
        <p:txBody>
          <a:bodyPr anchor="b"/>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69F2A8D-3C92-4218-9380-5293CB2ED3CA}"/>
              </a:ext>
            </a:extLst>
          </p:cNvPr>
          <p:cNvSpPr>
            <a:spLocks noGrp="1"/>
          </p:cNvSpPr>
          <p:nvPr>
            <p:ph idx="1"/>
          </p:nvPr>
        </p:nvSpPr>
        <p:spPr>
          <a:xfrm>
            <a:off x="5183188" y="1187865"/>
            <a:ext cx="6695466" cy="5315485"/>
          </a:xfrm>
        </p:spPr>
        <p:txBody>
          <a:bodyPr/>
          <a:lstStyle>
            <a:lvl1pPr>
              <a:spcBef>
                <a:spcPts val="0"/>
              </a:spcBef>
              <a:spcAft>
                <a:spcPts val="0"/>
              </a:spcAft>
              <a:defRPr sz="3200"/>
            </a:lvl1pPr>
            <a:lvl2pPr>
              <a:spcBef>
                <a:spcPts val="0"/>
              </a:spcBef>
              <a:spcAft>
                <a:spcPts val="0"/>
              </a:spcAft>
              <a:defRPr sz="2800"/>
            </a:lvl2pPr>
            <a:lvl3pPr>
              <a:spcBef>
                <a:spcPts val="0"/>
              </a:spcBef>
              <a:spcAft>
                <a:spcPts val="0"/>
              </a:spcAft>
              <a:defRPr sz="2400"/>
            </a:lvl3pPr>
            <a:lvl4pPr>
              <a:spcBef>
                <a:spcPts val="0"/>
              </a:spcBef>
              <a:spcAft>
                <a:spcPts val="0"/>
              </a:spcAft>
              <a:defRPr sz="2000"/>
            </a:lvl4pPr>
            <a:lvl5pPr>
              <a:spcBef>
                <a:spcPts val="0"/>
              </a:spcBef>
              <a:spcAft>
                <a:spcPts val="0"/>
              </a:spcAft>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BA22750-9EB5-4C29-A60B-80DF29D15A59}"/>
              </a:ext>
            </a:extLst>
          </p:cNvPr>
          <p:cNvSpPr>
            <a:spLocks noGrp="1"/>
          </p:cNvSpPr>
          <p:nvPr>
            <p:ph type="body" sz="half" idx="2"/>
          </p:nvPr>
        </p:nvSpPr>
        <p:spPr>
          <a:xfrm>
            <a:off x="418744" y="2057400"/>
            <a:ext cx="4353281" cy="4445950"/>
          </a:xfrm>
        </p:spPr>
        <p:txBody>
          <a:bodyPr/>
          <a:lstStyle>
            <a:lvl1pPr marL="0" indent="0">
              <a:spcBef>
                <a:spcPts val="0"/>
              </a:spcBef>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02207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E3E8A-07AC-47C4-B684-B8D79D029AD8}"/>
              </a:ext>
            </a:extLst>
          </p:cNvPr>
          <p:cNvSpPr>
            <a:spLocks noGrp="1"/>
          </p:cNvSpPr>
          <p:nvPr>
            <p:ph type="title"/>
          </p:nvPr>
        </p:nvSpPr>
        <p:spPr>
          <a:xfrm>
            <a:off x="296254" y="286285"/>
            <a:ext cx="4475771" cy="1679248"/>
          </a:xfrm>
        </p:spPr>
        <p:txBody>
          <a:bodyPr anchor="b"/>
          <a:lstStyle>
            <a:lvl1pPr>
              <a:lnSpc>
                <a:spcPct val="100000"/>
              </a:lnSpc>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FEDD245-9031-4F18-99CB-11D1720BC907}"/>
              </a:ext>
            </a:extLst>
          </p:cNvPr>
          <p:cNvSpPr>
            <a:spLocks noGrp="1"/>
          </p:cNvSpPr>
          <p:nvPr>
            <p:ph type="pic" idx="1"/>
          </p:nvPr>
        </p:nvSpPr>
        <p:spPr>
          <a:xfrm>
            <a:off x="5183188" y="1170774"/>
            <a:ext cx="6712558" cy="5400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6FCC249-7625-4FF7-B596-68AB82CFE744}"/>
              </a:ext>
            </a:extLst>
          </p:cNvPr>
          <p:cNvSpPr>
            <a:spLocks noGrp="1"/>
          </p:cNvSpPr>
          <p:nvPr>
            <p:ph type="body" sz="half" idx="2"/>
          </p:nvPr>
        </p:nvSpPr>
        <p:spPr>
          <a:xfrm>
            <a:off x="296254" y="2057400"/>
            <a:ext cx="4475771" cy="4514316"/>
          </a:xfrm>
        </p:spPr>
        <p:txBody>
          <a:bodyPr/>
          <a:lstStyle>
            <a:lvl1pPr marL="0" indent="0">
              <a:spcBef>
                <a:spcPts val="0"/>
              </a:spcBef>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40273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E696-6C24-4DB6-967B-83C1CE833B40}"/>
              </a:ext>
            </a:extLst>
          </p:cNvPr>
          <p:cNvSpPr>
            <a:spLocks noGrp="1"/>
          </p:cNvSpPr>
          <p:nvPr>
            <p:ph type="title"/>
          </p:nvPr>
        </p:nvSpPr>
        <p:spPr>
          <a:xfrm>
            <a:off x="358922" y="252993"/>
            <a:ext cx="8636009" cy="9092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84854E8-59BD-4C92-B4AB-7EB29E4EC956}"/>
              </a:ext>
            </a:extLst>
          </p:cNvPr>
          <p:cNvSpPr>
            <a:spLocks noGrp="1"/>
          </p:cNvSpPr>
          <p:nvPr>
            <p:ph type="body" idx="1"/>
          </p:nvPr>
        </p:nvSpPr>
        <p:spPr>
          <a:xfrm>
            <a:off x="358922" y="1300890"/>
            <a:ext cx="11485549" cy="517871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E77D6A37-A39D-4138-B021-8B0BAB90EE6F}"/>
              </a:ext>
            </a:extLst>
          </p:cNvPr>
          <p:cNvSpPr/>
          <p:nvPr userDrawn="1"/>
        </p:nvSpPr>
        <p:spPr>
          <a:xfrm>
            <a:off x="0" y="0"/>
            <a:ext cx="12192000" cy="2264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3FADC7D-E2FB-4690-A84A-8CA88CA4ED7B}"/>
              </a:ext>
            </a:extLst>
          </p:cNvPr>
          <p:cNvPicPr>
            <a:picLocks noChangeAspect="1"/>
          </p:cNvPicPr>
          <p:nvPr userDrawn="1"/>
        </p:nvPicPr>
        <p:blipFill>
          <a:blip r:embed="rId14"/>
          <a:stretch>
            <a:fillRect/>
          </a:stretch>
        </p:blipFill>
        <p:spPr>
          <a:xfrm>
            <a:off x="8994931" y="252994"/>
            <a:ext cx="2915057" cy="1047896"/>
          </a:xfrm>
          <a:prstGeom prst="rect">
            <a:avLst/>
          </a:prstGeom>
        </p:spPr>
      </p:pic>
      <p:sp>
        <p:nvSpPr>
          <p:cNvPr id="10" name="Rectangle 9">
            <a:extLst>
              <a:ext uri="{FF2B5EF4-FFF2-40B4-BE49-F238E27FC236}">
                <a16:creationId xmlns:a16="http://schemas.microsoft.com/office/drawing/2014/main" id="{91A1E73D-6284-4A0E-9093-13644386C71A}"/>
              </a:ext>
            </a:extLst>
          </p:cNvPr>
          <p:cNvSpPr/>
          <p:nvPr userDrawn="1"/>
        </p:nvSpPr>
        <p:spPr>
          <a:xfrm>
            <a:off x="0" y="6618271"/>
            <a:ext cx="12192000" cy="2264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3FECDFB-A607-42C0-A0AD-440BDD44B587}"/>
              </a:ext>
            </a:extLst>
          </p:cNvPr>
          <p:cNvSpPr/>
          <p:nvPr userDrawn="1"/>
        </p:nvSpPr>
        <p:spPr>
          <a:xfrm rot="5400000">
            <a:off x="8872894" y="3292758"/>
            <a:ext cx="6391805" cy="259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1DAE32-E5C4-4CB1-8668-9D16C0FFEAC1}"/>
              </a:ext>
            </a:extLst>
          </p:cNvPr>
          <p:cNvSpPr/>
          <p:nvPr userDrawn="1"/>
        </p:nvSpPr>
        <p:spPr>
          <a:xfrm rot="5400000">
            <a:off x="-3069142" y="3292755"/>
            <a:ext cx="6391806" cy="259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7623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36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3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3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919C-2BC4-4D7E-B04A-F0F51C799A62}"/>
              </a:ext>
            </a:extLst>
          </p:cNvPr>
          <p:cNvSpPr>
            <a:spLocks noGrp="1"/>
          </p:cNvSpPr>
          <p:nvPr>
            <p:ph type="ctrTitle"/>
          </p:nvPr>
        </p:nvSpPr>
        <p:spPr>
          <a:xfrm>
            <a:off x="1524000" y="2408274"/>
            <a:ext cx="9144000" cy="2041451"/>
          </a:xfrm>
        </p:spPr>
        <p:txBody>
          <a:bodyPr/>
          <a:lstStyle/>
          <a:p>
            <a:r>
              <a:rPr lang="en-US" dirty="0"/>
              <a:t>OBGYN Outpatient Surgery Coding</a:t>
            </a:r>
          </a:p>
        </p:txBody>
      </p:sp>
    </p:spTree>
    <p:extLst>
      <p:ext uri="{BB962C8B-B14F-4D97-AF65-F5344CB8AC3E}">
        <p14:creationId xmlns:p14="http://schemas.microsoft.com/office/powerpoint/2010/main" val="267987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8743-992F-46B0-98D2-222CCF0BE3EA}"/>
              </a:ext>
            </a:extLst>
          </p:cNvPr>
          <p:cNvSpPr>
            <a:spLocks noGrp="1"/>
          </p:cNvSpPr>
          <p:nvPr>
            <p:ph type="title"/>
          </p:nvPr>
        </p:nvSpPr>
        <p:spPr/>
        <p:txBody>
          <a:bodyPr/>
          <a:lstStyle/>
          <a:p>
            <a:r>
              <a:rPr lang="en-US" dirty="0"/>
              <a:t>Data to Support the Service</a:t>
            </a:r>
          </a:p>
        </p:txBody>
      </p:sp>
      <p:sp>
        <p:nvSpPr>
          <p:cNvPr id="3" name="Content Placeholder 2">
            <a:extLst>
              <a:ext uri="{FF2B5EF4-FFF2-40B4-BE49-F238E27FC236}">
                <a16:creationId xmlns:a16="http://schemas.microsoft.com/office/drawing/2014/main" id="{C7E067C3-2747-44B3-9BCB-E287596DB351}"/>
              </a:ext>
            </a:extLst>
          </p:cNvPr>
          <p:cNvSpPr>
            <a:spLocks noGrp="1"/>
          </p:cNvSpPr>
          <p:nvPr>
            <p:ph idx="1"/>
          </p:nvPr>
        </p:nvSpPr>
        <p:spPr/>
        <p:txBody>
          <a:bodyPr>
            <a:normAutofit fontScale="92500"/>
          </a:bodyPr>
          <a:lstStyle/>
          <a:p>
            <a:r>
              <a:rPr lang="en-US" dirty="0"/>
              <a:t>For coding Laparoscopic hysterectomy, the documentation should state the weight of the uterus before it is sent to pathology. </a:t>
            </a:r>
          </a:p>
          <a:p>
            <a:pPr lvl="1"/>
            <a:r>
              <a:rPr lang="en-US" dirty="0"/>
              <a:t>It is a procedure coded based on the size of the uterus and method used to complete the procedure. </a:t>
            </a:r>
          </a:p>
          <a:p>
            <a:r>
              <a:rPr lang="en-US" dirty="0"/>
              <a:t>Below are the list of CPT code used for different hysterectomy services:</a:t>
            </a:r>
          </a:p>
          <a:p>
            <a:pPr lvl="1"/>
            <a:r>
              <a:rPr lang="en-US" dirty="0"/>
              <a:t>Vaginal: 58260-58294</a:t>
            </a:r>
          </a:p>
          <a:p>
            <a:pPr lvl="1"/>
            <a:r>
              <a:rPr lang="en-US" dirty="0"/>
              <a:t>Laparoscopic-assisted, vaginal (LAVH): 58550-58554</a:t>
            </a:r>
          </a:p>
          <a:p>
            <a:pPr lvl="1"/>
            <a:r>
              <a:rPr lang="en-US" dirty="0"/>
              <a:t>Laparoscopic: 58541-58544, 58570-58573, 58575</a:t>
            </a:r>
          </a:p>
        </p:txBody>
      </p:sp>
    </p:spTree>
    <p:extLst>
      <p:ext uri="{BB962C8B-B14F-4D97-AF65-F5344CB8AC3E}">
        <p14:creationId xmlns:p14="http://schemas.microsoft.com/office/powerpoint/2010/main" val="396122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8743-992F-46B0-98D2-222CCF0BE3EA}"/>
              </a:ext>
            </a:extLst>
          </p:cNvPr>
          <p:cNvSpPr>
            <a:spLocks noGrp="1"/>
          </p:cNvSpPr>
          <p:nvPr>
            <p:ph type="title"/>
          </p:nvPr>
        </p:nvSpPr>
        <p:spPr/>
        <p:txBody>
          <a:bodyPr/>
          <a:lstStyle/>
          <a:p>
            <a:r>
              <a:rPr lang="en-US" dirty="0"/>
              <a:t>Data to Support the Service</a:t>
            </a:r>
          </a:p>
        </p:txBody>
      </p:sp>
      <p:sp>
        <p:nvSpPr>
          <p:cNvPr id="3" name="Content Placeholder 2">
            <a:extLst>
              <a:ext uri="{FF2B5EF4-FFF2-40B4-BE49-F238E27FC236}">
                <a16:creationId xmlns:a16="http://schemas.microsoft.com/office/drawing/2014/main" id="{C7E067C3-2747-44B3-9BCB-E287596DB351}"/>
              </a:ext>
            </a:extLst>
          </p:cNvPr>
          <p:cNvSpPr>
            <a:spLocks noGrp="1"/>
          </p:cNvSpPr>
          <p:nvPr>
            <p:ph idx="1"/>
          </p:nvPr>
        </p:nvSpPr>
        <p:spPr/>
        <p:txBody>
          <a:bodyPr>
            <a:normAutofit lnSpcReduction="10000"/>
          </a:bodyPr>
          <a:lstStyle/>
          <a:p>
            <a:r>
              <a:rPr lang="en-US" dirty="0"/>
              <a:t>While coding the above CPT codes for hysterectomy, the coders should also check the other services done at the same time along with the main procedure . </a:t>
            </a:r>
          </a:p>
          <a:p>
            <a:r>
              <a:rPr lang="en-US" dirty="0"/>
              <a:t>For example, the total hysterectomy CPT code 58575, the procedure covers lot of other services like tumor debulking, omentectomy (removal of the omentum, part of the membrane lining the abdominal cavity), and salpingo-oophorectomy (removal of the fallopian tubes and ovaries).</a:t>
            </a:r>
          </a:p>
          <a:p>
            <a:endParaRPr lang="en-US" dirty="0"/>
          </a:p>
        </p:txBody>
      </p:sp>
    </p:spTree>
    <p:extLst>
      <p:ext uri="{BB962C8B-B14F-4D97-AF65-F5344CB8AC3E}">
        <p14:creationId xmlns:p14="http://schemas.microsoft.com/office/powerpoint/2010/main" val="92005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8743-992F-46B0-98D2-222CCF0BE3EA}"/>
              </a:ext>
            </a:extLst>
          </p:cNvPr>
          <p:cNvSpPr>
            <a:spLocks noGrp="1"/>
          </p:cNvSpPr>
          <p:nvPr>
            <p:ph type="title"/>
          </p:nvPr>
        </p:nvSpPr>
        <p:spPr/>
        <p:txBody>
          <a:bodyPr/>
          <a:lstStyle/>
          <a:p>
            <a:r>
              <a:rPr lang="en-US" dirty="0"/>
              <a:t>Data to Support the Service</a:t>
            </a:r>
          </a:p>
        </p:txBody>
      </p:sp>
      <p:sp>
        <p:nvSpPr>
          <p:cNvPr id="3" name="Content Placeholder 2">
            <a:extLst>
              <a:ext uri="{FF2B5EF4-FFF2-40B4-BE49-F238E27FC236}">
                <a16:creationId xmlns:a16="http://schemas.microsoft.com/office/drawing/2014/main" id="{C7E067C3-2747-44B3-9BCB-E287596DB351}"/>
              </a:ext>
            </a:extLst>
          </p:cNvPr>
          <p:cNvSpPr>
            <a:spLocks noGrp="1"/>
          </p:cNvSpPr>
          <p:nvPr>
            <p:ph idx="1"/>
          </p:nvPr>
        </p:nvSpPr>
        <p:spPr/>
        <p:txBody>
          <a:bodyPr>
            <a:normAutofit/>
          </a:bodyPr>
          <a:lstStyle/>
          <a:p>
            <a:r>
              <a:rPr lang="en-US" dirty="0"/>
              <a:t>The additional procedures performed during the same session such as salpingo-oophorectomy, pelvic floor repairs, or mid-urethral slings, are bundled into the hysterectomy code. </a:t>
            </a:r>
          </a:p>
          <a:p>
            <a:r>
              <a:rPr lang="en-US" dirty="0"/>
              <a:t>Abdominal and vaginal hysterectomy (58152, 58263-58270, 58292-58294) include pelvic floor repairs to supporting structures that  have prolapsed (e.g., weakened and “fallen”). </a:t>
            </a:r>
          </a:p>
        </p:txBody>
      </p:sp>
    </p:spTree>
    <p:extLst>
      <p:ext uri="{BB962C8B-B14F-4D97-AF65-F5344CB8AC3E}">
        <p14:creationId xmlns:p14="http://schemas.microsoft.com/office/powerpoint/2010/main" val="33920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B97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3714D4-A763-4E86-9B5F-18B8CFEFC580}"/>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latin typeface="+mj-lt"/>
              </a:rPr>
              <a:t>Hysterectomy</a:t>
            </a:r>
          </a:p>
        </p:txBody>
      </p:sp>
      <p:pic>
        <p:nvPicPr>
          <p:cNvPr id="1026" name="Picture 2" descr="https://content.findacode.com/images/fac-illustrations/Uterus-and-adnexa.jpg">
            <a:extLst>
              <a:ext uri="{FF2B5EF4-FFF2-40B4-BE49-F238E27FC236}">
                <a16:creationId xmlns:a16="http://schemas.microsoft.com/office/drawing/2014/main" id="{A740FED2-79E9-4CD0-8FE9-D0B62C7176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7" r="1" b="2217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D0D5ABA-B8A4-42BD-9540-F592CC718E83}"/>
              </a:ext>
            </a:extLst>
          </p:cNvPr>
          <p:cNvSpPr>
            <a:spLocks noGrp="1"/>
          </p:cNvSpPr>
          <p:nvPr>
            <p:ph idx="1"/>
          </p:nvPr>
        </p:nvSpPr>
        <p:spPr>
          <a:xfrm>
            <a:off x="8029319" y="917725"/>
            <a:ext cx="3638425" cy="4852362"/>
          </a:xfrm>
        </p:spPr>
        <p:txBody>
          <a:bodyPr vert="horz" lIns="91440" tIns="45720" rIns="91440" bIns="45720" rtlCol="0" anchor="ctr">
            <a:normAutofit/>
          </a:bodyPr>
          <a:lstStyle/>
          <a:p>
            <a:pPr marL="0" indent="0">
              <a:lnSpc>
                <a:spcPct val="90000"/>
              </a:lnSpc>
              <a:spcAft>
                <a:spcPts val="600"/>
              </a:spcAft>
              <a:buNone/>
            </a:pPr>
            <a:r>
              <a:rPr lang="en-US" sz="2000" dirty="0">
                <a:solidFill>
                  <a:srgbClr val="FFFFFF"/>
                </a:solidFill>
              </a:rPr>
              <a:t>58150 - Total abdominal hysterectomy (corpus and cervix), with or without removal of tube(s), with or without removal of ovary(s);</a:t>
            </a:r>
          </a:p>
        </p:txBody>
      </p:sp>
    </p:spTree>
    <p:extLst>
      <p:ext uri="{BB962C8B-B14F-4D97-AF65-F5344CB8AC3E}">
        <p14:creationId xmlns:p14="http://schemas.microsoft.com/office/powerpoint/2010/main" val="234845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3714D4-A763-4E86-9B5F-18B8CFEFC580}"/>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Hysterectomy</a:t>
            </a:r>
          </a:p>
        </p:txBody>
      </p:sp>
      <p:sp>
        <p:nvSpPr>
          <p:cNvPr id="3" name="Content Placeholder 2">
            <a:extLst>
              <a:ext uri="{FF2B5EF4-FFF2-40B4-BE49-F238E27FC236}">
                <a16:creationId xmlns:a16="http://schemas.microsoft.com/office/drawing/2014/main" id="{6D0D5ABA-B8A4-42BD-9540-F592CC718E83}"/>
              </a:ext>
            </a:extLst>
          </p:cNvPr>
          <p:cNvSpPr>
            <a:spLocks noGrp="1"/>
          </p:cNvSpPr>
          <p:nvPr>
            <p:ph idx="1"/>
          </p:nvPr>
        </p:nvSpPr>
        <p:spPr>
          <a:xfrm>
            <a:off x="6090574" y="801866"/>
            <a:ext cx="5754096" cy="5230634"/>
          </a:xfrm>
        </p:spPr>
        <p:txBody>
          <a:bodyPr vert="horz" lIns="91440" tIns="45720" rIns="91440" bIns="45720" rtlCol="0" anchor="ctr">
            <a:normAutofit/>
          </a:bodyPr>
          <a:lstStyle/>
          <a:p>
            <a:pPr marL="0" indent="0">
              <a:lnSpc>
                <a:spcPct val="90000"/>
              </a:lnSpc>
              <a:spcAft>
                <a:spcPts val="600"/>
              </a:spcAft>
              <a:buNone/>
            </a:pPr>
            <a:r>
              <a:rPr lang="en-US" sz="2400" dirty="0">
                <a:solidFill>
                  <a:srgbClr val="000000"/>
                </a:solidFill>
              </a:rPr>
              <a:t>58152 - Total abdominal hysterectomy (corpus and cervix), with or without removal of tube(s), with or without removal of ovary(s); with colpo-urethrocystopexy (e.g., Marshall-Marchetti-Krantz, Burch)</a:t>
            </a:r>
          </a:p>
        </p:txBody>
      </p:sp>
    </p:spTree>
    <p:extLst>
      <p:ext uri="{BB962C8B-B14F-4D97-AF65-F5344CB8AC3E}">
        <p14:creationId xmlns:p14="http://schemas.microsoft.com/office/powerpoint/2010/main" val="249858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A361E9-7845-4560-A2D7-B32F83BB13CA}"/>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Hysterectomy</a:t>
            </a:r>
          </a:p>
        </p:txBody>
      </p:sp>
      <p:sp>
        <p:nvSpPr>
          <p:cNvPr id="3" name="Content Placeholder 2">
            <a:extLst>
              <a:ext uri="{FF2B5EF4-FFF2-40B4-BE49-F238E27FC236}">
                <a16:creationId xmlns:a16="http://schemas.microsoft.com/office/drawing/2014/main" id="{9E57F15B-6D08-484A-BB4F-A4D3AE198F7F}"/>
              </a:ext>
            </a:extLst>
          </p:cNvPr>
          <p:cNvSpPr>
            <a:spLocks noGrp="1"/>
          </p:cNvSpPr>
          <p:nvPr>
            <p:ph idx="1"/>
          </p:nvPr>
        </p:nvSpPr>
        <p:spPr>
          <a:xfrm>
            <a:off x="6090574" y="801866"/>
            <a:ext cx="5306084" cy="5230634"/>
          </a:xfrm>
        </p:spPr>
        <p:txBody>
          <a:bodyPr vert="horz" lIns="91440" tIns="45720" rIns="91440" bIns="45720" rtlCol="0" anchor="ctr">
            <a:normAutofit/>
          </a:bodyPr>
          <a:lstStyle/>
          <a:p>
            <a:pPr marL="0" indent="0">
              <a:lnSpc>
                <a:spcPct val="90000"/>
              </a:lnSpc>
              <a:spcAft>
                <a:spcPts val="600"/>
              </a:spcAft>
              <a:buNone/>
            </a:pPr>
            <a:r>
              <a:rPr lang="en-US" sz="2400" dirty="0">
                <a:solidFill>
                  <a:srgbClr val="000000"/>
                </a:solidFill>
              </a:rPr>
              <a:t>58180 - Supracervical abdominal hysterectomy (subtotal hysterectomy), with or without removal of tube(s), with or without removal of ovary(s)</a:t>
            </a:r>
          </a:p>
        </p:txBody>
      </p:sp>
    </p:spTree>
    <p:extLst>
      <p:ext uri="{BB962C8B-B14F-4D97-AF65-F5344CB8AC3E}">
        <p14:creationId xmlns:p14="http://schemas.microsoft.com/office/powerpoint/2010/main" val="3430999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A361E9-7845-4560-A2D7-B32F83BB13CA}"/>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Hysterectomy</a:t>
            </a:r>
          </a:p>
        </p:txBody>
      </p:sp>
      <p:sp>
        <p:nvSpPr>
          <p:cNvPr id="3" name="Content Placeholder 2">
            <a:extLst>
              <a:ext uri="{FF2B5EF4-FFF2-40B4-BE49-F238E27FC236}">
                <a16:creationId xmlns:a16="http://schemas.microsoft.com/office/drawing/2014/main" id="{9E57F15B-6D08-484A-BB4F-A4D3AE198F7F}"/>
              </a:ext>
            </a:extLst>
          </p:cNvPr>
          <p:cNvSpPr>
            <a:spLocks noGrp="1"/>
          </p:cNvSpPr>
          <p:nvPr>
            <p:ph idx="1"/>
          </p:nvPr>
        </p:nvSpPr>
        <p:spPr>
          <a:xfrm>
            <a:off x="6090574" y="801866"/>
            <a:ext cx="5306084" cy="5230634"/>
          </a:xfrm>
        </p:spPr>
        <p:txBody>
          <a:bodyPr vert="horz" lIns="91440" tIns="45720" rIns="91440" bIns="45720" rtlCol="0" anchor="ctr">
            <a:normAutofit/>
          </a:bodyPr>
          <a:lstStyle/>
          <a:p>
            <a:pPr marL="0" indent="0">
              <a:lnSpc>
                <a:spcPct val="90000"/>
              </a:lnSpc>
              <a:spcAft>
                <a:spcPts val="600"/>
              </a:spcAft>
              <a:buNone/>
            </a:pPr>
            <a:r>
              <a:rPr lang="en-US" sz="2400" dirty="0">
                <a:solidFill>
                  <a:srgbClr val="000000"/>
                </a:solidFill>
              </a:rPr>
              <a:t>58200 - Total abdominal hysterectomy, including partial vaginectomy, with para-aortic and pelvic lymph node sampling, with or without removal of tube(s), with or without removal of ovary(s)</a:t>
            </a:r>
          </a:p>
        </p:txBody>
      </p:sp>
    </p:spTree>
    <p:extLst>
      <p:ext uri="{BB962C8B-B14F-4D97-AF65-F5344CB8AC3E}">
        <p14:creationId xmlns:p14="http://schemas.microsoft.com/office/powerpoint/2010/main" val="3455399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A361E9-7845-4560-A2D7-B32F83BB13CA}"/>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Hysterectomy</a:t>
            </a:r>
          </a:p>
        </p:txBody>
      </p:sp>
      <p:sp>
        <p:nvSpPr>
          <p:cNvPr id="3" name="Content Placeholder 2">
            <a:extLst>
              <a:ext uri="{FF2B5EF4-FFF2-40B4-BE49-F238E27FC236}">
                <a16:creationId xmlns:a16="http://schemas.microsoft.com/office/drawing/2014/main" id="{9E57F15B-6D08-484A-BB4F-A4D3AE198F7F}"/>
              </a:ext>
            </a:extLst>
          </p:cNvPr>
          <p:cNvSpPr>
            <a:spLocks noGrp="1"/>
          </p:cNvSpPr>
          <p:nvPr>
            <p:ph idx="1"/>
          </p:nvPr>
        </p:nvSpPr>
        <p:spPr>
          <a:xfrm>
            <a:off x="6090573" y="801866"/>
            <a:ext cx="5743463" cy="5230634"/>
          </a:xfrm>
        </p:spPr>
        <p:txBody>
          <a:bodyPr vert="horz" lIns="91440" tIns="45720" rIns="91440" bIns="45720" rtlCol="0" anchor="ctr">
            <a:normAutofit/>
          </a:bodyPr>
          <a:lstStyle/>
          <a:p>
            <a:pPr marL="0" indent="0">
              <a:lnSpc>
                <a:spcPct val="90000"/>
              </a:lnSpc>
              <a:spcAft>
                <a:spcPts val="600"/>
              </a:spcAft>
              <a:buNone/>
            </a:pPr>
            <a:r>
              <a:rPr lang="en-US" sz="2400" dirty="0">
                <a:solidFill>
                  <a:srgbClr val="000000"/>
                </a:solidFill>
              </a:rPr>
              <a:t>58210 - Radical abdominal hysterectomy, with bilateral total pelvic lymphadenectomy and para-aortic lymph node sampling (biopsy), with or without removal of tube(s), with or without removal of ovary(s)</a:t>
            </a:r>
          </a:p>
        </p:txBody>
      </p:sp>
    </p:spTree>
    <p:extLst>
      <p:ext uri="{BB962C8B-B14F-4D97-AF65-F5344CB8AC3E}">
        <p14:creationId xmlns:p14="http://schemas.microsoft.com/office/powerpoint/2010/main" val="220274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A361E9-7845-4560-A2D7-B32F83BB13CA}"/>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Hysterectomy</a:t>
            </a:r>
          </a:p>
        </p:txBody>
      </p:sp>
      <p:sp>
        <p:nvSpPr>
          <p:cNvPr id="3" name="Content Placeholder 2">
            <a:extLst>
              <a:ext uri="{FF2B5EF4-FFF2-40B4-BE49-F238E27FC236}">
                <a16:creationId xmlns:a16="http://schemas.microsoft.com/office/drawing/2014/main" id="{9E57F15B-6D08-484A-BB4F-A4D3AE198F7F}"/>
              </a:ext>
            </a:extLst>
          </p:cNvPr>
          <p:cNvSpPr>
            <a:spLocks noGrp="1"/>
          </p:cNvSpPr>
          <p:nvPr>
            <p:ph idx="1"/>
          </p:nvPr>
        </p:nvSpPr>
        <p:spPr>
          <a:xfrm>
            <a:off x="6090572" y="813683"/>
            <a:ext cx="5722199" cy="5230634"/>
          </a:xfrm>
        </p:spPr>
        <p:txBody>
          <a:bodyPr vert="horz" lIns="91440" tIns="45720" rIns="91440" bIns="45720" rtlCol="0" anchor="ctr">
            <a:normAutofit fontScale="92500"/>
          </a:bodyPr>
          <a:lstStyle/>
          <a:p>
            <a:pPr marL="0" indent="0">
              <a:lnSpc>
                <a:spcPct val="110000"/>
              </a:lnSpc>
              <a:buNone/>
            </a:pPr>
            <a:r>
              <a:rPr lang="en-US" sz="2000" dirty="0">
                <a:solidFill>
                  <a:srgbClr val="000000"/>
                </a:solidFill>
              </a:rPr>
              <a:t>58240 - Pelvic exenteration for gynecologic malignancy, with total abdominal hysterectomy or cervicectomy, with or without removal of tube(s), with or without removal of ovary(s), with removal of bladder and ureteral transplantations, and/or abdominoperineal resection of rectum and colon and colostomy, or any combination thereof</a:t>
            </a:r>
          </a:p>
          <a:p>
            <a:pPr lvl="1">
              <a:lnSpc>
                <a:spcPct val="110000"/>
              </a:lnSpc>
            </a:pPr>
            <a:r>
              <a:rPr lang="en-US" sz="2000" b="1" dirty="0">
                <a:solidFill>
                  <a:srgbClr val="000000"/>
                </a:solidFill>
              </a:rPr>
              <a:t>Exenteration</a:t>
            </a:r>
            <a:r>
              <a:rPr lang="en-US" sz="2000" dirty="0">
                <a:solidFill>
                  <a:srgbClr val="000000"/>
                </a:solidFill>
              </a:rPr>
              <a:t> - is a salvage procedure performed for centrally recurrent gynecologic cancers. To a greater or lesser degree, the procedure involves en bloc resection of all pelvic structures, including the uterus, cervix, vagina, bladder, and rectum.</a:t>
            </a:r>
          </a:p>
        </p:txBody>
      </p:sp>
    </p:spTree>
    <p:extLst>
      <p:ext uri="{BB962C8B-B14F-4D97-AF65-F5344CB8AC3E}">
        <p14:creationId xmlns:p14="http://schemas.microsoft.com/office/powerpoint/2010/main" val="95418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A361E9-7845-4560-A2D7-B32F83BB13CA}"/>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Hysterectomy</a:t>
            </a:r>
          </a:p>
        </p:txBody>
      </p:sp>
      <p:sp>
        <p:nvSpPr>
          <p:cNvPr id="3" name="Content Placeholder 2">
            <a:extLst>
              <a:ext uri="{FF2B5EF4-FFF2-40B4-BE49-F238E27FC236}">
                <a16:creationId xmlns:a16="http://schemas.microsoft.com/office/drawing/2014/main" id="{9E57F15B-6D08-484A-BB4F-A4D3AE198F7F}"/>
              </a:ext>
            </a:extLst>
          </p:cNvPr>
          <p:cNvSpPr>
            <a:spLocks noGrp="1"/>
          </p:cNvSpPr>
          <p:nvPr>
            <p:ph idx="1"/>
          </p:nvPr>
        </p:nvSpPr>
        <p:spPr>
          <a:xfrm>
            <a:off x="6090574" y="801865"/>
            <a:ext cx="5679668" cy="5460711"/>
          </a:xfrm>
        </p:spPr>
        <p:txBody>
          <a:bodyPr vert="horz" lIns="91440" tIns="45720" rIns="91440" bIns="45720" rtlCol="0" anchor="ctr">
            <a:normAutofit/>
          </a:bodyPr>
          <a:lstStyle/>
          <a:p>
            <a:pPr>
              <a:lnSpc>
                <a:spcPct val="90000"/>
              </a:lnSpc>
              <a:spcAft>
                <a:spcPts val="600"/>
              </a:spcAft>
            </a:pPr>
            <a:r>
              <a:rPr lang="en-US" sz="2400" dirty="0">
                <a:solidFill>
                  <a:srgbClr val="000000"/>
                </a:solidFill>
              </a:rPr>
              <a:t>58260 - Vaginal hysterectomy, for uterus 250 g or less;</a:t>
            </a:r>
          </a:p>
          <a:p>
            <a:pPr>
              <a:lnSpc>
                <a:spcPct val="90000"/>
              </a:lnSpc>
              <a:spcAft>
                <a:spcPts val="600"/>
              </a:spcAft>
            </a:pPr>
            <a:r>
              <a:rPr lang="en-US" sz="2400" dirty="0">
                <a:solidFill>
                  <a:srgbClr val="000000"/>
                </a:solidFill>
              </a:rPr>
              <a:t>58262 - Vaginal hysterectomy, for uterus 250 g or less; with removal of tube(s), and/or ovary(s)</a:t>
            </a:r>
          </a:p>
          <a:p>
            <a:pPr>
              <a:lnSpc>
                <a:spcPct val="90000"/>
              </a:lnSpc>
              <a:spcAft>
                <a:spcPts val="600"/>
              </a:spcAft>
            </a:pPr>
            <a:r>
              <a:rPr lang="en-US" sz="2400" dirty="0">
                <a:solidFill>
                  <a:srgbClr val="000000"/>
                </a:solidFill>
              </a:rPr>
              <a:t>58263 -</a:t>
            </a:r>
            <a:r>
              <a:rPr lang="en-US" sz="2400" b="1" dirty="0">
                <a:solidFill>
                  <a:srgbClr val="000000"/>
                </a:solidFill>
              </a:rPr>
              <a:t> </a:t>
            </a:r>
            <a:r>
              <a:rPr lang="en-US" sz="2400" dirty="0">
                <a:solidFill>
                  <a:srgbClr val="000000"/>
                </a:solidFill>
              </a:rPr>
              <a:t>Vaginal hysterectomy, for uterus 250 g or less; with removal of tube(s), and/or ovary(s), with repair of enterocele</a:t>
            </a:r>
          </a:p>
          <a:p>
            <a:pPr>
              <a:lnSpc>
                <a:spcPct val="90000"/>
              </a:lnSpc>
              <a:spcAft>
                <a:spcPts val="600"/>
              </a:spcAft>
            </a:pPr>
            <a:r>
              <a:rPr lang="en-US" sz="2400" dirty="0">
                <a:solidFill>
                  <a:srgbClr val="000000"/>
                </a:solidFill>
              </a:rPr>
              <a:t>58267</a:t>
            </a:r>
            <a:r>
              <a:rPr lang="en-US" sz="2400" b="1" dirty="0">
                <a:solidFill>
                  <a:srgbClr val="000000"/>
                </a:solidFill>
              </a:rPr>
              <a:t> </a:t>
            </a:r>
            <a:r>
              <a:rPr lang="en-US" sz="2400" dirty="0">
                <a:solidFill>
                  <a:srgbClr val="000000"/>
                </a:solidFill>
              </a:rPr>
              <a:t>-</a:t>
            </a:r>
            <a:r>
              <a:rPr lang="en-US" sz="2400" b="1" dirty="0">
                <a:solidFill>
                  <a:srgbClr val="000000"/>
                </a:solidFill>
              </a:rPr>
              <a:t> </a:t>
            </a:r>
            <a:r>
              <a:rPr lang="en-US" sz="2400" dirty="0">
                <a:solidFill>
                  <a:srgbClr val="000000"/>
                </a:solidFill>
              </a:rPr>
              <a:t>Vaginal hysterectomy, for uterus 250 g or less; with colpo-urethrocystopexy (Marshall-Marchetti-Krantz type, Pereyra type) with or without endoscopic control</a:t>
            </a:r>
          </a:p>
        </p:txBody>
      </p:sp>
    </p:spTree>
    <p:extLst>
      <p:ext uri="{BB962C8B-B14F-4D97-AF65-F5344CB8AC3E}">
        <p14:creationId xmlns:p14="http://schemas.microsoft.com/office/powerpoint/2010/main" val="84025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5E2B01-240A-48CC-B298-4D38933B1C8E}"/>
              </a:ext>
            </a:extLst>
          </p:cNvPr>
          <p:cNvSpPr>
            <a:spLocks noGrp="1"/>
          </p:cNvSpPr>
          <p:nvPr>
            <p:ph type="title"/>
          </p:nvPr>
        </p:nvSpPr>
        <p:spPr>
          <a:xfrm>
            <a:off x="742950" y="742951"/>
            <a:ext cx="3476625" cy="4962524"/>
          </a:xfrm>
        </p:spPr>
        <p:txBody>
          <a:bodyPr>
            <a:normAutofit/>
          </a:bodyPr>
          <a:lstStyle/>
          <a:p>
            <a:pPr algn="ctr"/>
            <a:r>
              <a:rPr lang="en-US" sz="4800" dirty="0">
                <a:solidFill>
                  <a:srgbClr val="FFFFFF"/>
                </a:solidFill>
              </a:rPr>
              <a:t>Anatomy</a:t>
            </a:r>
          </a:p>
        </p:txBody>
      </p:sp>
      <p:pic>
        <p:nvPicPr>
          <p:cNvPr id="3" name="Picture 2" descr="https://content.findacode.com/images/fac-illustrations/Uterus-and-adnexa.jpg">
            <a:extLst>
              <a:ext uri="{FF2B5EF4-FFF2-40B4-BE49-F238E27FC236}">
                <a16:creationId xmlns:a16="http://schemas.microsoft.com/office/drawing/2014/main" id="{F6DFC555-B485-4F6B-A90C-EDB84C5A7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609" y="1254277"/>
            <a:ext cx="6953507" cy="523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4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A361E9-7845-4560-A2D7-B32F83BB13CA}"/>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Hysterectomy</a:t>
            </a:r>
          </a:p>
        </p:txBody>
      </p:sp>
      <p:sp>
        <p:nvSpPr>
          <p:cNvPr id="3" name="Content Placeholder 2">
            <a:extLst>
              <a:ext uri="{FF2B5EF4-FFF2-40B4-BE49-F238E27FC236}">
                <a16:creationId xmlns:a16="http://schemas.microsoft.com/office/drawing/2014/main" id="{9E57F15B-6D08-484A-BB4F-A4D3AE198F7F}"/>
              </a:ext>
            </a:extLst>
          </p:cNvPr>
          <p:cNvSpPr>
            <a:spLocks noGrp="1"/>
          </p:cNvSpPr>
          <p:nvPr>
            <p:ph idx="1"/>
          </p:nvPr>
        </p:nvSpPr>
        <p:spPr>
          <a:xfrm>
            <a:off x="6090574" y="801866"/>
            <a:ext cx="5764728" cy="5230634"/>
          </a:xfrm>
        </p:spPr>
        <p:txBody>
          <a:bodyPr vert="horz" lIns="91440" tIns="45720" rIns="91440" bIns="45720" rtlCol="0" anchor="ctr">
            <a:normAutofit fontScale="92500" lnSpcReduction="10000"/>
          </a:bodyPr>
          <a:lstStyle/>
          <a:p>
            <a:pPr>
              <a:lnSpc>
                <a:spcPct val="90000"/>
              </a:lnSpc>
              <a:spcAft>
                <a:spcPts val="600"/>
              </a:spcAft>
            </a:pPr>
            <a:r>
              <a:rPr lang="en-US" sz="2400" dirty="0">
                <a:solidFill>
                  <a:srgbClr val="000000"/>
                </a:solidFill>
              </a:rPr>
              <a:t>58270 - Vaginal hysterectomy, for uterus 250 g or less; with repair of enterocele</a:t>
            </a:r>
          </a:p>
          <a:p>
            <a:pPr>
              <a:lnSpc>
                <a:spcPct val="90000"/>
              </a:lnSpc>
              <a:spcAft>
                <a:spcPts val="600"/>
              </a:spcAft>
            </a:pPr>
            <a:r>
              <a:rPr lang="en-US" sz="2400" dirty="0">
                <a:solidFill>
                  <a:srgbClr val="000000"/>
                </a:solidFill>
              </a:rPr>
              <a:t>58275 - Vaginal hysterectomy, with total or partial vaginectomy;</a:t>
            </a:r>
          </a:p>
          <a:p>
            <a:pPr>
              <a:lnSpc>
                <a:spcPct val="90000"/>
              </a:lnSpc>
              <a:spcAft>
                <a:spcPts val="600"/>
              </a:spcAft>
            </a:pPr>
            <a:r>
              <a:rPr lang="en-US" sz="2400" dirty="0">
                <a:solidFill>
                  <a:srgbClr val="000000"/>
                </a:solidFill>
              </a:rPr>
              <a:t>58280 - Vaginal hysterectomy, with total or partial vaginectomy; with repair of enterocele</a:t>
            </a:r>
          </a:p>
          <a:p>
            <a:pPr>
              <a:lnSpc>
                <a:spcPct val="90000"/>
              </a:lnSpc>
              <a:spcAft>
                <a:spcPts val="600"/>
              </a:spcAft>
            </a:pPr>
            <a:r>
              <a:rPr lang="en-US" sz="2400" dirty="0">
                <a:solidFill>
                  <a:srgbClr val="000000"/>
                </a:solidFill>
              </a:rPr>
              <a:t>58285 - Vaginal hysterectomy, radical (</a:t>
            </a:r>
            <a:r>
              <a:rPr lang="en-US" sz="2400" dirty="0" err="1">
                <a:solidFill>
                  <a:srgbClr val="000000"/>
                </a:solidFill>
              </a:rPr>
              <a:t>Schauta</a:t>
            </a:r>
            <a:r>
              <a:rPr lang="en-US" sz="2400" dirty="0">
                <a:solidFill>
                  <a:srgbClr val="000000"/>
                </a:solidFill>
              </a:rPr>
              <a:t>-type operation)</a:t>
            </a:r>
          </a:p>
          <a:p>
            <a:pPr>
              <a:lnSpc>
                <a:spcPct val="90000"/>
              </a:lnSpc>
              <a:spcAft>
                <a:spcPts val="600"/>
              </a:spcAft>
            </a:pPr>
            <a:r>
              <a:rPr lang="en-US" sz="2400" dirty="0">
                <a:solidFill>
                  <a:srgbClr val="000000"/>
                </a:solidFill>
              </a:rPr>
              <a:t>58290 - Vaginal hysterectomy, for uterus greater than 250 g;</a:t>
            </a:r>
          </a:p>
          <a:p>
            <a:pPr>
              <a:lnSpc>
                <a:spcPct val="90000"/>
              </a:lnSpc>
              <a:spcAft>
                <a:spcPts val="600"/>
              </a:spcAft>
            </a:pPr>
            <a:r>
              <a:rPr lang="en-US" sz="2400" dirty="0">
                <a:solidFill>
                  <a:srgbClr val="000000"/>
                </a:solidFill>
              </a:rPr>
              <a:t>58291 - Vaginal hysterectomy, for uterus greater than 250 g; with removal of tube(s) and/or ovary(s)</a:t>
            </a:r>
            <a:br>
              <a:rPr lang="en-US" sz="2400" dirty="0">
                <a:solidFill>
                  <a:srgbClr val="000000"/>
                </a:solidFill>
              </a:rPr>
            </a:br>
            <a:br>
              <a:rPr lang="en-US" sz="2000" dirty="0">
                <a:solidFill>
                  <a:srgbClr val="000000"/>
                </a:solidFill>
                <a:latin typeface="+mn-lt"/>
              </a:rPr>
            </a:br>
            <a:endParaRPr lang="en-US" sz="2000" dirty="0">
              <a:solidFill>
                <a:srgbClr val="000000"/>
              </a:solidFill>
              <a:latin typeface="+mn-lt"/>
            </a:endParaRPr>
          </a:p>
        </p:txBody>
      </p:sp>
    </p:spTree>
    <p:extLst>
      <p:ext uri="{BB962C8B-B14F-4D97-AF65-F5344CB8AC3E}">
        <p14:creationId xmlns:p14="http://schemas.microsoft.com/office/powerpoint/2010/main" val="2635656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A361E9-7845-4560-A2D7-B32F83BB13CA}"/>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Hysterectomy</a:t>
            </a:r>
          </a:p>
        </p:txBody>
      </p:sp>
      <p:sp>
        <p:nvSpPr>
          <p:cNvPr id="3" name="Content Placeholder 2">
            <a:extLst>
              <a:ext uri="{FF2B5EF4-FFF2-40B4-BE49-F238E27FC236}">
                <a16:creationId xmlns:a16="http://schemas.microsoft.com/office/drawing/2014/main" id="{9E57F15B-6D08-484A-BB4F-A4D3AE198F7F}"/>
              </a:ext>
            </a:extLst>
          </p:cNvPr>
          <p:cNvSpPr>
            <a:spLocks noGrp="1"/>
          </p:cNvSpPr>
          <p:nvPr>
            <p:ph idx="1"/>
          </p:nvPr>
        </p:nvSpPr>
        <p:spPr>
          <a:xfrm>
            <a:off x="6090574" y="801866"/>
            <a:ext cx="5306084" cy="5230634"/>
          </a:xfrm>
        </p:spPr>
        <p:txBody>
          <a:bodyPr vert="horz" lIns="91440" tIns="45720" rIns="91440" bIns="45720" rtlCol="0" anchor="ctr">
            <a:normAutofit/>
          </a:bodyPr>
          <a:lstStyle/>
          <a:p>
            <a:pPr>
              <a:lnSpc>
                <a:spcPct val="90000"/>
              </a:lnSpc>
              <a:spcAft>
                <a:spcPts val="600"/>
              </a:spcAft>
            </a:pPr>
            <a:r>
              <a:rPr lang="en-US" sz="2400" dirty="0">
                <a:solidFill>
                  <a:srgbClr val="000000"/>
                </a:solidFill>
              </a:rPr>
              <a:t>58292 - Vaginal hysterectomy, for uterus greater than 250 g; with removal of tube(s) and/or ovary(s), with repair of enterocele</a:t>
            </a:r>
          </a:p>
          <a:p>
            <a:pPr>
              <a:lnSpc>
                <a:spcPct val="90000"/>
              </a:lnSpc>
              <a:spcAft>
                <a:spcPts val="600"/>
              </a:spcAft>
            </a:pPr>
            <a:r>
              <a:rPr lang="en-US" sz="2400" dirty="0">
                <a:solidFill>
                  <a:srgbClr val="000000"/>
                </a:solidFill>
              </a:rPr>
              <a:t>58293 - Vaginal hysterectomy, for uterus greater than 250 g; with colpo-urethrocystopexy (Marshall-Marchetti-Krantz type, Pereyra type) with or without endoscopic control</a:t>
            </a:r>
          </a:p>
          <a:p>
            <a:pPr>
              <a:lnSpc>
                <a:spcPct val="90000"/>
              </a:lnSpc>
              <a:spcAft>
                <a:spcPts val="600"/>
              </a:spcAft>
            </a:pPr>
            <a:r>
              <a:rPr lang="en-US" sz="2400" dirty="0">
                <a:solidFill>
                  <a:srgbClr val="000000"/>
                </a:solidFill>
              </a:rPr>
              <a:t>58294 - Vaginal hysterectomy, for uterus greater than 250 g; with repair of enterocele</a:t>
            </a:r>
          </a:p>
        </p:txBody>
      </p:sp>
    </p:spTree>
    <p:extLst>
      <p:ext uri="{BB962C8B-B14F-4D97-AF65-F5344CB8AC3E}">
        <p14:creationId xmlns:p14="http://schemas.microsoft.com/office/powerpoint/2010/main" val="937346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A361E9-7845-4560-A2D7-B32F83BB13CA}"/>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Laparoscopic Hysterectomy</a:t>
            </a:r>
          </a:p>
        </p:txBody>
      </p:sp>
      <p:sp>
        <p:nvSpPr>
          <p:cNvPr id="3" name="Content Placeholder 2">
            <a:extLst>
              <a:ext uri="{FF2B5EF4-FFF2-40B4-BE49-F238E27FC236}">
                <a16:creationId xmlns:a16="http://schemas.microsoft.com/office/drawing/2014/main" id="{9E57F15B-6D08-484A-BB4F-A4D3AE198F7F}"/>
              </a:ext>
            </a:extLst>
          </p:cNvPr>
          <p:cNvSpPr>
            <a:spLocks noGrp="1"/>
          </p:cNvSpPr>
          <p:nvPr>
            <p:ph idx="1"/>
          </p:nvPr>
        </p:nvSpPr>
        <p:spPr>
          <a:xfrm>
            <a:off x="6090574" y="801866"/>
            <a:ext cx="5711566" cy="5230634"/>
          </a:xfrm>
        </p:spPr>
        <p:txBody>
          <a:bodyPr vert="horz" lIns="91440" tIns="45720" rIns="91440" bIns="45720" rtlCol="0" anchor="ctr">
            <a:normAutofit fontScale="92500" lnSpcReduction="10000"/>
          </a:bodyPr>
          <a:lstStyle/>
          <a:p>
            <a:pPr>
              <a:lnSpc>
                <a:spcPct val="90000"/>
              </a:lnSpc>
              <a:spcAft>
                <a:spcPts val="600"/>
              </a:spcAft>
            </a:pPr>
            <a:r>
              <a:rPr lang="en-US" sz="2400" dirty="0">
                <a:solidFill>
                  <a:srgbClr val="000000"/>
                </a:solidFill>
              </a:rPr>
              <a:t>58541 - Laparoscopy, surgical, supracervical hysterectomy, for uterus 250 g or less;</a:t>
            </a:r>
          </a:p>
          <a:p>
            <a:pPr>
              <a:lnSpc>
                <a:spcPct val="90000"/>
              </a:lnSpc>
              <a:spcAft>
                <a:spcPts val="600"/>
              </a:spcAft>
            </a:pPr>
            <a:r>
              <a:rPr lang="en-US" sz="2400" dirty="0">
                <a:solidFill>
                  <a:srgbClr val="000000"/>
                </a:solidFill>
              </a:rPr>
              <a:t>58542 - Laparoscopy, surgical, supracervical hysterectomy, for uterus 250 g or less; with removal of tube(s) and/or ovary(s)</a:t>
            </a:r>
          </a:p>
          <a:p>
            <a:pPr>
              <a:lnSpc>
                <a:spcPct val="90000"/>
              </a:lnSpc>
              <a:spcAft>
                <a:spcPts val="600"/>
              </a:spcAft>
            </a:pPr>
            <a:r>
              <a:rPr lang="en-US" sz="2400" dirty="0">
                <a:solidFill>
                  <a:srgbClr val="000000"/>
                </a:solidFill>
              </a:rPr>
              <a:t>58544 - Laparoscopy, surgical, supracervical hysterectomy, for uterus greater than 250 g; with removal of tube(s) and/or ovary(s)</a:t>
            </a:r>
          </a:p>
          <a:p>
            <a:pPr>
              <a:lnSpc>
                <a:spcPct val="90000"/>
              </a:lnSpc>
              <a:spcAft>
                <a:spcPts val="600"/>
              </a:spcAft>
            </a:pPr>
            <a:r>
              <a:rPr lang="en-US" sz="2400" dirty="0">
                <a:solidFill>
                  <a:srgbClr val="000000"/>
                </a:solidFill>
              </a:rPr>
              <a:t>58548 - Laparoscopy, surgical, with radical hysterectomy, with bilateral total pelvic lymphadenectomy and para-aortic lymph node sampling (biopsy), with removal of tube(s) and ovary(s), if performed</a:t>
            </a:r>
          </a:p>
        </p:txBody>
      </p:sp>
    </p:spTree>
    <p:extLst>
      <p:ext uri="{BB962C8B-B14F-4D97-AF65-F5344CB8AC3E}">
        <p14:creationId xmlns:p14="http://schemas.microsoft.com/office/powerpoint/2010/main" val="4278224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A361E9-7845-4560-A2D7-B32F83BB13CA}"/>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Laparoscopic Hysterectomy</a:t>
            </a:r>
          </a:p>
        </p:txBody>
      </p:sp>
      <p:sp>
        <p:nvSpPr>
          <p:cNvPr id="3" name="Content Placeholder 2">
            <a:extLst>
              <a:ext uri="{FF2B5EF4-FFF2-40B4-BE49-F238E27FC236}">
                <a16:creationId xmlns:a16="http://schemas.microsoft.com/office/drawing/2014/main" id="{9E57F15B-6D08-484A-BB4F-A4D3AE198F7F}"/>
              </a:ext>
            </a:extLst>
          </p:cNvPr>
          <p:cNvSpPr>
            <a:spLocks noGrp="1"/>
          </p:cNvSpPr>
          <p:nvPr>
            <p:ph idx="1"/>
          </p:nvPr>
        </p:nvSpPr>
        <p:spPr>
          <a:xfrm>
            <a:off x="6090574" y="801866"/>
            <a:ext cx="5637138" cy="5230634"/>
          </a:xfrm>
        </p:spPr>
        <p:txBody>
          <a:bodyPr vert="horz" lIns="91440" tIns="45720" rIns="91440" bIns="45720" rtlCol="0" anchor="ctr">
            <a:normAutofit/>
          </a:bodyPr>
          <a:lstStyle/>
          <a:p>
            <a:pPr>
              <a:lnSpc>
                <a:spcPct val="90000"/>
              </a:lnSpc>
              <a:spcAft>
                <a:spcPts val="600"/>
              </a:spcAft>
            </a:pPr>
            <a:r>
              <a:rPr lang="en-US" sz="2400" dirty="0">
                <a:solidFill>
                  <a:srgbClr val="000000"/>
                </a:solidFill>
              </a:rPr>
              <a:t>58550 - Laparoscopy, surgical, with vaginal hysterectomy, for uterus 250 g or less;</a:t>
            </a:r>
          </a:p>
          <a:p>
            <a:pPr>
              <a:lnSpc>
                <a:spcPct val="90000"/>
              </a:lnSpc>
              <a:spcAft>
                <a:spcPts val="600"/>
              </a:spcAft>
            </a:pPr>
            <a:r>
              <a:rPr lang="en-US" sz="2400" dirty="0">
                <a:solidFill>
                  <a:srgbClr val="000000"/>
                </a:solidFill>
              </a:rPr>
              <a:t>58552 - Laparoscopy, surgical, with vaginal hysterectomy, for uterus 250 g or less; with removal of tube(s) and/or ovary(s)</a:t>
            </a:r>
          </a:p>
          <a:p>
            <a:pPr>
              <a:lnSpc>
                <a:spcPct val="90000"/>
              </a:lnSpc>
              <a:spcAft>
                <a:spcPts val="600"/>
              </a:spcAft>
            </a:pPr>
            <a:r>
              <a:rPr lang="en-US" sz="2400" dirty="0">
                <a:solidFill>
                  <a:srgbClr val="000000"/>
                </a:solidFill>
              </a:rPr>
              <a:t>58553 - Laparoscopy, surgical, with vaginal hysterectomy, for uterus greater than 250 g</a:t>
            </a:r>
          </a:p>
          <a:p>
            <a:pPr>
              <a:lnSpc>
                <a:spcPct val="90000"/>
              </a:lnSpc>
              <a:spcAft>
                <a:spcPts val="600"/>
              </a:spcAft>
            </a:pPr>
            <a:r>
              <a:rPr lang="en-US" sz="2400" dirty="0">
                <a:solidFill>
                  <a:srgbClr val="000000"/>
                </a:solidFill>
              </a:rPr>
              <a:t>58554 - Laparoscopy, surgical, with vaginal hysterectomy, for uterus greater than 250 g; with removal of tube(s) and/or ovary(s)</a:t>
            </a:r>
          </a:p>
        </p:txBody>
      </p:sp>
    </p:spTree>
    <p:extLst>
      <p:ext uri="{BB962C8B-B14F-4D97-AF65-F5344CB8AC3E}">
        <p14:creationId xmlns:p14="http://schemas.microsoft.com/office/powerpoint/2010/main" val="3517651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Laparoscopic Hysterectomy</a:t>
            </a:r>
          </a:p>
        </p:txBody>
      </p:sp>
      <p:sp>
        <p:nvSpPr>
          <p:cNvPr id="3" name="Content Placeholder 2">
            <a:extLst>
              <a:ext uri="{FF2B5EF4-FFF2-40B4-BE49-F238E27FC236}">
                <a16:creationId xmlns:a16="http://schemas.microsoft.com/office/drawing/2014/main" id="{E5FA2BE2-CB01-470B-AB9F-60C8253843AE}"/>
              </a:ext>
            </a:extLst>
          </p:cNvPr>
          <p:cNvSpPr>
            <a:spLocks noGrp="1"/>
          </p:cNvSpPr>
          <p:nvPr>
            <p:ph idx="1"/>
          </p:nvPr>
        </p:nvSpPr>
        <p:spPr>
          <a:xfrm>
            <a:off x="5771598" y="400933"/>
            <a:ext cx="6090572" cy="6056134"/>
          </a:xfrm>
        </p:spPr>
        <p:txBody>
          <a:bodyPr vert="horz" lIns="91440" tIns="45720" rIns="91440" bIns="45720" rtlCol="0" anchor="ctr">
            <a:normAutofit/>
          </a:bodyPr>
          <a:lstStyle/>
          <a:p>
            <a:pPr marL="0">
              <a:lnSpc>
                <a:spcPct val="110000"/>
              </a:lnSpc>
              <a:spcBef>
                <a:spcPts val="0"/>
              </a:spcBef>
            </a:pPr>
            <a:r>
              <a:rPr lang="en-US" sz="2000" dirty="0">
                <a:solidFill>
                  <a:srgbClr val="000000"/>
                </a:solidFill>
              </a:rPr>
              <a:t>In CPT 2008, the AMA published the total laparoscopic hysterectomy (TLH) set of codes (58570-58573).  </a:t>
            </a:r>
          </a:p>
          <a:p>
            <a:pPr>
              <a:lnSpc>
                <a:spcPct val="110000"/>
              </a:lnSpc>
              <a:spcBef>
                <a:spcPts val="0"/>
              </a:spcBef>
            </a:pPr>
            <a:r>
              <a:rPr lang="en-US" sz="2000" dirty="0">
                <a:solidFill>
                  <a:srgbClr val="000000"/>
                </a:solidFill>
              </a:rPr>
              <a:t>This, in addition to the laparoscopic radical hysterectomy with pelvic lymphadenectomy code (58548), is the third set of CPT codes addressing the laparoscopic approach to hysterectomy.  </a:t>
            </a:r>
          </a:p>
          <a:p>
            <a:pPr>
              <a:lnSpc>
                <a:spcPct val="110000"/>
              </a:lnSpc>
              <a:spcBef>
                <a:spcPts val="0"/>
              </a:spcBef>
            </a:pPr>
            <a:r>
              <a:rPr lang="en-US" sz="2000" dirty="0">
                <a:solidFill>
                  <a:srgbClr val="000000"/>
                </a:solidFill>
              </a:rPr>
              <a:t>The other CPT code sets are:</a:t>
            </a:r>
          </a:p>
          <a:p>
            <a:pPr lvl="1">
              <a:lnSpc>
                <a:spcPct val="110000"/>
              </a:lnSpc>
              <a:spcBef>
                <a:spcPts val="0"/>
              </a:spcBef>
            </a:pPr>
            <a:r>
              <a:rPr lang="en-US" sz="2000" dirty="0">
                <a:solidFill>
                  <a:srgbClr val="000000"/>
                </a:solidFill>
              </a:rPr>
              <a:t>laparoscopy with vaginal hysterectomy (LAVH) (58550-58554) and </a:t>
            </a:r>
          </a:p>
          <a:p>
            <a:pPr lvl="1">
              <a:lnSpc>
                <a:spcPct val="110000"/>
              </a:lnSpc>
              <a:spcBef>
                <a:spcPts val="0"/>
              </a:spcBef>
            </a:pPr>
            <a:r>
              <a:rPr lang="en-US" sz="2000" dirty="0">
                <a:solidFill>
                  <a:srgbClr val="000000"/>
                </a:solidFill>
              </a:rPr>
              <a:t>laparoscopic supracervical hysterectomy (LSH) (58541–58544) code sets.  </a:t>
            </a:r>
          </a:p>
          <a:p>
            <a:pPr>
              <a:lnSpc>
                <a:spcPct val="110000"/>
              </a:lnSpc>
              <a:spcBef>
                <a:spcPts val="0"/>
              </a:spcBef>
            </a:pPr>
            <a:r>
              <a:rPr lang="en-US" sz="2000" dirty="0">
                <a:solidFill>
                  <a:srgbClr val="000000"/>
                </a:solidFill>
              </a:rPr>
              <a:t>Each of the code sets are subdivided into uteri less than or greater than 250 grams and with or without removal of tube(s) and/or ovary(s).</a:t>
            </a:r>
          </a:p>
          <a:p>
            <a:pPr>
              <a:lnSpc>
                <a:spcPct val="90000"/>
              </a:lnSpc>
              <a:spcAft>
                <a:spcPts val="600"/>
              </a:spcAft>
            </a:pPr>
            <a:endParaRPr lang="en-US" sz="2000" dirty="0">
              <a:solidFill>
                <a:srgbClr val="000000"/>
              </a:solidFill>
              <a:latin typeface="+mn-lt"/>
            </a:endParaRPr>
          </a:p>
        </p:txBody>
      </p:sp>
    </p:spTree>
    <p:extLst>
      <p:ext uri="{BB962C8B-B14F-4D97-AF65-F5344CB8AC3E}">
        <p14:creationId xmlns:p14="http://schemas.microsoft.com/office/powerpoint/2010/main" val="2012234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Laparoscopic Hysterectomy</a:t>
            </a:r>
          </a:p>
        </p:txBody>
      </p:sp>
      <p:sp>
        <p:nvSpPr>
          <p:cNvPr id="3" name="Content Placeholder 2">
            <a:extLst>
              <a:ext uri="{FF2B5EF4-FFF2-40B4-BE49-F238E27FC236}">
                <a16:creationId xmlns:a16="http://schemas.microsoft.com/office/drawing/2014/main" id="{E5FA2BE2-CB01-470B-AB9F-60C8253843AE}"/>
              </a:ext>
            </a:extLst>
          </p:cNvPr>
          <p:cNvSpPr>
            <a:spLocks noGrp="1"/>
          </p:cNvSpPr>
          <p:nvPr>
            <p:ph idx="1"/>
          </p:nvPr>
        </p:nvSpPr>
        <p:spPr>
          <a:xfrm>
            <a:off x="5730949" y="801866"/>
            <a:ext cx="6220045" cy="5407548"/>
          </a:xfrm>
        </p:spPr>
        <p:txBody>
          <a:bodyPr vert="horz" lIns="91440" tIns="45720" rIns="91440" bIns="45720" rtlCol="0" anchor="ctr">
            <a:normAutofit/>
          </a:bodyPr>
          <a:lstStyle/>
          <a:p>
            <a:pPr marL="0">
              <a:lnSpc>
                <a:spcPct val="90000"/>
              </a:lnSpc>
              <a:spcBef>
                <a:spcPts val="0"/>
              </a:spcBef>
              <a:spcAft>
                <a:spcPts val="600"/>
              </a:spcAft>
            </a:pPr>
            <a:r>
              <a:rPr lang="en-US" sz="2400" b="1" dirty="0">
                <a:solidFill>
                  <a:srgbClr val="000000"/>
                </a:solidFill>
              </a:rPr>
              <a:t>Total laparoscopic hysterectomy (TLH)</a:t>
            </a:r>
          </a:p>
          <a:p>
            <a:pPr lvl="1">
              <a:lnSpc>
                <a:spcPct val="90000"/>
              </a:lnSpc>
              <a:spcBef>
                <a:spcPts val="0"/>
              </a:spcBef>
              <a:spcAft>
                <a:spcPts val="600"/>
              </a:spcAft>
            </a:pPr>
            <a:r>
              <a:rPr lang="en-US" sz="2400" dirty="0">
                <a:solidFill>
                  <a:srgbClr val="000000"/>
                </a:solidFill>
              </a:rPr>
              <a:t>Laparoscopically detaching the entire uterine cervix and body from the surrounding supporting structures and suturing the vaginal cuff.  </a:t>
            </a:r>
          </a:p>
          <a:p>
            <a:pPr lvl="1">
              <a:lnSpc>
                <a:spcPct val="90000"/>
              </a:lnSpc>
              <a:spcBef>
                <a:spcPts val="0"/>
              </a:spcBef>
              <a:spcAft>
                <a:spcPts val="600"/>
              </a:spcAft>
            </a:pPr>
            <a:r>
              <a:rPr lang="en-US" sz="2400" dirty="0">
                <a:solidFill>
                  <a:srgbClr val="000000"/>
                </a:solidFill>
              </a:rPr>
              <a:t>It includes bivalving, coring, or morcellating the excised tissues, as required. </a:t>
            </a:r>
          </a:p>
          <a:p>
            <a:pPr lvl="1">
              <a:lnSpc>
                <a:spcPct val="90000"/>
              </a:lnSpc>
              <a:spcBef>
                <a:spcPts val="0"/>
              </a:spcBef>
              <a:spcAft>
                <a:spcPts val="600"/>
              </a:spcAft>
            </a:pPr>
            <a:r>
              <a:rPr lang="en-US" sz="2400" dirty="0">
                <a:solidFill>
                  <a:srgbClr val="000000"/>
                </a:solidFill>
              </a:rPr>
              <a:t>The uterus is then removed through the vagina or abdomen.</a:t>
            </a:r>
          </a:p>
          <a:p>
            <a:pPr marL="0">
              <a:lnSpc>
                <a:spcPct val="90000"/>
              </a:lnSpc>
              <a:spcBef>
                <a:spcPts val="0"/>
              </a:spcBef>
              <a:spcAft>
                <a:spcPts val="600"/>
              </a:spcAft>
            </a:pPr>
            <a:endParaRPr lang="en-US" sz="2400" dirty="0">
              <a:solidFill>
                <a:srgbClr val="000000"/>
              </a:solidFill>
              <a:latin typeface="+mn-lt"/>
            </a:endParaRPr>
          </a:p>
        </p:txBody>
      </p:sp>
    </p:spTree>
    <p:extLst>
      <p:ext uri="{BB962C8B-B14F-4D97-AF65-F5344CB8AC3E}">
        <p14:creationId xmlns:p14="http://schemas.microsoft.com/office/powerpoint/2010/main" val="1048687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B5869B-2320-43F0-B805-E4E01DFEC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2693976"/>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Laparoscopic Hysterectomy</a:t>
            </a:r>
          </a:p>
        </p:txBody>
      </p:sp>
      <p:sp>
        <p:nvSpPr>
          <p:cNvPr id="3" name="Content Placeholder 2">
            <a:extLst>
              <a:ext uri="{FF2B5EF4-FFF2-40B4-BE49-F238E27FC236}">
                <a16:creationId xmlns:a16="http://schemas.microsoft.com/office/drawing/2014/main" id="{E5FA2BE2-CB01-470B-AB9F-60C8253843AE}"/>
              </a:ext>
            </a:extLst>
          </p:cNvPr>
          <p:cNvSpPr>
            <a:spLocks noGrp="1"/>
          </p:cNvSpPr>
          <p:nvPr>
            <p:ph idx="1"/>
          </p:nvPr>
        </p:nvSpPr>
        <p:spPr>
          <a:xfrm>
            <a:off x="360519" y="2978923"/>
            <a:ext cx="11547946" cy="3411244"/>
          </a:xfrm>
        </p:spPr>
        <p:txBody>
          <a:bodyPr vert="horz" lIns="91440" tIns="45720" rIns="91440" bIns="45720" rtlCol="0">
            <a:normAutofit/>
          </a:bodyPr>
          <a:lstStyle/>
          <a:p>
            <a:pPr marL="0"/>
            <a:r>
              <a:rPr lang="en-US" sz="2800" dirty="0">
                <a:solidFill>
                  <a:srgbClr val="000000"/>
                </a:solidFill>
              </a:rPr>
              <a:t>Laparoscopy with vaginal hysterectomy (LAVH)</a:t>
            </a:r>
          </a:p>
          <a:p>
            <a:pPr lvl="1" fontAlgn="base"/>
            <a:r>
              <a:rPr lang="en-US" sz="2800" dirty="0">
                <a:solidFill>
                  <a:srgbClr val="000000"/>
                </a:solidFill>
              </a:rPr>
              <a:t>Laparoscopically detaching the uterine body from the surrounding upper supporting structures.  </a:t>
            </a:r>
          </a:p>
          <a:p>
            <a:pPr lvl="1" fontAlgn="base"/>
            <a:r>
              <a:rPr lang="en-US" sz="2800" dirty="0">
                <a:solidFill>
                  <a:srgbClr val="000000"/>
                </a:solidFill>
              </a:rPr>
              <a:t>The vaginal portion of the procedure is then performed.  </a:t>
            </a:r>
          </a:p>
          <a:p>
            <a:pPr lvl="1" fontAlgn="base"/>
            <a:r>
              <a:rPr lang="en-US" sz="2800" dirty="0">
                <a:solidFill>
                  <a:srgbClr val="000000"/>
                </a:solidFill>
              </a:rPr>
              <a:t>The vaginal apex is entered and the cervix and uterus are detached from the remaining supporting structures.  </a:t>
            </a:r>
          </a:p>
          <a:p>
            <a:pPr lvl="1" fontAlgn="base"/>
            <a:r>
              <a:rPr lang="en-US" sz="2800" dirty="0">
                <a:solidFill>
                  <a:srgbClr val="000000"/>
                </a:solidFill>
              </a:rPr>
              <a:t>The uterus is then removed through the vagina.   </a:t>
            </a:r>
          </a:p>
          <a:p>
            <a:pPr marL="0">
              <a:lnSpc>
                <a:spcPct val="90000"/>
              </a:lnSpc>
              <a:spcBef>
                <a:spcPts val="0"/>
              </a:spcBef>
              <a:spcAft>
                <a:spcPts val="600"/>
              </a:spcAft>
            </a:pPr>
            <a:endParaRPr lang="en-US" sz="2000" dirty="0">
              <a:solidFill>
                <a:srgbClr val="000000"/>
              </a:solidFill>
              <a:latin typeface="+mn-lt"/>
            </a:endParaRPr>
          </a:p>
        </p:txBody>
      </p:sp>
    </p:spTree>
    <p:extLst>
      <p:ext uri="{BB962C8B-B14F-4D97-AF65-F5344CB8AC3E}">
        <p14:creationId xmlns:p14="http://schemas.microsoft.com/office/powerpoint/2010/main" val="952378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000" dirty="0">
                <a:solidFill>
                  <a:srgbClr val="FFFFFF"/>
                </a:solidFill>
              </a:rPr>
              <a:t>Hysterectomy</a:t>
            </a:r>
            <a:endParaRPr lang="en-US" sz="40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4CAD788-117E-409F-8035-FD979128E1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52753" y="321176"/>
            <a:ext cx="7188531" cy="5781911"/>
          </a:xfrm>
          <a:prstGeom prst="rect">
            <a:avLst/>
          </a:prstGeom>
          <a:noFill/>
        </p:spPr>
      </p:pic>
    </p:spTree>
    <p:extLst>
      <p:ext uri="{BB962C8B-B14F-4D97-AF65-F5344CB8AC3E}">
        <p14:creationId xmlns:p14="http://schemas.microsoft.com/office/powerpoint/2010/main" val="84646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000" dirty="0">
                <a:solidFill>
                  <a:srgbClr val="FFFFFF"/>
                </a:solidFill>
              </a:rPr>
              <a:t>Hysterectomy</a:t>
            </a:r>
            <a:endParaRPr lang="en-US" sz="40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28485D-3654-4BE1-B878-FC88A37ED5F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01609" y="321176"/>
            <a:ext cx="6953507" cy="6079623"/>
          </a:xfrm>
          <a:prstGeom prst="rect">
            <a:avLst/>
          </a:prstGeom>
          <a:noFill/>
        </p:spPr>
      </p:pic>
    </p:spTree>
    <p:extLst>
      <p:ext uri="{BB962C8B-B14F-4D97-AF65-F5344CB8AC3E}">
        <p14:creationId xmlns:p14="http://schemas.microsoft.com/office/powerpoint/2010/main" val="1613462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000" kern="1200" dirty="0">
                <a:solidFill>
                  <a:srgbClr val="FFFFFF"/>
                </a:solidFill>
              </a:rPr>
              <a:t>Hysterectomy</a:t>
            </a: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D1E44BB-1431-433D-A16F-9AE8E16983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16549" y="237391"/>
            <a:ext cx="7115748" cy="6263337"/>
          </a:xfrm>
          <a:prstGeom prst="rect">
            <a:avLst/>
          </a:prstGeom>
          <a:noFill/>
        </p:spPr>
      </p:pic>
    </p:spTree>
    <p:extLst>
      <p:ext uri="{BB962C8B-B14F-4D97-AF65-F5344CB8AC3E}">
        <p14:creationId xmlns:p14="http://schemas.microsoft.com/office/powerpoint/2010/main" val="356034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518ADD-9C47-47A2-B780-6A0C8380291D}"/>
              </a:ext>
            </a:extLst>
          </p:cNvPr>
          <p:cNvSpPr>
            <a:spLocks noGrp="1"/>
          </p:cNvSpPr>
          <p:nvPr>
            <p:ph type="title"/>
          </p:nvPr>
        </p:nvSpPr>
        <p:spPr>
          <a:xfrm>
            <a:off x="742950" y="742951"/>
            <a:ext cx="3476625" cy="4962524"/>
          </a:xfrm>
        </p:spPr>
        <p:txBody>
          <a:bodyPr>
            <a:normAutofit/>
          </a:bodyPr>
          <a:lstStyle/>
          <a:p>
            <a:pPr algn="ctr"/>
            <a:r>
              <a:rPr lang="en-US" sz="4800" dirty="0">
                <a:solidFill>
                  <a:srgbClr val="FFFFFF"/>
                </a:solidFill>
              </a:rPr>
              <a:t>Anatomy</a:t>
            </a:r>
          </a:p>
        </p:txBody>
      </p:sp>
      <p:pic>
        <p:nvPicPr>
          <p:cNvPr id="4098" name="Picture 2" descr="https://content.findacode.com/images/fac-illustrations/Ovary-and-fallopian-tube.jpg">
            <a:extLst>
              <a:ext uri="{FF2B5EF4-FFF2-40B4-BE49-F238E27FC236}">
                <a16:creationId xmlns:a16="http://schemas.microsoft.com/office/drawing/2014/main" id="{B7916A3C-1318-4ECF-990F-A2E53E102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019" y="1230574"/>
            <a:ext cx="7081098" cy="531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194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p:txBody>
          <a:bodyPr/>
          <a:lstStyle/>
          <a:p>
            <a:r>
              <a:rPr lang="en-US" dirty="0"/>
              <a:t>Hysterectomy</a:t>
            </a:r>
          </a:p>
        </p:txBody>
      </p:sp>
      <p:sp>
        <p:nvSpPr>
          <p:cNvPr id="3" name="Content Placeholder 2">
            <a:extLst>
              <a:ext uri="{FF2B5EF4-FFF2-40B4-BE49-F238E27FC236}">
                <a16:creationId xmlns:a16="http://schemas.microsoft.com/office/drawing/2014/main" id="{E5FA2BE2-CB01-470B-AB9F-60C8253843AE}"/>
              </a:ext>
            </a:extLst>
          </p:cNvPr>
          <p:cNvSpPr>
            <a:spLocks noGrp="1"/>
          </p:cNvSpPr>
          <p:nvPr>
            <p:ph idx="4294967295"/>
          </p:nvPr>
        </p:nvSpPr>
        <p:spPr>
          <a:xfrm>
            <a:off x="316194" y="1360967"/>
            <a:ext cx="11517843" cy="5146159"/>
          </a:xfrm>
        </p:spPr>
        <p:txBody>
          <a:bodyPr/>
          <a:lstStyle/>
          <a:p>
            <a:r>
              <a:rPr lang="en-US" dirty="0"/>
              <a:t>AMA provided a new code in 2018 for laparoscopic total hysterectomy for resection of malignancy with omentectomy as follows:</a:t>
            </a:r>
          </a:p>
          <a:p>
            <a:pPr lvl="1"/>
            <a:r>
              <a:rPr lang="en-US" dirty="0"/>
              <a:t>58575 Laparoscopy, surgical, with total hysterectomy for resection of malignancy (tumor debulking) with omentectomy including salpingo-oophorectomy, unilateral or bilateral, when performed </a:t>
            </a:r>
          </a:p>
          <a:p>
            <a:endParaRPr lang="en-US" dirty="0"/>
          </a:p>
        </p:txBody>
      </p:sp>
    </p:spTree>
    <p:extLst>
      <p:ext uri="{BB962C8B-B14F-4D97-AF65-F5344CB8AC3E}">
        <p14:creationId xmlns:p14="http://schemas.microsoft.com/office/powerpoint/2010/main" val="1741406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p:txBody>
          <a:bodyPr/>
          <a:lstStyle/>
          <a:p>
            <a:r>
              <a:rPr lang="en-US" dirty="0"/>
              <a:t>Hysterectomy</a:t>
            </a:r>
          </a:p>
        </p:txBody>
      </p:sp>
      <p:sp>
        <p:nvSpPr>
          <p:cNvPr id="3" name="Content Placeholder 2">
            <a:extLst>
              <a:ext uri="{FF2B5EF4-FFF2-40B4-BE49-F238E27FC236}">
                <a16:creationId xmlns:a16="http://schemas.microsoft.com/office/drawing/2014/main" id="{E5FA2BE2-CB01-470B-AB9F-60C8253843AE}"/>
              </a:ext>
            </a:extLst>
          </p:cNvPr>
          <p:cNvSpPr>
            <a:spLocks noGrp="1"/>
          </p:cNvSpPr>
          <p:nvPr>
            <p:ph idx="4294967295"/>
          </p:nvPr>
        </p:nvSpPr>
        <p:spPr>
          <a:xfrm>
            <a:off x="316194" y="1360967"/>
            <a:ext cx="11517843" cy="5146159"/>
          </a:xfrm>
        </p:spPr>
        <p:txBody>
          <a:bodyPr/>
          <a:lstStyle/>
          <a:p>
            <a:r>
              <a:rPr lang="en-US" dirty="0"/>
              <a:t>Code 58674 Laparoscopy, surgical, ablation of uterine fibroid(s) including intraoperative ultrasound guidance and monitoring, radiofrequency, was moved from Oviduct/Ovary to the Corpus Uteri section of CPT (ahead of code 58541) and now has a resequenced code designation (#).  </a:t>
            </a:r>
          </a:p>
        </p:txBody>
      </p:sp>
    </p:spTree>
    <p:extLst>
      <p:ext uri="{BB962C8B-B14F-4D97-AF65-F5344CB8AC3E}">
        <p14:creationId xmlns:p14="http://schemas.microsoft.com/office/powerpoint/2010/main" val="4202627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p:txBody>
          <a:bodyPr/>
          <a:lstStyle/>
          <a:p>
            <a:r>
              <a:rPr lang="en-US" dirty="0"/>
              <a:t>Vaginal Repair</a:t>
            </a:r>
          </a:p>
        </p:txBody>
      </p:sp>
      <p:sp>
        <p:nvSpPr>
          <p:cNvPr id="3" name="Content Placeholder 2">
            <a:extLst>
              <a:ext uri="{FF2B5EF4-FFF2-40B4-BE49-F238E27FC236}">
                <a16:creationId xmlns:a16="http://schemas.microsoft.com/office/drawing/2014/main" id="{E5FA2BE2-CB01-470B-AB9F-60C8253843AE}"/>
              </a:ext>
            </a:extLst>
          </p:cNvPr>
          <p:cNvSpPr>
            <a:spLocks noGrp="1"/>
          </p:cNvSpPr>
          <p:nvPr>
            <p:ph idx="4294967295"/>
          </p:nvPr>
        </p:nvSpPr>
        <p:spPr>
          <a:xfrm>
            <a:off x="316194" y="1360967"/>
            <a:ext cx="11517843" cy="5146159"/>
          </a:xfrm>
        </p:spPr>
        <p:txBody>
          <a:bodyPr/>
          <a:lstStyle/>
          <a:p>
            <a:r>
              <a:rPr lang="en-US" dirty="0"/>
              <a:t>The code descriptions for codes 57240, 57260, and 57265 were revised in 2018 to include the words (“including cystourethroscopy, when performed”). </a:t>
            </a:r>
          </a:p>
          <a:p>
            <a:r>
              <a:rPr lang="en-US" dirty="0"/>
              <a:t>Parentheticals were added to each code stating that code 52000 Cystourethroscopy may not be reported with any of these codes. </a:t>
            </a:r>
          </a:p>
        </p:txBody>
      </p:sp>
    </p:spTree>
    <p:extLst>
      <p:ext uri="{BB962C8B-B14F-4D97-AF65-F5344CB8AC3E}">
        <p14:creationId xmlns:p14="http://schemas.microsoft.com/office/powerpoint/2010/main" val="60216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p:txBody>
          <a:bodyPr/>
          <a:lstStyle/>
          <a:p>
            <a:r>
              <a:rPr lang="en-US" dirty="0"/>
              <a:t>Vaginal Repair</a:t>
            </a:r>
          </a:p>
        </p:txBody>
      </p:sp>
      <p:sp>
        <p:nvSpPr>
          <p:cNvPr id="3" name="Content Placeholder 2">
            <a:extLst>
              <a:ext uri="{FF2B5EF4-FFF2-40B4-BE49-F238E27FC236}">
                <a16:creationId xmlns:a16="http://schemas.microsoft.com/office/drawing/2014/main" id="{E5FA2BE2-CB01-470B-AB9F-60C8253843AE}"/>
              </a:ext>
            </a:extLst>
          </p:cNvPr>
          <p:cNvSpPr>
            <a:spLocks noGrp="1"/>
          </p:cNvSpPr>
          <p:nvPr>
            <p:ph idx="4294967295"/>
          </p:nvPr>
        </p:nvSpPr>
        <p:spPr>
          <a:xfrm>
            <a:off x="316194" y="1360967"/>
            <a:ext cx="11517843" cy="5146159"/>
          </a:xfrm>
        </p:spPr>
        <p:txBody>
          <a:bodyPr>
            <a:normAutofit/>
          </a:bodyPr>
          <a:lstStyle/>
          <a:p>
            <a:r>
              <a:rPr lang="en-US" dirty="0"/>
              <a:t>The repair code descriptions are as follows:</a:t>
            </a:r>
          </a:p>
          <a:p>
            <a:pPr lvl="1"/>
            <a:r>
              <a:rPr lang="en-US" dirty="0"/>
              <a:t>57240 Anterior colporrhaphy, repair of cystocele with or without repair of urethrocele, including cystourethroscopy, when performed</a:t>
            </a:r>
          </a:p>
          <a:p>
            <a:pPr lvl="1"/>
            <a:r>
              <a:rPr lang="en-US" dirty="0"/>
              <a:t>57260 Combined anteroposterior colporrhaphy, including cystourethroscopy, when performed</a:t>
            </a:r>
          </a:p>
          <a:p>
            <a:pPr lvl="1"/>
            <a:r>
              <a:rPr lang="en-US" dirty="0"/>
              <a:t>57265 Combined anteroposterior colporrhaphy; with enterocele repair, including cystourethroscopy, when performed</a:t>
            </a:r>
          </a:p>
        </p:txBody>
      </p:sp>
    </p:spTree>
    <p:extLst>
      <p:ext uri="{BB962C8B-B14F-4D97-AF65-F5344CB8AC3E}">
        <p14:creationId xmlns:p14="http://schemas.microsoft.com/office/powerpoint/2010/main" val="2687411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7ED0-6598-499E-B3EE-01033DF9A286}"/>
              </a:ext>
            </a:extLst>
          </p:cNvPr>
          <p:cNvSpPr>
            <a:spLocks noGrp="1"/>
          </p:cNvSpPr>
          <p:nvPr>
            <p:ph type="title"/>
          </p:nvPr>
        </p:nvSpPr>
        <p:spPr/>
        <p:txBody>
          <a:bodyPr/>
          <a:lstStyle/>
          <a:p>
            <a:r>
              <a:rPr lang="en-US" dirty="0"/>
              <a:t>D&amp;C Case Example</a:t>
            </a:r>
          </a:p>
        </p:txBody>
      </p:sp>
      <p:pic>
        <p:nvPicPr>
          <p:cNvPr id="4" name="Picture 3">
            <a:extLst>
              <a:ext uri="{FF2B5EF4-FFF2-40B4-BE49-F238E27FC236}">
                <a16:creationId xmlns:a16="http://schemas.microsoft.com/office/drawing/2014/main" id="{3E70C311-91D4-43FE-83E6-E52C998E2608}"/>
              </a:ext>
            </a:extLst>
          </p:cNvPr>
          <p:cNvPicPr>
            <a:picLocks noChangeAspect="1"/>
          </p:cNvPicPr>
          <p:nvPr/>
        </p:nvPicPr>
        <p:blipFill>
          <a:blip r:embed="rId2"/>
          <a:stretch>
            <a:fillRect/>
          </a:stretch>
        </p:blipFill>
        <p:spPr>
          <a:xfrm>
            <a:off x="316194" y="1426757"/>
            <a:ext cx="7329787" cy="4984676"/>
          </a:xfrm>
          <a:prstGeom prst="rect">
            <a:avLst/>
          </a:prstGeom>
        </p:spPr>
      </p:pic>
      <p:pic>
        <p:nvPicPr>
          <p:cNvPr id="5" name="Picture 4">
            <a:extLst>
              <a:ext uri="{FF2B5EF4-FFF2-40B4-BE49-F238E27FC236}">
                <a16:creationId xmlns:a16="http://schemas.microsoft.com/office/drawing/2014/main" id="{40BCE218-B7F3-4946-8C0F-31A0A97D4C32}"/>
              </a:ext>
            </a:extLst>
          </p:cNvPr>
          <p:cNvPicPr>
            <a:picLocks noChangeAspect="1"/>
          </p:cNvPicPr>
          <p:nvPr/>
        </p:nvPicPr>
        <p:blipFill>
          <a:blip r:embed="rId3"/>
          <a:stretch>
            <a:fillRect/>
          </a:stretch>
        </p:blipFill>
        <p:spPr>
          <a:xfrm>
            <a:off x="7881450" y="2223644"/>
            <a:ext cx="3994356" cy="2837454"/>
          </a:xfrm>
          <a:prstGeom prst="rect">
            <a:avLst/>
          </a:prstGeom>
        </p:spPr>
      </p:pic>
    </p:spTree>
    <p:extLst>
      <p:ext uri="{BB962C8B-B14F-4D97-AF65-F5344CB8AC3E}">
        <p14:creationId xmlns:p14="http://schemas.microsoft.com/office/powerpoint/2010/main" val="1447978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7ED0-6598-499E-B3EE-01033DF9A286}"/>
              </a:ext>
            </a:extLst>
          </p:cNvPr>
          <p:cNvSpPr>
            <a:spLocks noGrp="1"/>
          </p:cNvSpPr>
          <p:nvPr>
            <p:ph type="title"/>
          </p:nvPr>
        </p:nvSpPr>
        <p:spPr/>
        <p:txBody>
          <a:bodyPr/>
          <a:lstStyle/>
          <a:p>
            <a:r>
              <a:rPr lang="en-US" dirty="0"/>
              <a:t>D&amp;C Case Example</a:t>
            </a:r>
          </a:p>
        </p:txBody>
      </p:sp>
      <p:sp>
        <p:nvSpPr>
          <p:cNvPr id="3" name="Content Placeholder 2">
            <a:extLst>
              <a:ext uri="{FF2B5EF4-FFF2-40B4-BE49-F238E27FC236}">
                <a16:creationId xmlns:a16="http://schemas.microsoft.com/office/drawing/2014/main" id="{50F8C83F-ABF0-4920-8A38-5DCDF857B0E7}"/>
              </a:ext>
            </a:extLst>
          </p:cNvPr>
          <p:cNvSpPr>
            <a:spLocks noGrp="1"/>
          </p:cNvSpPr>
          <p:nvPr>
            <p:ph idx="1"/>
          </p:nvPr>
        </p:nvSpPr>
        <p:spPr/>
        <p:txBody>
          <a:bodyPr/>
          <a:lstStyle/>
          <a:p>
            <a:r>
              <a:rPr lang="en-US" dirty="0"/>
              <a:t>ICD 10 Diagnosis Coding considerations include:</a:t>
            </a:r>
          </a:p>
          <a:p>
            <a:pPr marL="971550" lvl="1" indent="-514350">
              <a:buFont typeface="+mj-lt"/>
              <a:buAutoNum type="arabicPeriod"/>
            </a:pPr>
            <a:r>
              <a:rPr lang="en-US" dirty="0"/>
              <a:t>O07.1 Delayed or excessive hemorrhage following failed attempted termination of pregnancy</a:t>
            </a:r>
          </a:p>
          <a:p>
            <a:pPr marL="971550" lvl="1" indent="-514350">
              <a:buFont typeface="+mj-lt"/>
              <a:buAutoNum type="arabicPeriod"/>
            </a:pPr>
            <a:r>
              <a:rPr lang="en-US" dirty="0"/>
              <a:t>O04.8 Vaginal Hemorrhage </a:t>
            </a:r>
          </a:p>
          <a:p>
            <a:pPr marL="971550" lvl="1" indent="-514350">
              <a:buFont typeface="+mj-lt"/>
              <a:buAutoNum type="arabicPeriod"/>
            </a:pPr>
            <a:r>
              <a:rPr lang="en-US" dirty="0"/>
              <a:t>O20.0 Incomplete Induced Abortion </a:t>
            </a:r>
          </a:p>
          <a:p>
            <a:pPr marL="971550" lvl="1" indent="-514350">
              <a:buFont typeface="+mj-lt"/>
              <a:buAutoNum type="arabicPeriod"/>
            </a:pPr>
            <a:r>
              <a:rPr lang="en-US" dirty="0"/>
              <a:t>T39.012A Poisoning from ASA </a:t>
            </a:r>
          </a:p>
          <a:p>
            <a:pPr marL="971550" lvl="1" indent="-514350">
              <a:buFont typeface="+mj-lt"/>
              <a:buAutoNum type="arabicPeriod"/>
            </a:pPr>
            <a:r>
              <a:rPr lang="en-US" dirty="0"/>
              <a:t>F55.1 Abuse of Herbal/Folk Remedies </a:t>
            </a:r>
          </a:p>
          <a:p>
            <a:pPr marL="971550" lvl="1" indent="-514350">
              <a:buFont typeface="+mj-lt"/>
              <a:buAutoNum type="arabicPeriod"/>
            </a:pPr>
            <a:r>
              <a:rPr lang="en-US" dirty="0"/>
              <a:t>D62 Acute blood loss anemia </a:t>
            </a:r>
          </a:p>
          <a:p>
            <a:pPr marL="971550" lvl="1" indent="-514350">
              <a:buFont typeface="+mj-lt"/>
              <a:buAutoNum type="arabicPeriod"/>
            </a:pPr>
            <a:r>
              <a:rPr lang="en-US" dirty="0"/>
              <a:t>Z31.14 14 weeks gestation of pregnancy</a:t>
            </a:r>
          </a:p>
        </p:txBody>
      </p:sp>
    </p:spTree>
    <p:extLst>
      <p:ext uri="{BB962C8B-B14F-4D97-AF65-F5344CB8AC3E}">
        <p14:creationId xmlns:p14="http://schemas.microsoft.com/office/powerpoint/2010/main" val="3481610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7ED0-6598-499E-B3EE-01033DF9A286}"/>
              </a:ext>
            </a:extLst>
          </p:cNvPr>
          <p:cNvSpPr>
            <a:spLocks noGrp="1"/>
          </p:cNvSpPr>
          <p:nvPr>
            <p:ph type="title"/>
          </p:nvPr>
        </p:nvSpPr>
        <p:spPr/>
        <p:txBody>
          <a:bodyPr/>
          <a:lstStyle/>
          <a:p>
            <a:r>
              <a:rPr lang="en-US" dirty="0"/>
              <a:t>D&amp;C Case Example</a:t>
            </a:r>
          </a:p>
        </p:txBody>
      </p:sp>
      <p:sp>
        <p:nvSpPr>
          <p:cNvPr id="3" name="Content Placeholder 2">
            <a:extLst>
              <a:ext uri="{FF2B5EF4-FFF2-40B4-BE49-F238E27FC236}">
                <a16:creationId xmlns:a16="http://schemas.microsoft.com/office/drawing/2014/main" id="{50F8C83F-ABF0-4920-8A38-5DCDF857B0E7}"/>
              </a:ext>
            </a:extLst>
          </p:cNvPr>
          <p:cNvSpPr>
            <a:spLocks noGrp="1"/>
          </p:cNvSpPr>
          <p:nvPr>
            <p:ph idx="1"/>
          </p:nvPr>
        </p:nvSpPr>
        <p:spPr/>
        <p:txBody>
          <a:bodyPr/>
          <a:lstStyle/>
          <a:p>
            <a:r>
              <a:rPr lang="en-US" dirty="0"/>
              <a:t>CPT-4 Code for consideration:</a:t>
            </a:r>
          </a:p>
          <a:p>
            <a:pPr lvl="1"/>
            <a:r>
              <a:rPr lang="en-US" dirty="0"/>
              <a:t>59812 Dilation and Curettage (Sharp or Suction) Surgical Procedure for Incomplete AB any trimester. </a:t>
            </a:r>
          </a:p>
        </p:txBody>
      </p:sp>
    </p:spTree>
    <p:extLst>
      <p:ext uri="{BB962C8B-B14F-4D97-AF65-F5344CB8AC3E}">
        <p14:creationId xmlns:p14="http://schemas.microsoft.com/office/powerpoint/2010/main" val="2077536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7ED0-6598-499E-B3EE-01033DF9A286}"/>
              </a:ext>
            </a:extLst>
          </p:cNvPr>
          <p:cNvSpPr>
            <a:spLocks noGrp="1"/>
          </p:cNvSpPr>
          <p:nvPr>
            <p:ph type="title"/>
          </p:nvPr>
        </p:nvSpPr>
        <p:spPr/>
        <p:txBody>
          <a:bodyPr/>
          <a:lstStyle/>
          <a:p>
            <a:r>
              <a:rPr lang="en-US" dirty="0"/>
              <a:t>D&amp;C</a:t>
            </a:r>
          </a:p>
        </p:txBody>
      </p:sp>
      <p:sp>
        <p:nvSpPr>
          <p:cNvPr id="3" name="Content Placeholder 2">
            <a:extLst>
              <a:ext uri="{FF2B5EF4-FFF2-40B4-BE49-F238E27FC236}">
                <a16:creationId xmlns:a16="http://schemas.microsoft.com/office/drawing/2014/main" id="{50F8C83F-ABF0-4920-8A38-5DCDF857B0E7}"/>
              </a:ext>
            </a:extLst>
          </p:cNvPr>
          <p:cNvSpPr>
            <a:spLocks noGrp="1"/>
          </p:cNvSpPr>
          <p:nvPr>
            <p:ph idx="1"/>
          </p:nvPr>
        </p:nvSpPr>
        <p:spPr/>
        <p:txBody>
          <a:bodyPr>
            <a:normAutofit fontScale="92500" lnSpcReduction="10000"/>
          </a:bodyPr>
          <a:lstStyle/>
          <a:p>
            <a:r>
              <a:rPr lang="en-US" dirty="0"/>
              <a:t>In the outpatient encounters, diagnoses may be based on patient’s primary presenting signs and symptom, such as abdominal pain, vomiting, or in this case, vaginal hemorrhage. </a:t>
            </a:r>
          </a:p>
          <a:p>
            <a:r>
              <a:rPr lang="en-US" dirty="0"/>
              <a:t>Most of the signs and symptom codes that are pregnancy-related are referred to as “O” codes (as in the letter “O”). </a:t>
            </a:r>
          </a:p>
          <a:p>
            <a:r>
              <a:rPr lang="en-US" dirty="0"/>
              <a:t>These “O” codes take precedence over any other signs/symptoms codes and should be ranked first. </a:t>
            </a:r>
          </a:p>
          <a:p>
            <a:r>
              <a:rPr lang="en-US" dirty="0"/>
              <a:t>Additional signs and symptoms code should be reported secondary to the primary “O” code(s).</a:t>
            </a:r>
          </a:p>
        </p:txBody>
      </p:sp>
    </p:spTree>
    <p:extLst>
      <p:ext uri="{BB962C8B-B14F-4D97-AF65-F5344CB8AC3E}">
        <p14:creationId xmlns:p14="http://schemas.microsoft.com/office/powerpoint/2010/main" val="1665331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7ED0-6598-499E-B3EE-01033DF9A286}"/>
              </a:ext>
            </a:extLst>
          </p:cNvPr>
          <p:cNvSpPr>
            <a:spLocks noGrp="1"/>
          </p:cNvSpPr>
          <p:nvPr>
            <p:ph type="title"/>
          </p:nvPr>
        </p:nvSpPr>
        <p:spPr/>
        <p:txBody>
          <a:bodyPr/>
          <a:lstStyle/>
          <a:p>
            <a:r>
              <a:rPr lang="en-US" dirty="0"/>
              <a:t>D&amp;C</a:t>
            </a:r>
          </a:p>
        </p:txBody>
      </p:sp>
      <p:sp>
        <p:nvSpPr>
          <p:cNvPr id="3" name="Content Placeholder 2">
            <a:extLst>
              <a:ext uri="{FF2B5EF4-FFF2-40B4-BE49-F238E27FC236}">
                <a16:creationId xmlns:a16="http://schemas.microsoft.com/office/drawing/2014/main" id="{50F8C83F-ABF0-4920-8A38-5DCDF857B0E7}"/>
              </a:ext>
            </a:extLst>
          </p:cNvPr>
          <p:cNvSpPr>
            <a:spLocks noGrp="1"/>
          </p:cNvSpPr>
          <p:nvPr>
            <p:ph idx="1"/>
          </p:nvPr>
        </p:nvSpPr>
        <p:spPr/>
        <p:txBody>
          <a:bodyPr>
            <a:normAutofit fontScale="92500" lnSpcReduction="10000"/>
          </a:bodyPr>
          <a:lstStyle/>
          <a:p>
            <a:r>
              <a:rPr lang="en-US" dirty="0"/>
              <a:t>In contrast, in an inpatient setting, the patient’s diagnosis codes are usually based on an established diagnosis, rather than symptomatology. So, for instance, a diagnosis of abdominal pain in an outpatient encounter, may become a diagnosis of pyelonephritis in an inpatient encounter. </a:t>
            </a:r>
          </a:p>
          <a:p>
            <a:r>
              <a:rPr lang="en-US" dirty="0"/>
              <a:t>Multiple OBED/triage visits may be required before a diagnosis can be established. </a:t>
            </a:r>
          </a:p>
          <a:p>
            <a:r>
              <a:rPr lang="en-US" dirty="0"/>
              <a:t>ICD-10cm guidelines allow us to continue to report signs and symptoms over the course of the OB outpatient/ED workup. </a:t>
            </a:r>
          </a:p>
        </p:txBody>
      </p:sp>
    </p:spTree>
    <p:extLst>
      <p:ext uri="{BB962C8B-B14F-4D97-AF65-F5344CB8AC3E}">
        <p14:creationId xmlns:p14="http://schemas.microsoft.com/office/powerpoint/2010/main" val="645489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7ED0-6598-499E-B3EE-01033DF9A286}"/>
              </a:ext>
            </a:extLst>
          </p:cNvPr>
          <p:cNvSpPr>
            <a:spLocks noGrp="1"/>
          </p:cNvSpPr>
          <p:nvPr>
            <p:ph type="title"/>
          </p:nvPr>
        </p:nvSpPr>
        <p:spPr/>
        <p:txBody>
          <a:bodyPr/>
          <a:lstStyle/>
          <a:p>
            <a:r>
              <a:rPr lang="en-US" dirty="0"/>
              <a:t>D&amp;C</a:t>
            </a:r>
          </a:p>
        </p:txBody>
      </p:sp>
      <p:sp>
        <p:nvSpPr>
          <p:cNvPr id="3" name="Content Placeholder 2">
            <a:extLst>
              <a:ext uri="{FF2B5EF4-FFF2-40B4-BE49-F238E27FC236}">
                <a16:creationId xmlns:a16="http://schemas.microsoft.com/office/drawing/2014/main" id="{50F8C83F-ABF0-4920-8A38-5DCDF857B0E7}"/>
              </a:ext>
            </a:extLst>
          </p:cNvPr>
          <p:cNvSpPr>
            <a:spLocks noGrp="1"/>
          </p:cNvSpPr>
          <p:nvPr>
            <p:ph idx="1"/>
          </p:nvPr>
        </p:nvSpPr>
        <p:spPr/>
        <p:txBody>
          <a:bodyPr/>
          <a:lstStyle/>
          <a:p>
            <a:r>
              <a:rPr lang="en-US" dirty="0"/>
              <a:t>It is also important to ensure that the gestational age code, (the “Z3A” codes) is always included in your list of diagnoses. </a:t>
            </a:r>
          </a:p>
          <a:p>
            <a:r>
              <a:rPr lang="en-US" dirty="0"/>
              <a:t>Insurers may deny a claim based on the omission of this gestational age diagnosis. This may be ranked last. </a:t>
            </a:r>
          </a:p>
        </p:txBody>
      </p:sp>
    </p:spTree>
    <p:extLst>
      <p:ext uri="{BB962C8B-B14F-4D97-AF65-F5344CB8AC3E}">
        <p14:creationId xmlns:p14="http://schemas.microsoft.com/office/powerpoint/2010/main" val="340390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00B634-A63E-4616-B146-9812B436A906}"/>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Terminology</a:t>
            </a:r>
          </a:p>
        </p:txBody>
      </p:sp>
      <p:sp>
        <p:nvSpPr>
          <p:cNvPr id="3" name="Content Placeholder 2">
            <a:extLst>
              <a:ext uri="{FF2B5EF4-FFF2-40B4-BE49-F238E27FC236}">
                <a16:creationId xmlns:a16="http://schemas.microsoft.com/office/drawing/2014/main" id="{6AC203F8-E3FF-4C2D-BDC4-7224A5C109F9}"/>
              </a:ext>
            </a:extLst>
          </p:cNvPr>
          <p:cNvSpPr>
            <a:spLocks noGrp="1"/>
          </p:cNvSpPr>
          <p:nvPr>
            <p:ph idx="1"/>
          </p:nvPr>
        </p:nvSpPr>
        <p:spPr>
          <a:xfrm>
            <a:off x="6082111" y="138223"/>
            <a:ext cx="5826354" cy="6581553"/>
          </a:xfrm>
        </p:spPr>
        <p:txBody>
          <a:bodyPr vert="horz" lIns="91440" tIns="45720" rIns="91440" bIns="45720" rtlCol="0" anchor="ctr">
            <a:normAutofit/>
          </a:bodyPr>
          <a:lstStyle/>
          <a:p>
            <a:pPr>
              <a:lnSpc>
                <a:spcPct val="90000"/>
              </a:lnSpc>
              <a:spcAft>
                <a:spcPts val="600"/>
              </a:spcAft>
            </a:pPr>
            <a:r>
              <a:rPr lang="en-US" sz="2400" dirty="0">
                <a:solidFill>
                  <a:srgbClr val="000000"/>
                </a:solidFill>
              </a:rPr>
              <a:t>Hyster/o – uterus, womb</a:t>
            </a:r>
          </a:p>
          <a:p>
            <a:pPr>
              <a:lnSpc>
                <a:spcPct val="90000"/>
              </a:lnSpc>
              <a:spcAft>
                <a:spcPts val="600"/>
              </a:spcAft>
            </a:pPr>
            <a:r>
              <a:rPr lang="en-US" sz="2400" dirty="0">
                <a:solidFill>
                  <a:srgbClr val="000000"/>
                </a:solidFill>
              </a:rPr>
              <a:t>Uter/o – uterus, womb</a:t>
            </a:r>
          </a:p>
          <a:p>
            <a:pPr>
              <a:lnSpc>
                <a:spcPct val="90000"/>
              </a:lnSpc>
              <a:spcAft>
                <a:spcPts val="600"/>
              </a:spcAft>
            </a:pPr>
            <a:r>
              <a:rPr lang="en-US" sz="2400" dirty="0">
                <a:solidFill>
                  <a:srgbClr val="000000"/>
                </a:solidFill>
              </a:rPr>
              <a:t>Metr/o – uterus, womb</a:t>
            </a:r>
          </a:p>
          <a:p>
            <a:pPr>
              <a:lnSpc>
                <a:spcPct val="90000"/>
              </a:lnSpc>
              <a:spcAft>
                <a:spcPts val="600"/>
              </a:spcAft>
            </a:pPr>
            <a:r>
              <a:rPr lang="en-US" sz="2400" dirty="0">
                <a:solidFill>
                  <a:srgbClr val="000000"/>
                </a:solidFill>
              </a:rPr>
              <a:t>Salping/o – tube, usually fallopian tube</a:t>
            </a:r>
          </a:p>
          <a:p>
            <a:pPr>
              <a:lnSpc>
                <a:spcPct val="90000"/>
              </a:lnSpc>
              <a:spcAft>
                <a:spcPts val="600"/>
              </a:spcAft>
            </a:pPr>
            <a:r>
              <a:rPr lang="en-US" sz="2400" dirty="0">
                <a:solidFill>
                  <a:srgbClr val="000000"/>
                </a:solidFill>
              </a:rPr>
              <a:t>Oophor/o – ovary</a:t>
            </a:r>
          </a:p>
          <a:p>
            <a:pPr>
              <a:lnSpc>
                <a:spcPct val="90000"/>
              </a:lnSpc>
              <a:spcAft>
                <a:spcPts val="600"/>
              </a:spcAft>
            </a:pPr>
            <a:r>
              <a:rPr lang="en-US" sz="2400" dirty="0">
                <a:solidFill>
                  <a:srgbClr val="000000"/>
                </a:solidFill>
              </a:rPr>
              <a:t>Ovari/o - ovary</a:t>
            </a:r>
          </a:p>
          <a:p>
            <a:pPr>
              <a:lnSpc>
                <a:spcPct val="90000"/>
              </a:lnSpc>
              <a:spcAft>
                <a:spcPts val="600"/>
              </a:spcAft>
            </a:pPr>
            <a:r>
              <a:rPr lang="en-US" sz="2400" dirty="0">
                <a:solidFill>
                  <a:srgbClr val="000000"/>
                </a:solidFill>
              </a:rPr>
              <a:t>Colpo – vagina</a:t>
            </a:r>
          </a:p>
          <a:p>
            <a:pPr>
              <a:lnSpc>
                <a:spcPct val="90000"/>
              </a:lnSpc>
              <a:spcAft>
                <a:spcPts val="600"/>
              </a:spcAft>
            </a:pPr>
            <a:r>
              <a:rPr lang="en-US" sz="2400" dirty="0">
                <a:solidFill>
                  <a:srgbClr val="000000"/>
                </a:solidFill>
              </a:rPr>
              <a:t>Cervic/o – cervix, lower part of the uterus, the “neck”</a:t>
            </a:r>
          </a:p>
          <a:p>
            <a:pPr>
              <a:lnSpc>
                <a:spcPct val="90000"/>
              </a:lnSpc>
              <a:spcAft>
                <a:spcPts val="600"/>
              </a:spcAft>
            </a:pPr>
            <a:r>
              <a:rPr lang="en-US" sz="2400" dirty="0">
                <a:solidFill>
                  <a:srgbClr val="000000"/>
                </a:solidFill>
              </a:rPr>
              <a:t>Episi/o – vulva</a:t>
            </a:r>
          </a:p>
          <a:p>
            <a:pPr>
              <a:lnSpc>
                <a:spcPct val="90000"/>
              </a:lnSpc>
              <a:spcAft>
                <a:spcPts val="600"/>
              </a:spcAft>
            </a:pPr>
            <a:r>
              <a:rPr lang="en-US" sz="2400" dirty="0">
                <a:solidFill>
                  <a:srgbClr val="000000"/>
                </a:solidFill>
              </a:rPr>
              <a:t>Vulv/o – vulva</a:t>
            </a:r>
          </a:p>
          <a:p>
            <a:pPr>
              <a:lnSpc>
                <a:spcPct val="90000"/>
              </a:lnSpc>
              <a:spcAft>
                <a:spcPts val="600"/>
              </a:spcAft>
            </a:pPr>
            <a:r>
              <a:rPr lang="en-US" sz="2400" dirty="0">
                <a:solidFill>
                  <a:srgbClr val="000000"/>
                </a:solidFill>
              </a:rPr>
              <a:t>Perine/o – the space between the anus and vulva</a:t>
            </a:r>
            <a:endParaRPr lang="en-US" sz="2400" dirty="0">
              <a:solidFill>
                <a:srgbClr val="000000"/>
              </a:solidFill>
              <a:latin typeface="+mn-lt"/>
            </a:endParaRPr>
          </a:p>
        </p:txBody>
      </p:sp>
    </p:spTree>
    <p:extLst>
      <p:ext uri="{BB962C8B-B14F-4D97-AF65-F5344CB8AC3E}">
        <p14:creationId xmlns:p14="http://schemas.microsoft.com/office/powerpoint/2010/main" val="25079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14D4-A763-4E86-9B5F-18B8CFEFC580}"/>
              </a:ext>
            </a:extLst>
          </p:cNvPr>
          <p:cNvSpPr>
            <a:spLocks noGrp="1"/>
          </p:cNvSpPr>
          <p:nvPr>
            <p:ph type="title"/>
          </p:nvPr>
        </p:nvSpPr>
        <p:spPr/>
        <p:txBody>
          <a:bodyPr/>
          <a:lstStyle/>
          <a:p>
            <a:r>
              <a:rPr lang="en-US" dirty="0"/>
              <a:t>Hysterectomy</a:t>
            </a:r>
          </a:p>
        </p:txBody>
      </p:sp>
      <p:sp>
        <p:nvSpPr>
          <p:cNvPr id="3" name="Content Placeholder 2">
            <a:extLst>
              <a:ext uri="{FF2B5EF4-FFF2-40B4-BE49-F238E27FC236}">
                <a16:creationId xmlns:a16="http://schemas.microsoft.com/office/drawing/2014/main" id="{6D0D5ABA-B8A4-42BD-9540-F592CC718E83}"/>
              </a:ext>
            </a:extLst>
          </p:cNvPr>
          <p:cNvSpPr>
            <a:spLocks noGrp="1"/>
          </p:cNvSpPr>
          <p:nvPr>
            <p:ph idx="1"/>
          </p:nvPr>
        </p:nvSpPr>
        <p:spPr>
          <a:xfrm>
            <a:off x="316194" y="1300890"/>
            <a:ext cx="7679490" cy="5330646"/>
          </a:xfrm>
        </p:spPr>
        <p:txBody>
          <a:bodyPr>
            <a:normAutofit fontScale="92500"/>
          </a:bodyPr>
          <a:lstStyle/>
          <a:p>
            <a:r>
              <a:rPr lang="en-US" dirty="0"/>
              <a:t>A hysterectomy is an operation to remove a woman's uterus. </a:t>
            </a:r>
          </a:p>
          <a:p>
            <a:r>
              <a:rPr lang="en-US" dirty="0"/>
              <a:t>A woman may have a hysterectomy for different reasons, including: </a:t>
            </a:r>
          </a:p>
          <a:p>
            <a:pPr lvl="1"/>
            <a:r>
              <a:rPr lang="en-US" dirty="0"/>
              <a:t>Uterine fibroids that cause pain</a:t>
            </a:r>
          </a:p>
          <a:p>
            <a:pPr lvl="1"/>
            <a:r>
              <a:rPr lang="en-US" dirty="0"/>
              <a:t>bleeding, or other problems. </a:t>
            </a:r>
          </a:p>
          <a:p>
            <a:pPr lvl="1"/>
            <a:r>
              <a:rPr lang="en-US" dirty="0"/>
              <a:t>Uterine prolapse, which is a sliding of the uterus from its normal position into the vaginal canal.</a:t>
            </a:r>
          </a:p>
        </p:txBody>
      </p:sp>
      <p:pic>
        <p:nvPicPr>
          <p:cNvPr id="2050" name="Picture 2" descr="Image result for reasons for hysterectomy">
            <a:extLst>
              <a:ext uri="{FF2B5EF4-FFF2-40B4-BE49-F238E27FC236}">
                <a16:creationId xmlns:a16="http://schemas.microsoft.com/office/drawing/2014/main" id="{D5031C31-45F2-4F56-A2FC-5A2F1FEBC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066" y="1300890"/>
            <a:ext cx="2732139" cy="523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771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Top Corners Rounded 10">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3714D4-A763-4E86-9B5F-18B8CFEFC580}"/>
              </a:ext>
            </a:extLst>
          </p:cNvPr>
          <p:cNvSpPr>
            <a:spLocks noGrp="1"/>
          </p:cNvSpPr>
          <p:nvPr>
            <p:ph type="title"/>
          </p:nvPr>
        </p:nvSpPr>
        <p:spPr>
          <a:xfrm>
            <a:off x="321733" y="981091"/>
            <a:ext cx="4092951" cy="1624457"/>
          </a:xfrm>
        </p:spPr>
        <p:txBody>
          <a:bodyPr vert="horz" lIns="91440" tIns="45720" rIns="91440" bIns="45720" rtlCol="0" anchor="ctr">
            <a:normAutofit/>
          </a:bodyPr>
          <a:lstStyle/>
          <a:p>
            <a:pPr algn="ctr"/>
            <a:r>
              <a:rPr lang="en-US" sz="3600" kern="1200" dirty="0">
                <a:solidFill>
                  <a:schemeClr val="bg1"/>
                </a:solidFill>
              </a:rPr>
              <a:t>Hysterectomy</a:t>
            </a:r>
          </a:p>
        </p:txBody>
      </p:sp>
      <p:cxnSp>
        <p:nvCxnSpPr>
          <p:cNvPr id="13" name="Straight Connector 12">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0D5ABA-B8A4-42BD-9540-F592CC718E83}"/>
              </a:ext>
            </a:extLst>
          </p:cNvPr>
          <p:cNvSpPr>
            <a:spLocks noGrp="1"/>
          </p:cNvSpPr>
          <p:nvPr>
            <p:ph idx="1"/>
          </p:nvPr>
        </p:nvSpPr>
        <p:spPr>
          <a:xfrm>
            <a:off x="180753" y="2962341"/>
            <a:ext cx="4338084" cy="3076949"/>
          </a:xfrm>
        </p:spPr>
        <p:txBody>
          <a:bodyPr vert="horz" lIns="91440" tIns="45720" rIns="91440" bIns="45720" rtlCol="0" anchor="t">
            <a:normAutofit/>
          </a:bodyPr>
          <a:lstStyle/>
          <a:p>
            <a:pPr>
              <a:lnSpc>
                <a:spcPct val="90000"/>
              </a:lnSpc>
              <a:spcAft>
                <a:spcPts val="600"/>
              </a:spcAft>
            </a:pPr>
            <a:r>
              <a:rPr lang="en-US" sz="2400">
                <a:solidFill>
                  <a:schemeClr val="bg1"/>
                </a:solidFill>
              </a:rPr>
              <a:t>There </a:t>
            </a:r>
            <a:r>
              <a:rPr lang="en-US" sz="2400" dirty="0">
                <a:solidFill>
                  <a:schemeClr val="bg1"/>
                </a:solidFill>
              </a:rPr>
              <a:t>are around 30 hysterectomy CPT codes.</a:t>
            </a:r>
          </a:p>
          <a:p>
            <a:pPr>
              <a:lnSpc>
                <a:spcPct val="90000"/>
              </a:lnSpc>
              <a:spcAft>
                <a:spcPts val="600"/>
              </a:spcAft>
            </a:pPr>
            <a:r>
              <a:rPr lang="en-US" sz="2400" dirty="0">
                <a:solidFill>
                  <a:schemeClr val="bg1"/>
                </a:solidFill>
              </a:rPr>
              <a:t>To find the correct code you have to first check:</a:t>
            </a:r>
          </a:p>
          <a:p>
            <a:pPr lvl="1">
              <a:lnSpc>
                <a:spcPct val="90000"/>
              </a:lnSpc>
              <a:spcAft>
                <a:spcPts val="600"/>
              </a:spcAft>
            </a:pPr>
            <a:r>
              <a:rPr lang="en-US" sz="2400" dirty="0">
                <a:solidFill>
                  <a:schemeClr val="bg1"/>
                </a:solidFill>
              </a:rPr>
              <a:t>the surgical approach and </a:t>
            </a:r>
          </a:p>
          <a:p>
            <a:pPr lvl="1">
              <a:lnSpc>
                <a:spcPct val="90000"/>
              </a:lnSpc>
              <a:spcAft>
                <a:spcPts val="600"/>
              </a:spcAft>
            </a:pPr>
            <a:r>
              <a:rPr lang="en-US" sz="2400" dirty="0">
                <a:solidFill>
                  <a:schemeClr val="bg1"/>
                </a:solidFill>
              </a:rPr>
              <a:t>extent of the procedure.</a:t>
            </a:r>
          </a:p>
        </p:txBody>
      </p:sp>
      <p:pic>
        <p:nvPicPr>
          <p:cNvPr id="4" name="Picture 3">
            <a:extLst>
              <a:ext uri="{FF2B5EF4-FFF2-40B4-BE49-F238E27FC236}">
                <a16:creationId xmlns:a16="http://schemas.microsoft.com/office/drawing/2014/main" id="{A0EB0B16-3DA6-443E-975C-C90254BBE5FB}"/>
              </a:ext>
            </a:extLst>
          </p:cNvPr>
          <p:cNvPicPr>
            <a:picLocks noChangeAspect="1"/>
          </p:cNvPicPr>
          <p:nvPr/>
        </p:nvPicPr>
        <p:blipFill>
          <a:blip r:embed="rId2"/>
          <a:stretch>
            <a:fillRect/>
          </a:stretch>
        </p:blipFill>
        <p:spPr>
          <a:xfrm>
            <a:off x="5047761" y="248275"/>
            <a:ext cx="6882983" cy="5936573"/>
          </a:xfrm>
          <a:prstGeom prst="rect">
            <a:avLst/>
          </a:prstGeom>
        </p:spPr>
      </p:pic>
    </p:spTree>
    <p:extLst>
      <p:ext uri="{BB962C8B-B14F-4D97-AF65-F5344CB8AC3E}">
        <p14:creationId xmlns:p14="http://schemas.microsoft.com/office/powerpoint/2010/main" val="1210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8743-992F-46B0-98D2-222CCF0BE3EA}"/>
              </a:ext>
            </a:extLst>
          </p:cNvPr>
          <p:cNvSpPr>
            <a:spLocks noGrp="1"/>
          </p:cNvSpPr>
          <p:nvPr>
            <p:ph type="title"/>
          </p:nvPr>
        </p:nvSpPr>
        <p:spPr/>
        <p:txBody>
          <a:bodyPr/>
          <a:lstStyle/>
          <a:p>
            <a:r>
              <a:rPr lang="en-US" dirty="0"/>
              <a:t>Surgical Approaches</a:t>
            </a:r>
          </a:p>
        </p:txBody>
      </p:sp>
      <p:sp>
        <p:nvSpPr>
          <p:cNvPr id="3" name="Content Placeholder 2">
            <a:extLst>
              <a:ext uri="{FF2B5EF4-FFF2-40B4-BE49-F238E27FC236}">
                <a16:creationId xmlns:a16="http://schemas.microsoft.com/office/drawing/2014/main" id="{C7E067C3-2747-44B3-9BCB-E287596DB351}"/>
              </a:ext>
            </a:extLst>
          </p:cNvPr>
          <p:cNvSpPr>
            <a:spLocks noGrp="1"/>
          </p:cNvSpPr>
          <p:nvPr>
            <p:ph idx="1"/>
          </p:nvPr>
        </p:nvSpPr>
        <p:spPr/>
        <p:txBody>
          <a:bodyPr>
            <a:normAutofit fontScale="92500" lnSpcReduction="10000"/>
          </a:bodyPr>
          <a:lstStyle/>
          <a:p>
            <a:pPr>
              <a:lnSpc>
                <a:spcPct val="110000"/>
              </a:lnSpc>
            </a:pPr>
            <a:r>
              <a:rPr lang="en-US" dirty="0"/>
              <a:t>Abdominal – the uterus is removed via an incision in the lower abdomen</a:t>
            </a:r>
          </a:p>
          <a:p>
            <a:pPr>
              <a:lnSpc>
                <a:spcPct val="110000"/>
              </a:lnSpc>
            </a:pPr>
            <a:r>
              <a:rPr lang="en-US" dirty="0"/>
              <a:t>Vaginal – the uterus is removed via an incision in the vagina</a:t>
            </a:r>
          </a:p>
          <a:p>
            <a:pPr>
              <a:lnSpc>
                <a:spcPct val="110000"/>
              </a:lnSpc>
            </a:pPr>
            <a:r>
              <a:rPr lang="en-US" dirty="0"/>
              <a:t>Laparoscopic – the procedure is performed using a laparoscope , inserted via several small incisions in the body.</a:t>
            </a:r>
          </a:p>
          <a:p>
            <a:pPr>
              <a:lnSpc>
                <a:spcPct val="110000"/>
              </a:lnSpc>
            </a:pPr>
            <a:r>
              <a:rPr lang="en-US" dirty="0"/>
              <a:t>Their are also CPT codes for laparoscopic-assisted vaginal approach. In this procedure ,the scope is inserted via a small incisions in the vagina.</a:t>
            </a:r>
          </a:p>
        </p:txBody>
      </p:sp>
    </p:spTree>
    <p:extLst>
      <p:ext uri="{BB962C8B-B14F-4D97-AF65-F5344CB8AC3E}">
        <p14:creationId xmlns:p14="http://schemas.microsoft.com/office/powerpoint/2010/main" val="3356372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8743-992F-46B0-98D2-222CCF0BE3EA}"/>
              </a:ext>
            </a:extLst>
          </p:cNvPr>
          <p:cNvSpPr>
            <a:spLocks noGrp="1"/>
          </p:cNvSpPr>
          <p:nvPr>
            <p:ph type="title"/>
          </p:nvPr>
        </p:nvSpPr>
        <p:spPr/>
        <p:txBody>
          <a:bodyPr/>
          <a:lstStyle/>
          <a:p>
            <a:r>
              <a:rPr lang="en-US" dirty="0"/>
              <a:t>Extent of Procedure</a:t>
            </a:r>
          </a:p>
        </p:txBody>
      </p:sp>
      <p:sp>
        <p:nvSpPr>
          <p:cNvPr id="3" name="Content Placeholder 2">
            <a:extLst>
              <a:ext uri="{FF2B5EF4-FFF2-40B4-BE49-F238E27FC236}">
                <a16:creationId xmlns:a16="http://schemas.microsoft.com/office/drawing/2014/main" id="{C7E067C3-2747-44B3-9BCB-E287596DB351}"/>
              </a:ext>
            </a:extLst>
          </p:cNvPr>
          <p:cNvSpPr>
            <a:spLocks noGrp="1"/>
          </p:cNvSpPr>
          <p:nvPr>
            <p:ph idx="1"/>
          </p:nvPr>
        </p:nvSpPr>
        <p:spPr/>
        <p:txBody>
          <a:bodyPr>
            <a:normAutofit fontScale="92500" lnSpcReduction="10000"/>
          </a:bodyPr>
          <a:lstStyle/>
          <a:p>
            <a:pPr>
              <a:lnSpc>
                <a:spcPct val="120000"/>
              </a:lnSpc>
            </a:pPr>
            <a:r>
              <a:rPr lang="en-US" dirty="0"/>
              <a:t>Total hysterectomy: It includes laparoscopically detaching the entire uterine cervix and body from the surrounding supporting structures and suturing the vaginal cuff.  It includes bivalving, coring, or morcellating the excised tissues, as required. The uterus is then removed through the vagina or abdomen.</a:t>
            </a:r>
          </a:p>
          <a:p>
            <a:pPr>
              <a:lnSpc>
                <a:spcPct val="120000"/>
              </a:lnSpc>
            </a:pPr>
            <a:r>
              <a:rPr lang="en-US" dirty="0"/>
              <a:t>Subtotal, partial or supracervical hysterectomy: It is the removal of the fundus or op portion of the uterus only, leaving the cervix in place.</a:t>
            </a:r>
          </a:p>
        </p:txBody>
      </p:sp>
    </p:spTree>
    <p:extLst>
      <p:ext uri="{BB962C8B-B14F-4D97-AF65-F5344CB8AC3E}">
        <p14:creationId xmlns:p14="http://schemas.microsoft.com/office/powerpoint/2010/main" val="86908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8743-992F-46B0-98D2-222CCF0BE3EA}"/>
              </a:ext>
            </a:extLst>
          </p:cNvPr>
          <p:cNvSpPr>
            <a:spLocks noGrp="1"/>
          </p:cNvSpPr>
          <p:nvPr>
            <p:ph type="title"/>
          </p:nvPr>
        </p:nvSpPr>
        <p:spPr/>
        <p:txBody>
          <a:bodyPr/>
          <a:lstStyle/>
          <a:p>
            <a:r>
              <a:rPr lang="en-US" dirty="0"/>
              <a:t>Extent of Procedure</a:t>
            </a:r>
          </a:p>
        </p:txBody>
      </p:sp>
      <p:sp>
        <p:nvSpPr>
          <p:cNvPr id="3" name="Content Placeholder 2">
            <a:extLst>
              <a:ext uri="{FF2B5EF4-FFF2-40B4-BE49-F238E27FC236}">
                <a16:creationId xmlns:a16="http://schemas.microsoft.com/office/drawing/2014/main" id="{C7E067C3-2747-44B3-9BCB-E287596DB351}"/>
              </a:ext>
            </a:extLst>
          </p:cNvPr>
          <p:cNvSpPr>
            <a:spLocks noGrp="1"/>
          </p:cNvSpPr>
          <p:nvPr>
            <p:ph idx="1"/>
          </p:nvPr>
        </p:nvSpPr>
        <p:spPr/>
        <p:txBody>
          <a:bodyPr>
            <a:normAutofit fontScale="85000" lnSpcReduction="10000"/>
          </a:bodyPr>
          <a:lstStyle/>
          <a:p>
            <a:pPr>
              <a:lnSpc>
                <a:spcPct val="120000"/>
              </a:lnSpc>
            </a:pPr>
            <a:r>
              <a:rPr lang="en-US" dirty="0"/>
              <a:t>Radical hysterectomy: It includes the removal of the entire uterus and nearby tissue, the cervix and the top par to the vagina.</a:t>
            </a:r>
          </a:p>
          <a:p>
            <a:pPr>
              <a:lnSpc>
                <a:spcPct val="120000"/>
              </a:lnSpc>
            </a:pPr>
            <a:r>
              <a:rPr lang="en-US" dirty="0"/>
              <a:t>Laparoscopy Assisted Vaginal Hysterectomy (LAVH): It includes laparoscopically detaching the uterine body from the surrounding upper supporting structures.  The vaginal portion of the procedure is then performed.  The vaginal apex is entered and the cervix and uterus are detached from the remaining supporting structures.  The uterus is then removed through the vagina.</a:t>
            </a:r>
          </a:p>
        </p:txBody>
      </p:sp>
    </p:spTree>
    <p:extLst>
      <p:ext uri="{BB962C8B-B14F-4D97-AF65-F5344CB8AC3E}">
        <p14:creationId xmlns:p14="http://schemas.microsoft.com/office/powerpoint/2010/main" val="3529702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1816</Words>
  <Application>Microsoft Office PowerPoint</Application>
  <PresentationFormat>Widescreen</PresentationFormat>
  <Paragraphs>149</Paragraphs>
  <Slides>39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Century Gothic</vt:lpstr>
      <vt:lpstr>Office Theme</vt:lpstr>
      <vt:lpstr>OBGYN Outpatient Surgery Coding</vt:lpstr>
      <vt:lpstr>Anatomy</vt:lpstr>
      <vt:lpstr>Anatomy</vt:lpstr>
      <vt:lpstr>Terminology</vt:lpstr>
      <vt:lpstr>Hysterectomy</vt:lpstr>
      <vt:lpstr>Hysterectomy</vt:lpstr>
      <vt:lpstr>Surgical Approaches</vt:lpstr>
      <vt:lpstr>Extent of Procedure</vt:lpstr>
      <vt:lpstr>Extent of Procedure</vt:lpstr>
      <vt:lpstr>Data to Support the Service</vt:lpstr>
      <vt:lpstr>Data to Support the Service</vt:lpstr>
      <vt:lpstr>Data to Support the Service</vt:lpstr>
      <vt:lpstr>Hysterectomy</vt:lpstr>
      <vt:lpstr>Hysterectomy</vt:lpstr>
      <vt:lpstr>Hysterectomy</vt:lpstr>
      <vt:lpstr>Hysterectomy</vt:lpstr>
      <vt:lpstr>Hysterectomy</vt:lpstr>
      <vt:lpstr>Hysterectomy</vt:lpstr>
      <vt:lpstr>Hysterectomy</vt:lpstr>
      <vt:lpstr>Hysterectomy</vt:lpstr>
      <vt:lpstr>Hysterectomy</vt:lpstr>
      <vt:lpstr>Laparoscopic Hysterectomy</vt:lpstr>
      <vt:lpstr>Laparoscopic Hysterectomy</vt:lpstr>
      <vt:lpstr>Laparoscopic Hysterectomy</vt:lpstr>
      <vt:lpstr>Laparoscopic Hysterectomy</vt:lpstr>
      <vt:lpstr>Laparoscopic Hysterectomy</vt:lpstr>
      <vt:lpstr>Hysterectomy</vt:lpstr>
      <vt:lpstr>Hysterectomy</vt:lpstr>
      <vt:lpstr>Hysterectomy</vt:lpstr>
      <vt:lpstr>Hysterectomy</vt:lpstr>
      <vt:lpstr>Hysterectomy</vt:lpstr>
      <vt:lpstr>Vaginal Repair</vt:lpstr>
      <vt:lpstr>Vaginal Repair</vt:lpstr>
      <vt:lpstr>D&amp;C Case Example</vt:lpstr>
      <vt:lpstr>D&amp;C Case Example</vt:lpstr>
      <vt:lpstr>D&amp;C Case Example</vt:lpstr>
      <vt:lpstr>D&amp;C</vt:lpstr>
      <vt:lpstr>D&amp;C</vt:lpstr>
      <vt:lpstr>D&amp;C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OBGYN Outpatient Surgery Coding</dc:title>
  <dc:creator>Lamon Willis</dc:creator>
  <cp:lastModifiedBy>Lamon Willis</cp:lastModifiedBy>
  <cp:revision>6</cp:revision>
  <dcterms:created xsi:type="dcterms:W3CDTF">2019-02-28T19:10:11Z</dcterms:created>
  <dcterms:modified xsi:type="dcterms:W3CDTF">2019-03-06T19:39:13Z</dcterms:modified>
</cp:coreProperties>
</file>